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48" r:id="rId3"/>
    <p:sldMasterId id="2147483696" r:id="rId4"/>
    <p:sldMasterId id="2147483708" r:id="rId5"/>
    <p:sldMasterId id="2147483722" r:id="rId6"/>
    <p:sldMasterId id="2147483720" r:id="rId7"/>
  </p:sldMasterIdLst>
  <p:notesMasterIdLst>
    <p:notesMasterId r:id="rId48"/>
  </p:notesMasterIdLst>
  <p:sldIdLst>
    <p:sldId id="258" r:id="rId8"/>
    <p:sldId id="259" r:id="rId9"/>
    <p:sldId id="366" r:id="rId10"/>
    <p:sldId id="367" r:id="rId11"/>
    <p:sldId id="342" r:id="rId12"/>
    <p:sldId id="365" r:id="rId13"/>
    <p:sldId id="338" r:id="rId14"/>
    <p:sldId id="268" r:id="rId15"/>
    <p:sldId id="311" r:id="rId16"/>
    <p:sldId id="312" r:id="rId17"/>
    <p:sldId id="313" r:id="rId18"/>
    <p:sldId id="317" r:id="rId19"/>
    <p:sldId id="318" r:id="rId20"/>
    <p:sldId id="315" r:id="rId21"/>
    <p:sldId id="316" r:id="rId22"/>
    <p:sldId id="339" r:id="rId23"/>
    <p:sldId id="314" r:id="rId24"/>
    <p:sldId id="340" r:id="rId25"/>
    <p:sldId id="341" r:id="rId26"/>
    <p:sldId id="343" r:id="rId27"/>
    <p:sldId id="344" r:id="rId28"/>
    <p:sldId id="345" r:id="rId29"/>
    <p:sldId id="346" r:id="rId30"/>
    <p:sldId id="347" r:id="rId31"/>
    <p:sldId id="348" r:id="rId32"/>
    <p:sldId id="350" r:id="rId33"/>
    <p:sldId id="351" r:id="rId34"/>
    <p:sldId id="352" r:id="rId35"/>
    <p:sldId id="368" r:id="rId36"/>
    <p:sldId id="353" r:id="rId37"/>
    <p:sldId id="354" r:id="rId38"/>
    <p:sldId id="355" r:id="rId39"/>
    <p:sldId id="356" r:id="rId40"/>
    <p:sldId id="358" r:id="rId41"/>
    <p:sldId id="359" r:id="rId42"/>
    <p:sldId id="360" r:id="rId43"/>
    <p:sldId id="361" r:id="rId44"/>
    <p:sldId id="362" r:id="rId45"/>
    <p:sldId id="363" r:id="rId46"/>
    <p:sldId id="36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0FA"/>
    <a:srgbClr val="482217"/>
    <a:srgbClr val="3E1F12"/>
    <a:srgbClr val="432115"/>
    <a:srgbClr val="4C2418"/>
    <a:srgbClr val="391E15"/>
    <a:srgbClr val="5B2B1A"/>
    <a:srgbClr val="431D13"/>
    <a:srgbClr val="582B18"/>
    <a:srgbClr val="2A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7389-280C-D349-BE79-4E9AE480E9EA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244AE-4243-6F45-8E4B-B4030452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5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58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58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91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07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55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6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63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3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8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1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64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6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5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5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6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66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06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16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66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24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94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873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03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085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5215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622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/>
          <a:lstStyle>
            <a:lvl1pPr algn="ctr">
              <a:defRPr sz="60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97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26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60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430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05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73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475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0138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797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599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2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572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476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2746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840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574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162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84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354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947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356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44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442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684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496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896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815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63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452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249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78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91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160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467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7556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2715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199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2633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1284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9060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3682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514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388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AAE0F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686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8696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67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23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92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26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590" y="-19871"/>
            <a:ext cx="6208820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8" r:id="rId4"/>
    <p:sldLayoutId id="2147483689" r:id="rId5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0036FA-E4D1-4561-BB08-9C4C89AC6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9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tx1"/>
            </a:gs>
            <a:gs pos="90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136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384" y="40422"/>
            <a:ext cx="6209229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4C1C8-DA26-49E7-8CA3-14273A4E5D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567" y="4503958"/>
            <a:ext cx="609524" cy="609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63CCAF-7BA8-46D8-AA56-DA7A135C06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38" y="4503958"/>
            <a:ext cx="609524" cy="609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B4C156-9818-4D68-9A0D-3F970508EB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858" y="4503958"/>
            <a:ext cx="609524" cy="6095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FABD69-A42E-464A-A913-0166AF4CB702}"/>
              </a:ext>
            </a:extLst>
          </p:cNvPr>
          <p:cNvSpPr txBox="1"/>
          <p:nvPr userDrawn="1"/>
        </p:nvSpPr>
        <p:spPr>
          <a:xfrm>
            <a:off x="5383305" y="5372321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DU_astronomie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ACACE-4B71-4CEC-A489-7F9CBF366D2D}"/>
              </a:ext>
            </a:extLst>
          </p:cNvPr>
          <p:cNvSpPr txBox="1"/>
          <p:nvPr userDrawn="1"/>
        </p:nvSpPr>
        <p:spPr>
          <a:xfrm>
            <a:off x="7803064" y="5372321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discovertheuniverse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decouvertedelunivers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43242-17B6-4D2F-9B77-A3FA4B90C5B7}"/>
              </a:ext>
            </a:extLst>
          </p:cNvPr>
          <p:cNvSpPr txBox="1"/>
          <p:nvPr userDrawn="1"/>
        </p:nvSpPr>
        <p:spPr>
          <a:xfrm>
            <a:off x="1490619" y="5372321"/>
            <a:ext cx="239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Discover the Universe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À la </a:t>
            </a:r>
            <a:r>
              <a:rPr lang="en-US" sz="1400" dirty="0" err="1">
                <a:solidFill>
                  <a:schemeClr val="bg1"/>
                </a:solidFill>
              </a:rPr>
              <a:t>découverte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l’univers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22B56-E39F-49EA-8F1E-D211BD14F3DA}"/>
              </a:ext>
            </a:extLst>
          </p:cNvPr>
          <p:cNvSpPr txBox="1"/>
          <p:nvPr userDrawn="1"/>
        </p:nvSpPr>
        <p:spPr>
          <a:xfrm>
            <a:off x="838200" y="2150751"/>
            <a:ext cx="10515600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     Contact Us!           </a:t>
            </a:r>
            <a:r>
              <a:rPr lang="en-US" sz="4800" dirty="0" err="1">
                <a:solidFill>
                  <a:srgbClr val="2AA9E0"/>
                </a:solidFill>
                <a:latin typeface="Impact" panose="020B0806030902050204" pitchFamily="34" charset="0"/>
              </a:rPr>
              <a:t>Contactez</a:t>
            </a: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-nous!</a:t>
            </a:r>
            <a:endParaRPr lang="en-US" sz="4800" b="0" dirty="0">
              <a:solidFill>
                <a:srgbClr val="2AA9E0"/>
              </a:solidFill>
              <a:latin typeface="Impact" panose="020B080603090205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chemeClr val="bg1"/>
                </a:solidFill>
              </a:rPr>
              <a:t>www.discovertheuniverse.ca  |  www.decouvertedelunivers.ca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0" dirty="0">
              <a:solidFill>
                <a:srgbClr val="AAE0FA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AAE0FA"/>
                </a:solidFill>
              </a:rPr>
              <a:t>info@discovertheuniverse.ca | info@decouvertedelunivers.ca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46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AE0FA"/>
          </a:solidFill>
          <a:latin typeface="+mj-lt"/>
          <a:ea typeface="+mj-ea"/>
          <a:cs typeface="+mj-cs"/>
        </a:defRPr>
      </a:lvl1pPr>
    </p:titleStyle>
    <p:bodyStyle>
      <a:lvl1pPr marL="0" marR="0" indent="0" algn="ctr" defTabSz="914377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youtu.be/4xnInpqMiG4" TargetMode="Externa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esa.int/Science_Exploration/Space_Science/Rosetta" TargetMode="Externa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youtu.be/t2qcopytSbQ" TargetMode="Externa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vimeo.com/96874127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en.wikipedia.org/wiki/File:Solar_sys8.jpg" TargetMode="Externa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do.gsfc.nasa.gov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2A42FB-236D-4B8C-B949-6F7B8D1F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6002"/>
            <a:ext cx="10515600" cy="1325563"/>
          </a:xfrm>
        </p:spPr>
        <p:txBody>
          <a:bodyPr/>
          <a:lstStyle/>
          <a:p>
            <a:r>
              <a:rPr lang="fr-CA" dirty="0"/>
              <a:t>De la Terre à l’Infini</a:t>
            </a:r>
          </a:p>
        </p:txBody>
      </p:sp>
    </p:spTree>
    <p:extLst>
      <p:ext uri="{BB962C8B-B14F-4D97-AF65-F5344CB8AC3E}">
        <p14:creationId xmlns:p14="http://schemas.microsoft.com/office/powerpoint/2010/main" val="38914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CF850-E565-B842-8E0E-CC92003F7F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554" y="1239253"/>
            <a:ext cx="8071446" cy="45780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Les planètes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0" y="1471341"/>
            <a:ext cx="3624751" cy="3915318"/>
          </a:xfrm>
        </p:spPr>
        <p:txBody>
          <a:bodyPr>
            <a:normAutofit/>
          </a:bodyPr>
          <a:lstStyle/>
          <a:p>
            <a:pPr algn="l"/>
            <a:r>
              <a:rPr lang="fr-CA" dirty="0">
                <a:solidFill>
                  <a:schemeClr val="bg1"/>
                </a:solidFill>
              </a:rPr>
              <a:t>Les plus gros objets sphériques en orbite autour du Soleil sont les 8 </a:t>
            </a:r>
            <a:r>
              <a:rPr lang="fr-CA" dirty="0">
                <a:solidFill>
                  <a:srgbClr val="FFC000"/>
                </a:solidFill>
              </a:rPr>
              <a:t>planètes</a:t>
            </a:r>
            <a:r>
              <a:rPr lang="fr-CA" dirty="0">
                <a:solidFill>
                  <a:schemeClr val="bg1"/>
                </a:solidFill>
              </a:rPr>
              <a:t>. </a:t>
            </a:r>
          </a:p>
          <a:p>
            <a:pPr algn="l"/>
            <a:endParaRPr lang="fr-CA" dirty="0">
              <a:solidFill>
                <a:schemeClr val="bg1"/>
              </a:solidFill>
            </a:endParaRPr>
          </a:p>
          <a:p>
            <a:pPr algn="l"/>
            <a:r>
              <a:rPr lang="fr-CA" dirty="0">
                <a:solidFill>
                  <a:schemeClr val="bg1"/>
                </a:solidFill>
              </a:rPr>
              <a:t>On en trouve principalement deux types:</a:t>
            </a:r>
          </a:p>
          <a:p>
            <a:pPr marL="342900" indent="-342900" algn="l">
              <a:buFontTx/>
              <a:buChar char="-"/>
            </a:pPr>
            <a:r>
              <a:rPr lang="fr-CA" dirty="0">
                <a:solidFill>
                  <a:schemeClr val="bg1"/>
                </a:solidFill>
              </a:rPr>
              <a:t>petites rocheuses</a:t>
            </a:r>
          </a:p>
          <a:p>
            <a:pPr marL="342900" indent="-342900" algn="l">
              <a:buFontTx/>
              <a:buChar char="-"/>
            </a:pPr>
            <a:r>
              <a:rPr lang="fr-CA" dirty="0">
                <a:solidFill>
                  <a:schemeClr val="bg1"/>
                </a:solidFill>
              </a:rPr>
              <a:t>géantes gazeuses</a:t>
            </a:r>
          </a:p>
          <a:p>
            <a:pPr algn="l"/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7FC8223F-80E8-C34B-9A8F-C23770396BBB}"/>
              </a:ext>
            </a:extLst>
          </p:cNvPr>
          <p:cNvSpPr txBox="1">
            <a:spLocks/>
          </p:cNvSpPr>
          <p:nvPr/>
        </p:nvSpPr>
        <p:spPr>
          <a:xfrm>
            <a:off x="4330700" y="1693460"/>
            <a:ext cx="827906" cy="30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Mercure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2388EA14-29A7-5748-8546-1B61B46907AC}"/>
              </a:ext>
            </a:extLst>
          </p:cNvPr>
          <p:cNvSpPr txBox="1">
            <a:spLocks/>
          </p:cNvSpPr>
          <p:nvPr/>
        </p:nvSpPr>
        <p:spPr>
          <a:xfrm>
            <a:off x="4663836" y="2692448"/>
            <a:ext cx="971485" cy="30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Vénus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8795011D-5E59-804A-9EB3-CD515704804E}"/>
              </a:ext>
            </a:extLst>
          </p:cNvPr>
          <p:cNvSpPr txBox="1">
            <a:spLocks/>
          </p:cNvSpPr>
          <p:nvPr/>
        </p:nvSpPr>
        <p:spPr>
          <a:xfrm>
            <a:off x="5149578" y="1708662"/>
            <a:ext cx="827906" cy="30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Terre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80095469-C764-0F41-A467-EC34F77D5F67}"/>
              </a:ext>
            </a:extLst>
          </p:cNvPr>
          <p:cNvSpPr txBox="1">
            <a:spLocks/>
          </p:cNvSpPr>
          <p:nvPr/>
        </p:nvSpPr>
        <p:spPr>
          <a:xfrm>
            <a:off x="5460456" y="2557430"/>
            <a:ext cx="827906" cy="30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Mars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Subtitle 5">
            <a:extLst>
              <a:ext uri="{FF2B5EF4-FFF2-40B4-BE49-F238E27FC236}">
                <a16:creationId xmlns:a16="http://schemas.microsoft.com/office/drawing/2014/main" id="{22BF0A46-D6D7-464C-AF8B-6846D84998FA}"/>
              </a:ext>
            </a:extLst>
          </p:cNvPr>
          <p:cNvSpPr txBox="1">
            <a:spLocks/>
          </p:cNvSpPr>
          <p:nvPr/>
        </p:nvSpPr>
        <p:spPr>
          <a:xfrm>
            <a:off x="7175708" y="1471341"/>
            <a:ext cx="827906" cy="30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Jupiter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91EA7F4A-0BCC-5647-9A91-9CB6D82BB407}"/>
              </a:ext>
            </a:extLst>
          </p:cNvPr>
          <p:cNvSpPr txBox="1">
            <a:spLocks/>
          </p:cNvSpPr>
          <p:nvPr/>
        </p:nvSpPr>
        <p:spPr>
          <a:xfrm>
            <a:off x="10211760" y="4652452"/>
            <a:ext cx="827906" cy="30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Saturne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Subtitle 5">
            <a:extLst>
              <a:ext uri="{FF2B5EF4-FFF2-40B4-BE49-F238E27FC236}">
                <a16:creationId xmlns:a16="http://schemas.microsoft.com/office/drawing/2014/main" id="{CAD80319-A8A3-B44D-8A5C-F549D29B632C}"/>
              </a:ext>
            </a:extLst>
          </p:cNvPr>
          <p:cNvSpPr txBox="1">
            <a:spLocks/>
          </p:cNvSpPr>
          <p:nvPr/>
        </p:nvSpPr>
        <p:spPr>
          <a:xfrm>
            <a:off x="9293684" y="1471341"/>
            <a:ext cx="827906" cy="30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Uranus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ADABEB55-3EBF-8B4F-A2D3-1C407A54E683}"/>
              </a:ext>
            </a:extLst>
          </p:cNvPr>
          <p:cNvSpPr txBox="1">
            <a:spLocks/>
          </p:cNvSpPr>
          <p:nvPr/>
        </p:nvSpPr>
        <p:spPr>
          <a:xfrm>
            <a:off x="10576981" y="1393020"/>
            <a:ext cx="827906" cy="30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Neptune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60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BC3E46-4DD7-9149-B879-C28696C3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294" y="1145454"/>
            <a:ext cx="6898105" cy="469245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Les planètes naines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0" y="1293459"/>
            <a:ext cx="4171926" cy="4544449"/>
          </a:xfrm>
        </p:spPr>
        <p:txBody>
          <a:bodyPr>
            <a:normAutofit/>
          </a:bodyPr>
          <a:lstStyle/>
          <a:p>
            <a:pPr algn="l"/>
            <a:r>
              <a:rPr lang="fr-CA" dirty="0">
                <a:solidFill>
                  <a:schemeClr val="bg1"/>
                </a:solidFill>
              </a:rPr>
              <a:t>Des petits objets sphériques en orbite autour du Soleil, et faisant partie de la ceinture d’astéroïdes ou de la ceinture de Kuiper, sont appelés </a:t>
            </a:r>
            <a:r>
              <a:rPr lang="fr-CA" dirty="0">
                <a:solidFill>
                  <a:srgbClr val="FFC000"/>
                </a:solidFill>
              </a:rPr>
              <a:t>planètes naines</a:t>
            </a:r>
            <a:r>
              <a:rPr lang="fr-CA" dirty="0">
                <a:solidFill>
                  <a:schemeClr val="bg1"/>
                </a:solidFill>
              </a:rPr>
              <a:t>. </a:t>
            </a:r>
          </a:p>
          <a:p>
            <a:pPr algn="l"/>
            <a:endParaRPr lang="fr-CA" dirty="0">
              <a:solidFill>
                <a:schemeClr val="bg1"/>
              </a:solidFill>
            </a:endParaRPr>
          </a:p>
          <a:p>
            <a:pPr algn="l"/>
            <a:r>
              <a:rPr lang="fr-CA" dirty="0">
                <a:solidFill>
                  <a:schemeClr val="bg1"/>
                </a:solidFill>
              </a:rPr>
              <a:t>On en compte 5 officiellement, mais des centaines d’autres pourraient être dans cette catégorie. 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75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les satellites naturels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1" y="1576138"/>
            <a:ext cx="5118410" cy="3416968"/>
          </a:xfrm>
        </p:spPr>
        <p:txBody>
          <a:bodyPr>
            <a:normAutofit/>
          </a:bodyPr>
          <a:lstStyle/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Plusieurs planètes et planètes naines  (et même des astéroïdes) ont des </a:t>
            </a:r>
            <a:r>
              <a:rPr lang="fr-CA" sz="2400" dirty="0">
                <a:solidFill>
                  <a:srgbClr val="FFC000"/>
                </a:solidFill>
              </a:rPr>
              <a:t>satellites naturels</a:t>
            </a:r>
            <a:r>
              <a:rPr lang="fr-CA" sz="2400" dirty="0">
                <a:solidFill>
                  <a:schemeClr val="bg1"/>
                </a:solidFill>
              </a:rPr>
              <a:t>, aussi appelés</a:t>
            </a:r>
            <a:r>
              <a:rPr lang="fr-CA" sz="2400" dirty="0">
                <a:solidFill>
                  <a:srgbClr val="FFC000"/>
                </a:solidFill>
              </a:rPr>
              <a:t> lunes</a:t>
            </a:r>
            <a:r>
              <a:rPr lang="fr-CA" sz="2400" dirty="0">
                <a:solidFill>
                  <a:schemeClr val="bg1"/>
                </a:solidFill>
              </a:rPr>
              <a:t>. On en compte des centaines dans le système solaire. </a:t>
            </a:r>
          </a:p>
          <a:p>
            <a:pPr marL="0" lvl="1" algn="l">
              <a:spcBef>
                <a:spcPts val="1000"/>
              </a:spcBef>
            </a:pPr>
            <a:endParaRPr lang="fr-CA" sz="2400" dirty="0">
              <a:solidFill>
                <a:schemeClr val="bg1"/>
              </a:solidFill>
            </a:endParaRPr>
          </a:p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Plusieurs sont sphériques et deux sont plus gros que la planète Mercure. 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5161547" y="6283672"/>
            <a:ext cx="6930992" cy="36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88BE2F2-C407-1345-A360-41855E41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0822" y="1251933"/>
            <a:ext cx="5444957" cy="438751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321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planetary.s3.amazonaws.com/assets/images/comparisons/20150714_the-not-planets-widescreen-version-2.png">
            <a:extLst>
              <a:ext uri="{FF2B5EF4-FFF2-40B4-BE49-F238E27FC236}">
                <a16:creationId xmlns:a16="http://schemas.microsoft.com/office/drawing/2014/main" id="{BD45BB57-FA2D-8E4F-BDE9-CC3ECA21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84" y="84221"/>
            <a:ext cx="12083716" cy="6797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16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1" descr="C:\Users\Cpt. Proton\AppData\Local\Microsoft\Windows\Temporary Internet Files\Content.Word\Nouvelle image (12).bmp">
            <a:extLst>
              <a:ext uri="{FF2B5EF4-FFF2-40B4-BE49-F238E27FC236}">
                <a16:creationId xmlns:a16="http://schemas.microsoft.com/office/drawing/2014/main" id="{79489957-B205-074F-B2D5-1E58AC7FB8B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3"/>
          <a:stretch/>
        </p:blipFill>
        <p:spPr bwMode="auto">
          <a:xfrm>
            <a:off x="4093633" y="895472"/>
            <a:ext cx="2869565" cy="274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les astéroïdes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0" y="1576137"/>
            <a:ext cx="3412031" cy="4186989"/>
          </a:xfrm>
        </p:spPr>
        <p:txBody>
          <a:bodyPr>
            <a:normAutofit/>
          </a:bodyPr>
          <a:lstStyle/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Les objets plus petits que les planètes naines, de formes quelconques et rocheux, sont appelés des </a:t>
            </a:r>
            <a:r>
              <a:rPr lang="fr-CA" sz="2400" dirty="0">
                <a:solidFill>
                  <a:srgbClr val="FFC000"/>
                </a:solidFill>
              </a:rPr>
              <a:t>astéroïdes</a:t>
            </a:r>
            <a:r>
              <a:rPr lang="fr-CA" sz="2400" dirty="0">
                <a:solidFill>
                  <a:schemeClr val="bg1"/>
                </a:solidFill>
              </a:rPr>
              <a:t>. </a:t>
            </a:r>
          </a:p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Il y en aurait des millions dans notre Système solaire, surtout dans la ceinture d’astéroïdes. 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6304548" y="6127262"/>
            <a:ext cx="5763928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Crédits: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Eros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et Ida: NASA – Solar system exploration  - 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solarsystem.nasa.gov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planets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profile.cfm?Object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Asteroids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Itokawa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:© ISAS et JAXA - 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apod.nasa.gov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apod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/ap051121.html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ZoneTexte 12">
            <a:extLst>
              <a:ext uri="{FF2B5EF4-FFF2-40B4-BE49-F238E27FC236}">
                <a16:creationId xmlns:a16="http://schemas.microsoft.com/office/drawing/2014/main" id="{7865BD1E-3521-6444-AC30-F1E30384B729}"/>
              </a:ext>
            </a:extLst>
          </p:cNvPr>
          <p:cNvSpPr txBox="1"/>
          <p:nvPr/>
        </p:nvSpPr>
        <p:spPr>
          <a:xfrm>
            <a:off x="4184532" y="356431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600" dirty="0" err="1">
                <a:solidFill>
                  <a:schemeClr val="bg1"/>
                </a:solidFill>
                <a:cs typeface="Arial"/>
              </a:rPr>
              <a:t>Itokawa</a:t>
            </a:r>
            <a:endParaRPr lang="fr-CA" sz="16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DD236B89-154D-EC44-89CE-29DD2534C728}"/>
              </a:ext>
            </a:extLst>
          </p:cNvPr>
          <p:cNvSpPr txBox="1"/>
          <p:nvPr/>
        </p:nvSpPr>
        <p:spPr>
          <a:xfrm>
            <a:off x="8666881" y="279930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600" dirty="0">
                <a:solidFill>
                  <a:schemeClr val="bg1"/>
                </a:solidFill>
                <a:cs typeface="Arial"/>
              </a:rPr>
              <a:t>Ida</a:t>
            </a:r>
          </a:p>
        </p:txBody>
      </p:sp>
      <p:pic>
        <p:nvPicPr>
          <p:cNvPr id="13" name="Image 8" descr="C:\Users\Cpt. Proton\AppData\Local\Microsoft\Windows\Temporary Internet Files\Content.Word\Nouvelle image (4).bmp">
            <a:extLst>
              <a:ext uri="{FF2B5EF4-FFF2-40B4-BE49-F238E27FC236}">
                <a16:creationId xmlns:a16="http://schemas.microsoft.com/office/drawing/2014/main" id="{725E16E1-5A07-7E4B-8FAE-401AAB51316F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847"/>
          <a:stretch/>
        </p:blipFill>
        <p:spPr bwMode="auto">
          <a:xfrm rot="9538943">
            <a:off x="6373173" y="2912541"/>
            <a:ext cx="2790825" cy="22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9">
            <a:extLst>
              <a:ext uri="{FF2B5EF4-FFF2-40B4-BE49-F238E27FC236}">
                <a16:creationId xmlns:a16="http://schemas.microsoft.com/office/drawing/2014/main" id="{F279F952-E8CA-0541-9715-1B8596F26A5C}"/>
              </a:ext>
            </a:extLst>
          </p:cNvPr>
          <p:cNvSpPr txBox="1"/>
          <p:nvPr/>
        </p:nvSpPr>
        <p:spPr>
          <a:xfrm>
            <a:off x="6244115" y="502484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600" dirty="0">
                <a:solidFill>
                  <a:schemeClr val="bg1"/>
                </a:solidFill>
                <a:cs typeface="Arial"/>
              </a:rPr>
              <a:t>Éros</a:t>
            </a:r>
          </a:p>
        </p:txBody>
      </p:sp>
      <p:pic>
        <p:nvPicPr>
          <p:cNvPr id="10" name="Image 7" descr="C:\Users\Cpt. Proton\AppData\Local\Microsoft\Windows\Temporary Internet Files\Content.Word\Nouvelle image (9).bmp">
            <a:extLst>
              <a:ext uri="{FF2B5EF4-FFF2-40B4-BE49-F238E27FC236}">
                <a16:creationId xmlns:a16="http://schemas.microsoft.com/office/drawing/2014/main" id="{18E9845E-7BCD-834F-8475-7521D71114A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2789" y="696436"/>
            <a:ext cx="2886075" cy="289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5">
            <a:extLst>
              <a:ext uri="{FF2B5EF4-FFF2-40B4-BE49-F238E27FC236}">
                <a16:creationId xmlns:a16="http://schemas.microsoft.com/office/drawing/2014/main" id="{684089B7-3AF5-AE4D-BC39-CC3C4631E864}"/>
              </a:ext>
            </a:extLst>
          </p:cNvPr>
          <p:cNvSpPr txBox="1">
            <a:spLocks/>
          </p:cNvSpPr>
          <p:nvPr/>
        </p:nvSpPr>
        <p:spPr>
          <a:xfrm>
            <a:off x="8931605" y="5064761"/>
            <a:ext cx="3412031" cy="875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1600" dirty="0">
                <a:solidFill>
                  <a:schemeClr val="bg1"/>
                </a:solidFill>
              </a:rPr>
              <a:t>Voir atterrissage d’une sonde sur un astéroïde: </a:t>
            </a:r>
            <a:r>
              <a:rPr lang="fr-CA" sz="1600" dirty="0">
                <a:solidFill>
                  <a:schemeClr val="bg1"/>
                </a:solidFill>
                <a:hlinkClick r:id="rId6"/>
              </a:rPr>
              <a:t>https://youtu.be/4xnInpqMiG4</a:t>
            </a:r>
            <a:endParaRPr lang="fr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7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les comètes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0" y="1576137"/>
            <a:ext cx="5218673" cy="4186989"/>
          </a:xfrm>
        </p:spPr>
        <p:txBody>
          <a:bodyPr>
            <a:normAutofit/>
          </a:bodyPr>
          <a:lstStyle/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Les </a:t>
            </a:r>
            <a:r>
              <a:rPr lang="fr-CA" sz="2400" dirty="0">
                <a:solidFill>
                  <a:srgbClr val="FFC000"/>
                </a:solidFill>
              </a:rPr>
              <a:t>comètes</a:t>
            </a:r>
            <a:r>
              <a:rPr lang="fr-CA" sz="2400" dirty="0">
                <a:solidFill>
                  <a:schemeClr val="bg1"/>
                </a:solidFill>
              </a:rPr>
              <a:t> sont de petits objets contenant beaucoup de glace. Lorsqu’elles se rapprochent du Soleil, les glaces se changent en gaz et reflètent la lumière du Soleil: la comète a alors une queue!  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5137484" y="6127262"/>
            <a:ext cx="6930992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Crédits: 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Comète NEOWISE : Jennifer West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Comète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Tchouri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:  ESA/Rosetta/NAVCAM </a:t>
            </a:r>
            <a:r>
              <a:rPr lang="en-CA" sz="1200" dirty="0">
                <a:hlinkClick r:id="rId2"/>
              </a:rPr>
              <a:t>https://www.esa.int/Science_Exploration/Space_Science/Rosetta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2" descr="ESA_Rosetta_NAVCAM_20150225_LR">
            <a:extLst>
              <a:ext uri="{FF2B5EF4-FFF2-40B4-BE49-F238E27FC236}">
                <a16:creationId xmlns:a16="http://schemas.microsoft.com/office/drawing/2014/main" id="{2FD80EE0-2E6B-084D-9E9F-FFFF88E48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81096" y="3456807"/>
            <a:ext cx="1624494" cy="2329971"/>
          </a:xfrm>
          <a:prstGeom prst="rect">
            <a:avLst/>
          </a:prstGeom>
          <a:noFill/>
          <a:ln w="6350">
            <a:noFill/>
          </a:ln>
        </p:spPr>
      </p:pic>
      <p:sp>
        <p:nvSpPr>
          <p:cNvPr id="15" name="ZoneTexte 25">
            <a:extLst>
              <a:ext uri="{FF2B5EF4-FFF2-40B4-BE49-F238E27FC236}">
                <a16:creationId xmlns:a16="http://schemas.microsoft.com/office/drawing/2014/main" id="{DFE7DBAC-75FB-5043-A8A4-D4DEC49CD1EC}"/>
              </a:ext>
            </a:extLst>
          </p:cNvPr>
          <p:cNvSpPr txBox="1"/>
          <p:nvPr/>
        </p:nvSpPr>
        <p:spPr>
          <a:xfrm>
            <a:off x="3343138" y="5455979"/>
            <a:ext cx="2500409" cy="230832"/>
          </a:xfrm>
          <a:prstGeom prst="rect">
            <a:avLst/>
          </a:prstGeom>
          <a:noFill/>
        </p:spPr>
        <p:txBody>
          <a:bodyPr wrap="square" lIns="88900" tIns="38100" rIns="88900" bIns="38100" rtlCol="0">
            <a:spAutoFit/>
          </a:bodyPr>
          <a:lstStyle/>
          <a:p>
            <a:pPr algn="r"/>
            <a:r>
              <a:rPr lang="fr-CA" sz="1000" dirty="0">
                <a:solidFill>
                  <a:schemeClr val="bg1"/>
                </a:solidFill>
              </a:rPr>
              <a:t>Comète </a:t>
            </a:r>
            <a:r>
              <a:rPr lang="fr-CA" sz="1000" dirty="0" err="1">
                <a:solidFill>
                  <a:schemeClr val="bg1"/>
                </a:solidFill>
              </a:rPr>
              <a:t>Tchourioumov-Guérassimenko</a:t>
            </a:r>
            <a:endParaRPr lang="fr-CA" sz="1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outdoor, sunset, person, sun&#10;&#10;Description automatically generated">
            <a:extLst>
              <a:ext uri="{FF2B5EF4-FFF2-40B4-BE49-F238E27FC236}">
                <a16:creationId xmlns:a16="http://schemas.microsoft.com/office/drawing/2014/main" id="{A5A57A88-76E7-5A49-B0D4-307FDC699C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803" y="125498"/>
            <a:ext cx="3901328" cy="5792144"/>
          </a:xfrm>
          <a:prstGeom prst="rect">
            <a:avLst/>
          </a:prstGeom>
        </p:spPr>
      </p:pic>
      <p:sp>
        <p:nvSpPr>
          <p:cNvPr id="16" name="ZoneTexte 25">
            <a:extLst>
              <a:ext uri="{FF2B5EF4-FFF2-40B4-BE49-F238E27FC236}">
                <a16:creationId xmlns:a16="http://schemas.microsoft.com/office/drawing/2014/main" id="{EFC19E30-995F-D64A-B9E4-2EAC22298D37}"/>
              </a:ext>
            </a:extLst>
          </p:cNvPr>
          <p:cNvSpPr txBox="1"/>
          <p:nvPr/>
        </p:nvSpPr>
        <p:spPr>
          <a:xfrm>
            <a:off x="7621181" y="5686810"/>
            <a:ext cx="2500409" cy="230832"/>
          </a:xfrm>
          <a:prstGeom prst="rect">
            <a:avLst/>
          </a:prstGeom>
          <a:noFill/>
        </p:spPr>
        <p:txBody>
          <a:bodyPr wrap="square" lIns="88900" tIns="38100" rIns="88900" bIns="38100" rtlCol="0">
            <a:spAutoFit/>
          </a:bodyPr>
          <a:lstStyle/>
          <a:p>
            <a:pPr algn="r"/>
            <a:r>
              <a:rPr lang="fr-CA" sz="1000" dirty="0">
                <a:solidFill>
                  <a:schemeClr val="bg1"/>
                </a:solidFill>
              </a:rPr>
              <a:t>Comète NEOWISE C/2020 F3</a:t>
            </a:r>
          </a:p>
        </p:txBody>
      </p:sp>
      <p:sp>
        <p:nvSpPr>
          <p:cNvPr id="9" name="ZoneTexte 25">
            <a:extLst>
              <a:ext uri="{FF2B5EF4-FFF2-40B4-BE49-F238E27FC236}">
                <a16:creationId xmlns:a16="http://schemas.microsoft.com/office/drawing/2014/main" id="{17C405D5-1419-444B-B058-BB1C732A7186}"/>
              </a:ext>
            </a:extLst>
          </p:cNvPr>
          <p:cNvSpPr txBox="1"/>
          <p:nvPr/>
        </p:nvSpPr>
        <p:spPr>
          <a:xfrm>
            <a:off x="287693" y="4390960"/>
            <a:ext cx="2702730" cy="938719"/>
          </a:xfrm>
          <a:prstGeom prst="rect">
            <a:avLst/>
          </a:prstGeom>
          <a:noFill/>
        </p:spPr>
        <p:txBody>
          <a:bodyPr wrap="square" lIns="88900" tIns="38100" rIns="88900" bIns="38100" rtlCol="0">
            <a:spAutoFit/>
          </a:bodyPr>
          <a:lstStyle/>
          <a:p>
            <a:pPr algn="r"/>
            <a:r>
              <a:rPr lang="fr-CA" sz="1400" dirty="0">
                <a:solidFill>
                  <a:schemeClr val="bg1"/>
                </a:solidFill>
              </a:rPr>
              <a:t>Vidéo de la mission Rosetta à la comète </a:t>
            </a:r>
            <a:r>
              <a:rPr lang="fr-CA" sz="1400" dirty="0" err="1">
                <a:solidFill>
                  <a:schemeClr val="bg1"/>
                </a:solidFill>
              </a:rPr>
              <a:t>Tchouri</a:t>
            </a:r>
            <a:r>
              <a:rPr lang="fr-CA" sz="1400" dirty="0">
                <a:solidFill>
                  <a:schemeClr val="bg1"/>
                </a:solidFill>
              </a:rPr>
              <a:t>: </a:t>
            </a:r>
          </a:p>
          <a:p>
            <a:pPr algn="r"/>
            <a:r>
              <a:rPr lang="fr-CA" sz="1400" dirty="0">
                <a:solidFill>
                  <a:schemeClr val="bg1"/>
                </a:solidFill>
                <a:hlinkClick r:id="rId5"/>
              </a:rPr>
              <a:t>https://youtu.be/t2qcopytSbQ</a:t>
            </a:r>
            <a:endParaRPr lang="fr-CA" sz="1400" dirty="0">
              <a:solidFill>
                <a:schemeClr val="bg1"/>
              </a:solidFill>
            </a:endParaRPr>
          </a:p>
          <a:p>
            <a:pPr algn="r"/>
            <a:endParaRPr lang="fr-C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10007402" cy="1145454"/>
          </a:xfrm>
        </p:spPr>
        <p:txBody>
          <a:bodyPr/>
          <a:lstStyle/>
          <a:p>
            <a:pPr algn="l"/>
            <a:r>
              <a:rPr lang="fr-CA" dirty="0"/>
              <a:t>principaux objets du système solaire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5161547" y="6283672"/>
            <a:ext cx="6930992" cy="369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Wikipédia/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Cmglee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commons.wikimedia.org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File:Solar_System_size_to_scale_fr.svg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2" descr="https://upload.wikimedia.org/wikipedia/commons/thumb/8/84/Solar_System_size_to_scale_fr.svg/1024px-Solar_System_size_to_scale_fr.svg.png">
            <a:extLst>
              <a:ext uri="{FF2B5EF4-FFF2-40B4-BE49-F238E27FC236}">
                <a16:creationId xmlns:a16="http://schemas.microsoft.com/office/drawing/2014/main" id="{A4C61164-3317-AD47-A25B-82CCE83C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934" y="1227361"/>
            <a:ext cx="8125226" cy="457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975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69A89A-A1B0-684F-A08F-DF05356AA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377" b="3884"/>
          <a:stretch/>
        </p:blipFill>
        <p:spPr>
          <a:xfrm>
            <a:off x="4499811" y="926431"/>
            <a:ext cx="7218097" cy="482466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ceinture de </a:t>
            </a:r>
            <a:r>
              <a:rPr lang="fr-CA" dirty="0" err="1"/>
              <a:t>kuiper</a:t>
            </a:r>
            <a:endParaRPr lang="fr-CA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0" y="1367328"/>
            <a:ext cx="4641157" cy="4123344"/>
          </a:xfrm>
        </p:spPr>
        <p:txBody>
          <a:bodyPr>
            <a:normAutofit/>
          </a:bodyPr>
          <a:lstStyle/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Région au delà de l’orbite de Neptune avec plusieurs « petits » objets. On peut l’imaginer comme une 2e ceinture d’astéroïdes, mais beaucoup plus grande et formée d’objets glacés (</a:t>
            </a:r>
            <a:r>
              <a:rPr lang="fr-CA" sz="2400" dirty="0">
                <a:solidFill>
                  <a:srgbClr val="FFC000"/>
                </a:solidFill>
              </a:rPr>
              <a:t>objets </a:t>
            </a:r>
            <a:r>
              <a:rPr lang="fr-CA" sz="2400" dirty="0" err="1">
                <a:solidFill>
                  <a:srgbClr val="FFC000"/>
                </a:solidFill>
              </a:rPr>
              <a:t>transneptuniens</a:t>
            </a:r>
            <a:r>
              <a:rPr lang="fr-CA" sz="2400" dirty="0">
                <a:solidFill>
                  <a:schemeClr val="bg1"/>
                </a:solidFill>
              </a:rPr>
              <a:t>). </a:t>
            </a:r>
          </a:p>
          <a:p>
            <a:pPr marL="0" lvl="1" algn="l">
              <a:spcBef>
                <a:spcPts val="1000"/>
              </a:spcBef>
            </a:pPr>
            <a:endParaRPr lang="fr-CA" sz="2400" dirty="0">
              <a:solidFill>
                <a:schemeClr val="bg1"/>
              </a:solidFill>
            </a:endParaRPr>
          </a:p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Pluton est l’un des plus grands objets connus dans cette région. 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© Alex Parker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CA" sz="1200" dirty="0">
                <a:hlinkClick r:id="rId4"/>
              </a:rPr>
              <a:t>https://vimeo.com/96874127</a:t>
            </a:r>
            <a:endParaRPr lang="fr-CA" sz="1200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2832E349-98DB-6840-B25E-5018601188D5}"/>
              </a:ext>
            </a:extLst>
          </p:cNvPr>
          <p:cNvSpPr txBox="1">
            <a:spLocks/>
          </p:cNvSpPr>
          <p:nvPr/>
        </p:nvSpPr>
        <p:spPr>
          <a:xfrm>
            <a:off x="7475894" y="6304024"/>
            <a:ext cx="2113276" cy="55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rgbClr val="FFC000"/>
                </a:solidFill>
              </a:rPr>
              <a:t>Voir vidéo! → </a:t>
            </a:r>
          </a:p>
        </p:txBody>
      </p:sp>
    </p:spTree>
    <p:extLst>
      <p:ext uri="{BB962C8B-B14F-4D97-AF65-F5344CB8AC3E}">
        <p14:creationId xmlns:p14="http://schemas.microsoft.com/office/powerpoint/2010/main" val="4252851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les limites du système solaire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6639790" y="6252759"/>
            <a:ext cx="5466866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 avec traduction de William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Crochot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- </a:t>
            </a:r>
            <a:r>
              <a:rPr lang="fr-CA" sz="1200" dirty="0"/>
              <a:t>http://</a:t>
            </a:r>
            <a:r>
              <a:rPr lang="fr-CA" sz="1200" dirty="0" err="1"/>
              <a:t>fr.wikipedia.org</a:t>
            </a:r>
            <a:r>
              <a:rPr lang="fr-CA" sz="1200" dirty="0"/>
              <a:t>/wiki/Fichier:Kuiper_oort_%28french%29.jpg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6E03D9C-8C24-5842-934F-36263E9D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1617" y="1145454"/>
            <a:ext cx="5466866" cy="4690573"/>
          </a:xfrm>
          <a:prstGeom prst="rect">
            <a:avLst/>
          </a:prstGeom>
          <a:noFill/>
          <a:ln w="6350" cmpd="sng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0150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706944"/>
            <a:ext cx="9144000" cy="1146175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qu’y </a:t>
            </a:r>
            <a:r>
              <a:rPr lang="fr-CA" dirty="0" err="1"/>
              <a:t>a-t-il</a:t>
            </a:r>
            <a:r>
              <a:rPr lang="fr-CA" dirty="0"/>
              <a:t> au-delà du système solaire? 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2DA302FC-E133-5E42-AB58-3004B46000F3}"/>
              </a:ext>
            </a:extLst>
          </p:cNvPr>
          <p:cNvSpPr txBox="1">
            <a:spLocks/>
          </p:cNvSpPr>
          <p:nvPr/>
        </p:nvSpPr>
        <p:spPr>
          <a:xfrm>
            <a:off x="2213963" y="3258633"/>
            <a:ext cx="7764074" cy="2227767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1000"/>
              </a:spcBef>
              <a:buNone/>
            </a:pPr>
            <a:r>
              <a:rPr lang="fr-CA" dirty="0">
                <a:solidFill>
                  <a:schemeClr val="bg1"/>
                </a:solidFill>
              </a:rPr>
              <a:t>Du vide!</a:t>
            </a:r>
          </a:p>
          <a:p>
            <a:pPr marL="0" lvl="1" indent="0" algn="ctr">
              <a:spcBef>
                <a:spcPts val="1000"/>
              </a:spcBef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lvl="1" indent="0" algn="ctr">
              <a:spcBef>
                <a:spcPts val="1000"/>
              </a:spcBef>
              <a:buNone/>
            </a:pPr>
            <a:r>
              <a:rPr lang="fr-CA" dirty="0">
                <a:solidFill>
                  <a:schemeClr val="bg1"/>
                </a:solidFill>
              </a:rPr>
              <a:t>Beaucoup de vide!</a:t>
            </a:r>
          </a:p>
        </p:txBody>
      </p:sp>
    </p:spTree>
    <p:extLst>
      <p:ext uri="{BB962C8B-B14F-4D97-AF65-F5344CB8AC3E}">
        <p14:creationId xmlns:p14="http://schemas.microsoft.com/office/powerpoint/2010/main" val="346112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5">
            <a:extLst>
              <a:ext uri="{FF2B5EF4-FFF2-40B4-BE49-F238E27FC236}">
                <a16:creationId xmlns:a16="http://schemas.microsoft.com/office/drawing/2014/main" id="{90D34EB6-248B-304F-8436-85551BE2FD17}"/>
              </a:ext>
            </a:extLst>
          </p:cNvPr>
          <p:cNvSpPr txBox="1">
            <a:spLocks/>
          </p:cNvSpPr>
          <p:nvPr/>
        </p:nvSpPr>
        <p:spPr>
          <a:xfrm>
            <a:off x="3340608" y="6252760"/>
            <a:ext cx="8536299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Crédits: Système solaire: NASA </a:t>
            </a:r>
            <a:r>
              <a:rPr lang="fr-CA" sz="1200" dirty="0"/>
              <a:t>-  http://</a:t>
            </a:r>
            <a:r>
              <a:rPr lang="fr-CA" sz="1200" dirty="0" err="1"/>
              <a:t>solarsystem.nasa.gov</a:t>
            </a:r>
            <a:r>
              <a:rPr lang="fr-CA" sz="1200" dirty="0"/>
              <a:t>/</a:t>
            </a:r>
            <a:r>
              <a:rPr lang="fr-CA" sz="1200" dirty="0" err="1"/>
              <a:t>multimedia</a:t>
            </a:r>
            <a:r>
              <a:rPr lang="fr-CA" sz="1200" dirty="0"/>
              <a:t>/</a:t>
            </a:r>
            <a:r>
              <a:rPr lang="fr-CA" sz="1200" dirty="0" err="1"/>
              <a:t>gallery.cfm?Category</a:t>
            </a:r>
            <a:r>
              <a:rPr lang="fr-CA" sz="1200" dirty="0"/>
              <a:t>=</a:t>
            </a:r>
            <a:r>
              <a:rPr lang="fr-CA" sz="1200" dirty="0" err="1"/>
              <a:t>Planets&amp;Object</a:t>
            </a:r>
            <a:r>
              <a:rPr lang="fr-CA" sz="1200" dirty="0"/>
              <a:t>=</a:t>
            </a:r>
            <a:r>
              <a:rPr lang="fr-CA" sz="1200" dirty="0" err="1"/>
              <a:t>SolarSys&amp;Page</a:t>
            </a:r>
            <a:r>
              <a:rPr lang="fr-CA" sz="1200" dirty="0"/>
              <a:t>=2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Voie Lactée: NASA/JPL-Caltech  </a:t>
            </a:r>
            <a:r>
              <a:rPr lang="fr-CA" sz="1200" dirty="0"/>
              <a:t>- http://</a:t>
            </a:r>
            <a:r>
              <a:rPr lang="fr-CA" sz="1200" dirty="0" err="1"/>
              <a:t>www.nasa.gov</a:t>
            </a:r>
            <a:r>
              <a:rPr lang="fr-CA" sz="1200" dirty="0"/>
              <a:t>/</a:t>
            </a:r>
            <a:r>
              <a:rPr lang="fr-CA" sz="1200" dirty="0" err="1"/>
              <a:t>mission_pages</a:t>
            </a:r>
            <a:r>
              <a:rPr lang="fr-CA" sz="1200" dirty="0"/>
              <a:t>/</a:t>
            </a:r>
            <a:r>
              <a:rPr lang="fr-CA" sz="1200" dirty="0" err="1"/>
              <a:t>spitzer</a:t>
            </a:r>
            <a:r>
              <a:rPr lang="fr-CA" sz="1200" dirty="0"/>
              <a:t>/</a:t>
            </a:r>
            <a:r>
              <a:rPr lang="fr-CA" sz="1200" dirty="0" err="1"/>
              <a:t>multimedia</a:t>
            </a:r>
            <a:r>
              <a:rPr lang="fr-CA" sz="1200" dirty="0"/>
              <a:t>/20080603a.html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Univers: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Robert Williams and the Hubble Deep Field Team (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) and NASA</a:t>
            </a:r>
            <a:r>
              <a:rPr lang="en-US" sz="1200" dirty="0"/>
              <a:t> - http://</a:t>
            </a:r>
            <a:r>
              <a:rPr lang="en-US" sz="1200" dirty="0" err="1"/>
              <a:t>hubblesite.org</a:t>
            </a:r>
            <a:r>
              <a:rPr lang="en-US" sz="1200" dirty="0"/>
              <a:t>/</a:t>
            </a:r>
            <a:r>
              <a:rPr lang="en-US" sz="1200" dirty="0" err="1"/>
              <a:t>newscenter</a:t>
            </a:r>
            <a:r>
              <a:rPr lang="en-US" sz="1200" dirty="0"/>
              <a:t>/archive/releases/1996/01/</a:t>
            </a:r>
            <a:endParaRPr lang="fr-CA" sz="1200" dirty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9" name="Grouper 18">
            <a:extLst>
              <a:ext uri="{FF2B5EF4-FFF2-40B4-BE49-F238E27FC236}">
                <a16:creationId xmlns:a16="http://schemas.microsoft.com/office/drawing/2014/main" id="{2AB73C58-5648-A04C-B238-BC7B00B74559}"/>
              </a:ext>
            </a:extLst>
          </p:cNvPr>
          <p:cNvGrpSpPr/>
          <p:nvPr/>
        </p:nvGrpSpPr>
        <p:grpSpPr>
          <a:xfrm>
            <a:off x="4605718" y="1384301"/>
            <a:ext cx="2667641" cy="2963647"/>
            <a:chOff x="3800977" y="3590561"/>
            <a:chExt cx="2038350" cy="2355674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CFBEBA87-26AA-BE4B-B32C-94E7E71567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178" t="5178" r="2707" b="2707"/>
            <a:stretch/>
          </p:blipFill>
          <p:spPr bwMode="auto">
            <a:xfrm>
              <a:off x="3804152" y="3590561"/>
              <a:ext cx="2032000" cy="2032000"/>
            </a:xfrm>
            <a:prstGeom prst="rect">
              <a:avLst/>
            </a:prstGeom>
            <a:noFill/>
            <a:ln w="6350" cmpd="sng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ZoneTexte 12">
              <a:extLst>
                <a:ext uri="{FF2B5EF4-FFF2-40B4-BE49-F238E27FC236}">
                  <a16:creationId xmlns:a16="http://schemas.microsoft.com/office/drawing/2014/main" id="{3C59B897-D602-3F4A-AB54-0C9020E51263}"/>
                </a:ext>
              </a:extLst>
            </p:cNvPr>
            <p:cNvSpPr txBox="1"/>
            <p:nvPr/>
          </p:nvSpPr>
          <p:spPr>
            <a:xfrm>
              <a:off x="3800977" y="5628205"/>
              <a:ext cx="2038350" cy="318030"/>
            </a:xfrm>
            <a:prstGeom prst="rect">
              <a:avLst/>
            </a:prstGeom>
            <a:solidFill>
              <a:srgbClr val="F80F32"/>
            </a:solidFill>
            <a:ln w="63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FFFF"/>
                  </a:solidFill>
                  <a:latin typeface="Avenir Black" panose="02000503020000020003" pitchFamily="2" charset="0"/>
                  <a:cs typeface="Arial"/>
                </a:rPr>
                <a:t>La Voie lactée</a:t>
              </a:r>
            </a:p>
          </p:txBody>
        </p:sp>
      </p:grpSp>
      <p:grpSp>
        <p:nvGrpSpPr>
          <p:cNvPr id="12" name="Grouper 19">
            <a:extLst>
              <a:ext uri="{FF2B5EF4-FFF2-40B4-BE49-F238E27FC236}">
                <a16:creationId xmlns:a16="http://schemas.microsoft.com/office/drawing/2014/main" id="{1B5D9409-11AB-A94D-A862-6F400D86480B}"/>
              </a:ext>
            </a:extLst>
          </p:cNvPr>
          <p:cNvGrpSpPr/>
          <p:nvPr/>
        </p:nvGrpSpPr>
        <p:grpSpPr>
          <a:xfrm>
            <a:off x="7863207" y="1384302"/>
            <a:ext cx="2667641" cy="2963646"/>
            <a:chOff x="6461125" y="3590561"/>
            <a:chExt cx="2038350" cy="235567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DEC4979-6454-F848-B551-306BDDC506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3663"/>
            <a:stretch/>
          </p:blipFill>
          <p:spPr bwMode="auto">
            <a:xfrm>
              <a:off x="6464300" y="3590561"/>
              <a:ext cx="2032000" cy="2032000"/>
            </a:xfrm>
            <a:prstGeom prst="rect">
              <a:avLst/>
            </a:prstGeom>
            <a:noFill/>
            <a:ln w="6350" cmpd="sng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97A990F-749C-CF48-A740-86FEDBC9DAF9}"/>
                </a:ext>
              </a:extLst>
            </p:cNvPr>
            <p:cNvSpPr txBox="1"/>
            <p:nvPr/>
          </p:nvSpPr>
          <p:spPr>
            <a:xfrm>
              <a:off x="6461125" y="5628205"/>
              <a:ext cx="2038350" cy="318030"/>
            </a:xfrm>
            <a:prstGeom prst="rect">
              <a:avLst/>
            </a:prstGeom>
            <a:solidFill>
              <a:srgbClr val="4B32ED"/>
            </a:solidFill>
            <a:ln w="63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FFFF"/>
                  </a:solidFill>
                  <a:latin typeface="Avenir Black" panose="02000503020000020003" pitchFamily="2" charset="0"/>
                  <a:cs typeface="Arial"/>
                </a:rPr>
                <a:t>L’Univers</a:t>
              </a:r>
              <a:endParaRPr lang="fr-FR" sz="1400" b="1" dirty="0">
                <a:solidFill>
                  <a:srgbClr val="FFFFFF"/>
                </a:solidFill>
                <a:latin typeface="Avenir Black" panose="02000503020000020003" pitchFamily="2" charset="0"/>
                <a:cs typeface="Arial"/>
              </a:endParaRPr>
            </a:p>
          </p:txBody>
        </p:sp>
      </p:grpSp>
      <p:grpSp>
        <p:nvGrpSpPr>
          <p:cNvPr id="15" name="Grouper 1">
            <a:extLst>
              <a:ext uri="{FF2B5EF4-FFF2-40B4-BE49-F238E27FC236}">
                <a16:creationId xmlns:a16="http://schemas.microsoft.com/office/drawing/2014/main" id="{ED9F0B37-1007-A24C-A5FB-4F6D26B2A9BB}"/>
              </a:ext>
            </a:extLst>
          </p:cNvPr>
          <p:cNvGrpSpPr/>
          <p:nvPr/>
        </p:nvGrpSpPr>
        <p:grpSpPr>
          <a:xfrm>
            <a:off x="1356540" y="1386861"/>
            <a:ext cx="2659330" cy="2961087"/>
            <a:chOff x="1164904" y="3336550"/>
            <a:chExt cx="2038350" cy="2353137"/>
          </a:xfrm>
        </p:grpSpPr>
        <p:sp>
          <p:nvSpPr>
            <p:cNvPr id="16" name="ZoneTexte 10">
              <a:extLst>
                <a:ext uri="{FF2B5EF4-FFF2-40B4-BE49-F238E27FC236}">
                  <a16:creationId xmlns:a16="http://schemas.microsoft.com/office/drawing/2014/main" id="{56F7DEC3-FD92-0845-9B78-65A9A96B64C2}"/>
                </a:ext>
              </a:extLst>
            </p:cNvPr>
            <p:cNvSpPr txBox="1"/>
            <p:nvPr/>
          </p:nvSpPr>
          <p:spPr>
            <a:xfrm>
              <a:off x="1164904" y="5371725"/>
              <a:ext cx="2038350" cy="317962"/>
            </a:xfrm>
            <a:prstGeom prst="rect">
              <a:avLst/>
            </a:prstGeom>
            <a:solidFill>
              <a:srgbClr val="FF640A"/>
            </a:solidFill>
            <a:ln w="63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FFFF"/>
                  </a:solidFill>
                  <a:latin typeface="Avenir Black" panose="02000503020000020003" pitchFamily="2" charset="0"/>
                  <a:cs typeface="Arial"/>
                </a:rPr>
                <a:t>Le Système solaire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F6F7DA5-C52A-FB49-8111-D42A793383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9498" r="18351"/>
            <a:stretch/>
          </p:blipFill>
          <p:spPr bwMode="auto">
            <a:xfrm>
              <a:off x="1168080" y="3336550"/>
              <a:ext cx="2032000" cy="2032000"/>
            </a:xfrm>
            <a:prstGeom prst="rect">
              <a:avLst/>
            </a:prstGeom>
            <a:noFill/>
            <a:ln w="6350" cmpd="sng">
              <a:solidFill>
                <a:srgbClr val="FFFFFF"/>
              </a:solidFill>
              <a:miter lim="800000"/>
              <a:headEnd/>
              <a:tailEnd/>
            </a:ln>
          </p:spPr>
        </p:pic>
      </p:grpSp>
      <p:sp>
        <p:nvSpPr>
          <p:cNvPr id="20" name="Signalisation droite 20">
            <a:extLst>
              <a:ext uri="{FF2B5EF4-FFF2-40B4-BE49-F238E27FC236}">
                <a16:creationId xmlns:a16="http://schemas.microsoft.com/office/drawing/2014/main" id="{4240CBC5-6E1E-2144-A422-2BEF13060812}"/>
              </a:ext>
            </a:extLst>
          </p:cNvPr>
          <p:cNvSpPr/>
          <p:nvPr/>
        </p:nvSpPr>
        <p:spPr>
          <a:xfrm>
            <a:off x="4060373" y="1749752"/>
            <a:ext cx="496701" cy="2098675"/>
          </a:xfrm>
          <a:prstGeom prst="homePlate">
            <a:avLst>
              <a:gd name="adj" fmla="val 100000"/>
            </a:avLst>
          </a:prstGeom>
          <a:solidFill>
            <a:schemeClr val="bg1">
              <a:lumMod val="75000"/>
              <a:alpha val="4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Signalisation droite 20">
            <a:extLst>
              <a:ext uri="{FF2B5EF4-FFF2-40B4-BE49-F238E27FC236}">
                <a16:creationId xmlns:a16="http://schemas.microsoft.com/office/drawing/2014/main" id="{58234A39-ADA6-414A-A8F4-3F9117D3B542}"/>
              </a:ext>
            </a:extLst>
          </p:cNvPr>
          <p:cNvSpPr/>
          <p:nvPr/>
        </p:nvSpPr>
        <p:spPr>
          <a:xfrm>
            <a:off x="7319932" y="1749751"/>
            <a:ext cx="496701" cy="2098675"/>
          </a:xfrm>
          <a:prstGeom prst="homePlate">
            <a:avLst>
              <a:gd name="adj" fmla="val 100000"/>
            </a:avLst>
          </a:prstGeom>
          <a:solidFill>
            <a:schemeClr val="bg1">
              <a:lumMod val="75000"/>
              <a:alpha val="4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5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notre voisinage stellaire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4974336" y="6252760"/>
            <a:ext cx="6902571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Andrew Z.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Colvin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/ Wikipédia 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commons.wikimedia.org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/wiki/File:3_Solar_Interstellar_Neighborhood_(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ELitU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).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png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050F14-5EA7-CE49-B58E-945DB63D2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32892" r="4259" b="34831"/>
          <a:stretch/>
        </p:blipFill>
        <p:spPr bwMode="auto">
          <a:xfrm>
            <a:off x="0" y="1145454"/>
            <a:ext cx="12167567" cy="43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C173F8-D55C-594D-B26A-5E985ABC7B8B}"/>
              </a:ext>
            </a:extLst>
          </p:cNvPr>
          <p:cNvCxnSpPr/>
          <p:nvPr/>
        </p:nvCxnSpPr>
        <p:spPr>
          <a:xfrm>
            <a:off x="6096000" y="5712546"/>
            <a:ext cx="5900928" cy="0"/>
          </a:xfrm>
          <a:prstGeom prst="straightConnector1">
            <a:avLst/>
          </a:prstGeom>
          <a:ln w="28575">
            <a:solidFill>
              <a:srgbClr val="FFC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5">
            <a:extLst>
              <a:ext uri="{FF2B5EF4-FFF2-40B4-BE49-F238E27FC236}">
                <a16:creationId xmlns:a16="http://schemas.microsoft.com/office/drawing/2014/main" id="{AE6FEFD6-BA1C-6B44-91F4-090AC69B4B24}"/>
              </a:ext>
            </a:extLst>
          </p:cNvPr>
          <p:cNvSpPr txBox="1">
            <a:spLocks/>
          </p:cNvSpPr>
          <p:nvPr/>
        </p:nvSpPr>
        <p:spPr>
          <a:xfrm>
            <a:off x="7815072" y="5725241"/>
            <a:ext cx="3464758" cy="55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1800" dirty="0">
                <a:solidFill>
                  <a:srgbClr val="FFC000"/>
                </a:solidFill>
              </a:rPr>
              <a:t>Environ 30 années-lumière</a:t>
            </a:r>
          </a:p>
        </p:txBody>
      </p:sp>
    </p:spTree>
    <p:extLst>
      <p:ext uri="{BB962C8B-B14F-4D97-AF65-F5344CB8AC3E}">
        <p14:creationId xmlns:p14="http://schemas.microsoft.com/office/powerpoint/2010/main" val="38864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D9F0203-26BC-AF44-9AE9-1AE30B3CA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538" b="4676"/>
          <a:stretch/>
        </p:blipFill>
        <p:spPr bwMode="auto">
          <a:xfrm>
            <a:off x="2951579" y="684366"/>
            <a:ext cx="5900928" cy="529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notre galaxie, la voie lactée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4974336" y="6252760"/>
            <a:ext cx="6902571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  - 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mission_pages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spitzer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multimedia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/20080603a.html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C173F8-D55C-594D-B26A-5E985ABC7B8B}"/>
              </a:ext>
            </a:extLst>
          </p:cNvPr>
          <p:cNvCxnSpPr>
            <a:cxnSpLocks/>
          </p:cNvCxnSpPr>
          <p:nvPr/>
        </p:nvCxnSpPr>
        <p:spPr>
          <a:xfrm>
            <a:off x="3573371" y="5578434"/>
            <a:ext cx="5107333" cy="0"/>
          </a:xfrm>
          <a:prstGeom prst="straightConnector1">
            <a:avLst/>
          </a:prstGeom>
          <a:ln w="28575">
            <a:solidFill>
              <a:srgbClr val="FFC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5">
            <a:extLst>
              <a:ext uri="{FF2B5EF4-FFF2-40B4-BE49-F238E27FC236}">
                <a16:creationId xmlns:a16="http://schemas.microsoft.com/office/drawing/2014/main" id="{AE6FEFD6-BA1C-6B44-91F4-090AC69B4B24}"/>
              </a:ext>
            </a:extLst>
          </p:cNvPr>
          <p:cNvSpPr txBox="1">
            <a:spLocks/>
          </p:cNvSpPr>
          <p:nvPr/>
        </p:nvSpPr>
        <p:spPr>
          <a:xfrm>
            <a:off x="4394658" y="5698784"/>
            <a:ext cx="3464758" cy="55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1800" dirty="0">
                <a:solidFill>
                  <a:srgbClr val="FFC000"/>
                </a:solidFill>
              </a:rPr>
              <a:t>Environ 100 000 années-lumière</a:t>
            </a: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CED904D4-4B4E-FF4E-8988-AA66EFAB1AB7}"/>
              </a:ext>
            </a:extLst>
          </p:cNvPr>
          <p:cNvSpPr txBox="1">
            <a:spLocks/>
          </p:cNvSpPr>
          <p:nvPr/>
        </p:nvSpPr>
        <p:spPr>
          <a:xfrm>
            <a:off x="8563207" y="5765841"/>
            <a:ext cx="3464758" cy="55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r">
              <a:spcBef>
                <a:spcPts val="1000"/>
              </a:spcBef>
            </a:pPr>
            <a:r>
              <a:rPr lang="fr-CA" sz="1600" dirty="0">
                <a:solidFill>
                  <a:schemeClr val="bg1">
                    <a:lumMod val="75000"/>
                  </a:schemeClr>
                </a:solidFill>
              </a:rPr>
              <a:t>Représentation artistique</a:t>
            </a:r>
          </a:p>
        </p:txBody>
      </p:sp>
    </p:spTree>
    <p:extLst>
      <p:ext uri="{BB962C8B-B14F-4D97-AF65-F5344CB8AC3E}">
        <p14:creationId xmlns:p14="http://schemas.microsoft.com/office/powerpoint/2010/main" val="159733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C3C1641C-B6B4-7841-9716-0D679161B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38670" r="6186" b="679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7041357" y="6252759"/>
            <a:ext cx="5150643" cy="4566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  - 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mission_pages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spitzer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multimedia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/20080603a.html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AE6FEFD6-BA1C-6B44-91F4-090AC69B4B24}"/>
              </a:ext>
            </a:extLst>
          </p:cNvPr>
          <p:cNvSpPr txBox="1">
            <a:spLocks/>
          </p:cNvSpPr>
          <p:nvPr/>
        </p:nvSpPr>
        <p:spPr>
          <a:xfrm>
            <a:off x="593771" y="559551"/>
            <a:ext cx="8761130" cy="45669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La Voie lactée est composée d’environ 200 milliards d’étoiles. </a:t>
            </a:r>
          </a:p>
        </p:txBody>
      </p:sp>
    </p:spTree>
    <p:extLst>
      <p:ext uri="{BB962C8B-B14F-4D97-AF65-F5344CB8AC3E}">
        <p14:creationId xmlns:p14="http://schemas.microsoft.com/office/powerpoint/2010/main" val="992127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4FFC75CF-2A90-6549-A1DD-AFBEAFB6D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7" b="8636"/>
          <a:stretch/>
        </p:blipFill>
        <p:spPr bwMode="auto">
          <a:xfrm flipH="1">
            <a:off x="170480" y="-1"/>
            <a:ext cx="1151524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6865749" y="6477484"/>
            <a:ext cx="5326251" cy="7516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Crédit: NASA, ESA, and G. Bacon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www.spacetelescope.org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/images/heic1619a/</a:t>
            </a: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AE6FEFD6-BA1C-6B44-91F4-090AC69B4B24}"/>
              </a:ext>
            </a:extLst>
          </p:cNvPr>
          <p:cNvSpPr txBox="1">
            <a:spLocks/>
          </p:cNvSpPr>
          <p:nvPr/>
        </p:nvSpPr>
        <p:spPr>
          <a:xfrm>
            <a:off x="769749" y="2681609"/>
            <a:ext cx="4670486" cy="18294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Autour de ces étoiles se retrouvent de nombreuses planètes (exoplanètes). </a:t>
            </a:r>
          </a:p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Il y a plus de planètes que d’étoiles dans notre galaxie. 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657E6A77-A621-F94F-9370-45A1B9130854}"/>
              </a:ext>
            </a:extLst>
          </p:cNvPr>
          <p:cNvSpPr txBox="1">
            <a:spLocks/>
          </p:cNvSpPr>
          <p:nvPr/>
        </p:nvSpPr>
        <p:spPr>
          <a:xfrm>
            <a:off x="769749" y="6477484"/>
            <a:ext cx="5264589" cy="3805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1800" dirty="0">
                <a:solidFill>
                  <a:schemeClr val="bg1"/>
                </a:solidFill>
              </a:rPr>
              <a:t>Représentation d’artiste d’une exoplanète </a:t>
            </a:r>
          </a:p>
        </p:txBody>
      </p:sp>
    </p:spTree>
    <p:extLst>
      <p:ext uri="{BB962C8B-B14F-4D97-AF65-F5344CB8AC3E}">
        <p14:creationId xmlns:p14="http://schemas.microsoft.com/office/powerpoint/2010/main" val="3272612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310155C-84BD-9E44-B240-3F12E6FF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>
            <a:off x="-206284" y="206284"/>
            <a:ext cx="6810155" cy="63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0F2E5C2-BCD7-1446-A318-3A19BF54C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257"/>
          <a:stretch/>
        </p:blipFill>
        <p:spPr bwMode="auto">
          <a:xfrm>
            <a:off x="6096000" y="10466"/>
            <a:ext cx="6106477" cy="6985895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CBB487E-657E-0A4E-B8FA-877C92A9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9886" y="2970160"/>
            <a:ext cx="3564757" cy="3564757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7362149" y="6296702"/>
            <a:ext cx="5326251" cy="7516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Crédit: NASA / ESA (Hubble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Telescope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www.spacetelescope.org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/images/</a:t>
            </a: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AE6FEFD6-BA1C-6B44-91F4-090AC69B4B24}"/>
              </a:ext>
            </a:extLst>
          </p:cNvPr>
          <p:cNvSpPr txBox="1">
            <a:spLocks/>
          </p:cNvSpPr>
          <p:nvPr/>
        </p:nvSpPr>
        <p:spPr>
          <a:xfrm>
            <a:off x="3593918" y="284181"/>
            <a:ext cx="5004164" cy="1219155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Dans notre galaxie, nous retrouvons aussi des nébuleuses (nuages de gaz et de poussière)…</a:t>
            </a:r>
          </a:p>
        </p:txBody>
      </p:sp>
    </p:spTree>
    <p:extLst>
      <p:ext uri="{BB962C8B-B14F-4D97-AF65-F5344CB8AC3E}">
        <p14:creationId xmlns:p14="http://schemas.microsoft.com/office/powerpoint/2010/main" val="759799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">
            <a:extLst>
              <a:ext uri="{FF2B5EF4-FFF2-40B4-BE49-F238E27FC236}">
                <a16:creationId xmlns:a16="http://schemas.microsoft.com/office/drawing/2014/main" id="{7BD8213B-D72D-694B-BDDF-E0F4E15EF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4" t="21688" r="1769" b="23045"/>
          <a:stretch/>
        </p:blipFill>
        <p:spPr>
          <a:xfrm flipV="1">
            <a:off x="0" y="-1"/>
            <a:ext cx="12192000" cy="6857998"/>
          </a:xfrm>
          <a:prstGeom prst="rect">
            <a:avLst/>
          </a:prstGeom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6865749" y="6280077"/>
            <a:ext cx="5326251" cy="7516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Crédit: NASA / ESA (Hubble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Telescope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www.spacetelescope.org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/images/</a:t>
            </a: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AE6FEFD6-BA1C-6B44-91F4-090AC69B4B24}"/>
              </a:ext>
            </a:extLst>
          </p:cNvPr>
          <p:cNvSpPr txBox="1">
            <a:spLocks/>
          </p:cNvSpPr>
          <p:nvPr/>
        </p:nvSpPr>
        <p:spPr>
          <a:xfrm>
            <a:off x="667838" y="432950"/>
            <a:ext cx="4476049" cy="39001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1000"/>
              </a:spcBef>
            </a:pPr>
            <a:r>
              <a:rPr lang="fr-CA" sz="2400" dirty="0">
                <a:solidFill>
                  <a:schemeClr val="bg1"/>
                </a:solidFill>
              </a:rPr>
              <a:t>… ainsi que des amas d’étoiles.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8030DDC-2CA3-E648-A61E-84DC3584B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5647" y="1670392"/>
            <a:ext cx="3917486" cy="3917486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2677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D9F0203-26BC-AF44-9AE9-1AE30B3CA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538" b="4676"/>
          <a:stretch/>
        </p:blipFill>
        <p:spPr bwMode="auto">
          <a:xfrm>
            <a:off x="2954910" y="639107"/>
            <a:ext cx="5900928" cy="529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notre galaxie, la voie lactée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4974336" y="6252760"/>
            <a:ext cx="6902571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  - 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mission_pages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spitzer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multimedia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/20080603a.html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3A8076D-961A-1445-8392-65A01256CBA2}"/>
              </a:ext>
            </a:extLst>
          </p:cNvPr>
          <p:cNvSpPr txBox="1">
            <a:spLocks/>
          </p:cNvSpPr>
          <p:nvPr/>
        </p:nvSpPr>
        <p:spPr>
          <a:xfrm>
            <a:off x="2246382" y="5188919"/>
            <a:ext cx="1992149" cy="564257"/>
          </a:xfrm>
          <a:prstGeom prst="rect">
            <a:avLst/>
          </a:prstGeom>
          <a:noFill/>
          <a:ln>
            <a:noFill/>
          </a:ln>
        </p:spPr>
        <p:txBody>
          <a:bodyPr wrap="square" lIns="127000" tIns="1270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Vous êtes ici!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C49AFD07-6684-3846-B89C-E9055F0AC796}"/>
              </a:ext>
            </a:extLst>
          </p:cNvPr>
          <p:cNvSpPr/>
          <p:nvPr/>
        </p:nvSpPr>
        <p:spPr>
          <a:xfrm flipV="1">
            <a:off x="1491771" y="4068801"/>
            <a:ext cx="4861035" cy="1428820"/>
          </a:xfrm>
          <a:prstGeom prst="arc">
            <a:avLst>
              <a:gd name="adj1" fmla="val 16240101"/>
              <a:gd name="adj2" fmla="val 403705"/>
            </a:avLst>
          </a:prstGeom>
          <a:ln>
            <a:solidFill>
              <a:schemeClr val="bg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3">
            <a:extLst>
              <a:ext uri="{FF2B5EF4-FFF2-40B4-BE49-F238E27FC236}">
                <a16:creationId xmlns:a16="http://schemas.microsoft.com/office/drawing/2014/main" id="{27FC318A-EB05-4646-B1BB-D59E9109C76F}"/>
              </a:ext>
            </a:extLst>
          </p:cNvPr>
          <p:cNvSpPr/>
          <p:nvPr/>
        </p:nvSpPr>
        <p:spPr>
          <a:xfrm>
            <a:off x="8714262" y="5116919"/>
            <a:ext cx="144000" cy="144000"/>
          </a:xfrm>
          <a:prstGeom prst="ellipse">
            <a:avLst/>
          </a:prstGeom>
          <a:solidFill>
            <a:srgbClr val="F80F32">
              <a:alpha val="40000"/>
            </a:srgbClr>
          </a:solidFill>
          <a:ln w="12700" cmpd="sng">
            <a:solidFill>
              <a:srgbClr val="F80F3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E760C1D-7D7D-4943-8558-6B36CEF1AAEE}"/>
              </a:ext>
            </a:extLst>
          </p:cNvPr>
          <p:cNvSpPr txBox="1">
            <a:spLocks/>
          </p:cNvSpPr>
          <p:nvPr/>
        </p:nvSpPr>
        <p:spPr>
          <a:xfrm>
            <a:off x="8855838" y="4920930"/>
            <a:ext cx="2195385" cy="872034"/>
          </a:xfrm>
          <a:prstGeom prst="rect">
            <a:avLst/>
          </a:prstGeom>
          <a:noFill/>
          <a:ln>
            <a:noFill/>
          </a:ln>
        </p:spPr>
        <p:txBody>
          <a:bodyPr wrap="square" lIns="127000" tIns="1270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Étoiles visibles à l’œil nu!</a:t>
            </a:r>
          </a:p>
        </p:txBody>
      </p:sp>
      <p:sp>
        <p:nvSpPr>
          <p:cNvPr id="15" name="Ellipse 13">
            <a:extLst>
              <a:ext uri="{FF2B5EF4-FFF2-40B4-BE49-F238E27FC236}">
                <a16:creationId xmlns:a16="http://schemas.microsoft.com/office/drawing/2014/main" id="{19EE9DC5-88F3-CD45-813A-9F96007A69B8}"/>
              </a:ext>
            </a:extLst>
          </p:cNvPr>
          <p:cNvSpPr/>
          <p:nvPr/>
        </p:nvSpPr>
        <p:spPr>
          <a:xfrm>
            <a:off x="6096000" y="4443456"/>
            <a:ext cx="144000" cy="144000"/>
          </a:xfrm>
          <a:prstGeom prst="ellipse">
            <a:avLst/>
          </a:prstGeom>
          <a:solidFill>
            <a:srgbClr val="F80F32">
              <a:alpha val="40000"/>
            </a:srgbClr>
          </a:solidFill>
          <a:ln w="12700" cmpd="sng">
            <a:solidFill>
              <a:srgbClr val="F80F3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E28FCF33-D505-9140-B6BB-4EBF71F7BCAB}"/>
              </a:ext>
            </a:extLst>
          </p:cNvPr>
          <p:cNvSpPr txBox="1">
            <a:spLocks/>
          </p:cNvSpPr>
          <p:nvPr/>
        </p:nvSpPr>
        <p:spPr>
          <a:xfrm>
            <a:off x="8563207" y="5765841"/>
            <a:ext cx="3464758" cy="55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r">
              <a:spcBef>
                <a:spcPts val="1000"/>
              </a:spcBef>
            </a:pPr>
            <a:r>
              <a:rPr lang="fr-CA" sz="1600" dirty="0">
                <a:solidFill>
                  <a:schemeClr val="bg1">
                    <a:lumMod val="75000"/>
                  </a:schemeClr>
                </a:solidFill>
              </a:rPr>
              <a:t>Représentation artistique</a:t>
            </a:r>
          </a:p>
        </p:txBody>
      </p:sp>
    </p:spTree>
    <p:extLst>
      <p:ext uri="{BB962C8B-B14F-4D97-AF65-F5344CB8AC3E}">
        <p14:creationId xmlns:p14="http://schemas.microsoft.com/office/powerpoint/2010/main" val="11362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galaxies spirales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Crédits: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Gauche: ESO  -  http://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www.eso.org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/public/images/eso0525a/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Droite:: Gemini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Observatory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/AURA   -   http://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www.gemini.edu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gallery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/v/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astronomical_images_and_illustrations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/Galaxies/GMOSNGC628.jpg.html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fr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DC23C71-E8D3-654D-8AEB-BF5517276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01" y="1270203"/>
            <a:ext cx="4194300" cy="4191000"/>
          </a:xfrm>
          <a:prstGeom prst="rect">
            <a:avLst/>
          </a:prstGeom>
          <a:noFill/>
          <a:ln w="6350" cmpd="sng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Picture 5" descr="perfect">
            <a:extLst>
              <a:ext uri="{FF2B5EF4-FFF2-40B4-BE49-F238E27FC236}">
                <a16:creationId xmlns:a16="http://schemas.microsoft.com/office/drawing/2014/main" id="{30329CD3-BE55-B940-B4FF-7037827FE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58" r="3262"/>
          <a:stretch/>
        </p:blipFill>
        <p:spPr bwMode="auto">
          <a:xfrm>
            <a:off x="5927307" y="1270203"/>
            <a:ext cx="4194283" cy="4191000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8E922F98-EDC6-D74B-B935-A7AD0AC0E280}"/>
              </a:ext>
            </a:extLst>
          </p:cNvPr>
          <p:cNvSpPr txBox="1">
            <a:spLocks/>
          </p:cNvSpPr>
          <p:nvPr/>
        </p:nvSpPr>
        <p:spPr>
          <a:xfrm>
            <a:off x="1185801" y="5509158"/>
            <a:ext cx="4194299" cy="530531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Une galaxie spirale vue de côté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FF3B788-DCDA-6246-87EF-15E679074E24}"/>
              </a:ext>
            </a:extLst>
          </p:cNvPr>
          <p:cNvSpPr txBox="1">
            <a:spLocks/>
          </p:cNvSpPr>
          <p:nvPr/>
        </p:nvSpPr>
        <p:spPr>
          <a:xfrm>
            <a:off x="5828691" y="5528259"/>
            <a:ext cx="4292899" cy="530531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Une galaxie spirale vue de face </a:t>
            </a:r>
          </a:p>
        </p:txBody>
      </p:sp>
    </p:spTree>
    <p:extLst>
      <p:ext uri="{BB962C8B-B14F-4D97-AF65-F5344CB8AC3E}">
        <p14:creationId xmlns:p14="http://schemas.microsoft.com/office/powerpoint/2010/main" val="95461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9C89CEF-3384-434D-AA38-51389F0DC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b="3853"/>
          <a:stretch/>
        </p:blipFill>
        <p:spPr bwMode="auto">
          <a:xfrm>
            <a:off x="-83896" y="-397764"/>
            <a:ext cx="12359792" cy="765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69264" y="164592"/>
            <a:ext cx="9144000" cy="1146175"/>
          </a:xfrm>
        </p:spPr>
        <p:txBody>
          <a:bodyPr>
            <a:normAutofit/>
          </a:bodyPr>
          <a:lstStyle/>
          <a:p>
            <a:pPr algn="l"/>
            <a:r>
              <a:rPr lang="fr-CA" sz="4800" dirty="0"/>
              <a:t>La voie lactée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39696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 B.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Fugate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FASORtronics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)/ESO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www.eso.org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/public/images/epod-cc-rf18284/</a:t>
            </a:r>
          </a:p>
        </p:txBody>
      </p:sp>
    </p:spTree>
    <p:extLst>
      <p:ext uri="{BB962C8B-B14F-4D97-AF65-F5344CB8AC3E}">
        <p14:creationId xmlns:p14="http://schemas.microsoft.com/office/powerpoint/2010/main" val="3976409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D9F0203-26BC-AF44-9AE9-1AE30B3CA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538" b="4676"/>
          <a:stretch/>
        </p:blipFill>
        <p:spPr bwMode="auto">
          <a:xfrm>
            <a:off x="2954910" y="639107"/>
            <a:ext cx="5900928" cy="529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notre galaxie, la voie lactée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4974336" y="6252760"/>
            <a:ext cx="6902571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  - 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mission_pages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spitzer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multimedia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/20080603a.html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E28FCF33-D505-9140-B6BB-4EBF71F7BCAB}"/>
              </a:ext>
            </a:extLst>
          </p:cNvPr>
          <p:cNvSpPr txBox="1">
            <a:spLocks/>
          </p:cNvSpPr>
          <p:nvPr/>
        </p:nvSpPr>
        <p:spPr>
          <a:xfrm>
            <a:off x="8563207" y="5765841"/>
            <a:ext cx="3464758" cy="55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r">
              <a:spcBef>
                <a:spcPts val="1000"/>
              </a:spcBef>
            </a:pPr>
            <a:r>
              <a:rPr lang="fr-CA" sz="1600" dirty="0">
                <a:solidFill>
                  <a:schemeClr val="bg1">
                    <a:lumMod val="75000"/>
                  </a:schemeClr>
                </a:solidFill>
              </a:rPr>
              <a:t>Représentation artistique</a:t>
            </a:r>
          </a:p>
        </p:txBody>
      </p:sp>
    </p:spTree>
    <p:extLst>
      <p:ext uri="{BB962C8B-B14F-4D97-AF65-F5344CB8AC3E}">
        <p14:creationId xmlns:p14="http://schemas.microsoft.com/office/powerpoint/2010/main" val="240050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B01E6292-A474-364F-B44D-651A40ED0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4319" y="1625411"/>
            <a:ext cx="60483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/>
              <a:t>Unité astronomique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90D34EB6-248B-304F-8436-85551BE2FD17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>
                <a:solidFill>
                  <a:schemeClr val="bg1">
                    <a:lumMod val="75000"/>
                  </a:schemeClr>
                </a:solidFill>
              </a:rPr>
              <a:t>Crédit: Fédération des astronomes amateurs du Québec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/>
              <a:t>http://www.faaq.org/ateliers/index.htm</a:t>
            </a:r>
            <a:endParaRPr lang="fr-CA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282379A1-2F18-A24F-9A56-6114FCFFA814}"/>
              </a:ext>
            </a:extLst>
          </p:cNvPr>
          <p:cNvSpPr txBox="1">
            <a:spLocks/>
          </p:cNvSpPr>
          <p:nvPr/>
        </p:nvSpPr>
        <p:spPr>
          <a:xfrm>
            <a:off x="977590" y="1345919"/>
            <a:ext cx="11080091" cy="945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dirty="0">
                <a:solidFill>
                  <a:schemeClr val="bg1"/>
                </a:solidFill>
              </a:rPr>
              <a:t>Distance Soleil-Terre moyenne:  </a:t>
            </a:r>
          </a:p>
          <a:p>
            <a:pPr algn="l"/>
            <a:r>
              <a:rPr lang="fr-CA" dirty="0">
                <a:solidFill>
                  <a:schemeClr val="bg1"/>
                </a:solidFill>
              </a:rPr>
              <a:t> 	1 unité astronomique (UA) = 149,6 millions de kilomètres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FE11DB7-028C-204C-B7E3-C588B36ED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586" y="4018599"/>
            <a:ext cx="2376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1400">
                <a:solidFill>
                  <a:schemeClr val="bg1"/>
                </a:solidFill>
              </a:rPr>
              <a:t>147,5 million km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8B57798D-419D-0E4D-90BB-0B04E2D324A6}"/>
              </a:ext>
            </a:extLst>
          </p:cNvPr>
          <p:cNvSpPr txBox="1"/>
          <p:nvPr/>
        </p:nvSpPr>
        <p:spPr>
          <a:xfrm>
            <a:off x="4539558" y="3771641"/>
            <a:ext cx="10508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1600" b="1">
                <a:solidFill>
                  <a:schemeClr val="bg1"/>
                </a:solidFill>
                <a:latin typeface="Avenir Black" panose="02000503020000020003" pitchFamily="2" charset="0"/>
              </a:rPr>
              <a:t>Juillet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71BF9191-A9DD-9843-9BEF-218B2682A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599" y="4018599"/>
            <a:ext cx="2376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1400">
                <a:solidFill>
                  <a:schemeClr val="bg1"/>
                </a:solidFill>
              </a:rPr>
              <a:t>152,6 million km</a:t>
            </a:r>
          </a:p>
        </p:txBody>
      </p:sp>
      <p:sp>
        <p:nvSpPr>
          <p:cNvPr id="10" name="ZoneTexte 12">
            <a:extLst>
              <a:ext uri="{FF2B5EF4-FFF2-40B4-BE49-F238E27FC236}">
                <a16:creationId xmlns:a16="http://schemas.microsoft.com/office/drawing/2014/main" id="{56A96F89-E4C0-024D-B651-B7EAB1100386}"/>
              </a:ext>
            </a:extLst>
          </p:cNvPr>
          <p:cNvSpPr txBox="1"/>
          <p:nvPr/>
        </p:nvSpPr>
        <p:spPr>
          <a:xfrm>
            <a:off x="7098953" y="3730436"/>
            <a:ext cx="10508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1600" b="1">
                <a:solidFill>
                  <a:schemeClr val="bg1"/>
                </a:solidFill>
                <a:latin typeface="Avenir Black" panose="02000503020000020003" pitchFamily="2" charset="0"/>
              </a:rPr>
              <a:t>Janvier</a:t>
            </a:r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4302463F-8C0C-354D-AE32-681DA5DF799C}"/>
              </a:ext>
            </a:extLst>
          </p:cNvPr>
          <p:cNvSpPr txBox="1">
            <a:spLocks/>
          </p:cNvSpPr>
          <p:nvPr/>
        </p:nvSpPr>
        <p:spPr>
          <a:xfrm>
            <a:off x="9590050" y="5712545"/>
            <a:ext cx="2097287" cy="319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Image pas à l’échelle</a:t>
            </a:r>
          </a:p>
          <a:p>
            <a:pPr algn="r"/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70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706944"/>
            <a:ext cx="9144000" cy="1146175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qu’y </a:t>
            </a:r>
            <a:r>
              <a:rPr lang="fr-CA" dirty="0" err="1"/>
              <a:t>a-t-il</a:t>
            </a:r>
            <a:r>
              <a:rPr lang="fr-CA" dirty="0"/>
              <a:t> au-delà De la voie lactée?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2DA302FC-E133-5E42-AB58-3004B46000F3}"/>
              </a:ext>
            </a:extLst>
          </p:cNvPr>
          <p:cNvSpPr txBox="1">
            <a:spLocks/>
          </p:cNvSpPr>
          <p:nvPr/>
        </p:nvSpPr>
        <p:spPr>
          <a:xfrm>
            <a:off x="2213963" y="3258633"/>
            <a:ext cx="7764074" cy="2227767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1000"/>
              </a:spcBef>
              <a:buNone/>
            </a:pPr>
            <a:r>
              <a:rPr lang="fr-CA" dirty="0">
                <a:solidFill>
                  <a:schemeClr val="bg1"/>
                </a:solidFill>
              </a:rPr>
              <a:t>Du vide!</a:t>
            </a:r>
          </a:p>
          <a:p>
            <a:pPr marL="0" lvl="1" indent="0" algn="ctr">
              <a:spcBef>
                <a:spcPts val="1000"/>
              </a:spcBef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lvl="1" indent="0" algn="ctr">
              <a:spcBef>
                <a:spcPts val="1000"/>
              </a:spcBef>
              <a:buNone/>
            </a:pPr>
            <a:r>
              <a:rPr lang="fr-CA" dirty="0">
                <a:solidFill>
                  <a:schemeClr val="bg1"/>
                </a:solidFill>
              </a:rPr>
              <a:t>Beaucoup de vide!</a:t>
            </a:r>
          </a:p>
        </p:txBody>
      </p:sp>
    </p:spTree>
    <p:extLst>
      <p:ext uri="{BB962C8B-B14F-4D97-AF65-F5344CB8AC3E}">
        <p14:creationId xmlns:p14="http://schemas.microsoft.com/office/powerpoint/2010/main" val="184562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2C3BD17-9F13-8E4A-B6C2-EE3F4652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073" y="-180665"/>
            <a:ext cx="10530899" cy="786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71452" y="231590"/>
            <a:ext cx="9144000" cy="1146175"/>
          </a:xfrm>
        </p:spPr>
        <p:txBody>
          <a:bodyPr>
            <a:normAutofit/>
          </a:bodyPr>
          <a:lstStyle/>
          <a:p>
            <a:pPr algn="l"/>
            <a:r>
              <a:rPr lang="fr-CA" sz="4800" dirty="0"/>
              <a:t>un univers de galaxies…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© Rémi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Lacasse</a:t>
            </a:r>
            <a:endParaRPr lang="fr-CA" sz="11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www.astrorl.ca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Images_astro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/Messiers/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Messier_viewer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Messier_viewer.htm</a:t>
            </a:r>
            <a:endParaRPr lang="fr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FF3B788-DCDA-6246-87EF-15E679074E24}"/>
              </a:ext>
            </a:extLst>
          </p:cNvPr>
          <p:cNvSpPr txBox="1">
            <a:spLocks/>
          </p:cNvSpPr>
          <p:nvPr/>
        </p:nvSpPr>
        <p:spPr>
          <a:xfrm>
            <a:off x="1008028" y="1548306"/>
            <a:ext cx="5793826" cy="961418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400" dirty="0">
                <a:solidFill>
                  <a:schemeClr val="bg1"/>
                </a:solidFill>
                <a:cs typeface="Arial"/>
              </a:rPr>
              <a:t>La galaxie d’Andromède, notre voisine… à 2,5 millions d’années-lumière!</a:t>
            </a:r>
          </a:p>
        </p:txBody>
      </p:sp>
    </p:spTree>
    <p:extLst>
      <p:ext uri="{BB962C8B-B14F-4D97-AF65-F5344CB8AC3E}">
        <p14:creationId xmlns:p14="http://schemas.microsoft.com/office/powerpoint/2010/main" val="3789321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hs-2003-28-a-full_jpg_2048.jpg">
            <a:extLst>
              <a:ext uri="{FF2B5EF4-FFF2-40B4-BE49-F238E27FC236}">
                <a16:creationId xmlns:a16="http://schemas.microsoft.com/office/drawing/2014/main" id="{E1746326-711C-6947-898B-CEEC73BB5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11279" r="13064" b="6804"/>
          <a:stretch/>
        </p:blipFill>
        <p:spPr>
          <a:xfrm>
            <a:off x="409740" y="0"/>
            <a:ext cx="11149263" cy="6858000"/>
          </a:xfrm>
          <a:prstGeom prst="rect">
            <a:avLst/>
          </a:prstGeom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NASA / ESA (Hubble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Telescope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100" dirty="0" err="1">
                <a:solidFill>
                  <a:schemeClr val="bg1">
                    <a:lumMod val="65000"/>
                  </a:schemeClr>
                </a:solidFill>
              </a:rPr>
              <a:t>hubblesite.org</a:t>
            </a:r>
            <a:r>
              <a:rPr lang="fr-CA" sz="1100" dirty="0">
                <a:solidFill>
                  <a:schemeClr val="bg1">
                    <a:lumMod val="65000"/>
                  </a:schemeClr>
                </a:solidFill>
              </a:rPr>
              <a:t>/contents/media/images/2003/28/1415-Image.html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FF3B788-DCDA-6246-87EF-15E679074E24}"/>
              </a:ext>
            </a:extLst>
          </p:cNvPr>
          <p:cNvSpPr txBox="1">
            <a:spLocks/>
          </p:cNvSpPr>
          <p:nvPr/>
        </p:nvSpPr>
        <p:spPr>
          <a:xfrm>
            <a:off x="783438" y="601822"/>
            <a:ext cx="7574499" cy="653641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800" dirty="0">
                <a:solidFill>
                  <a:schemeClr val="bg1"/>
                </a:solidFill>
                <a:cs typeface="Arial"/>
              </a:rPr>
              <a:t>Il y a des milliards de galaxies dans l’Univers…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F5AB8D0-50CD-A847-918F-9000458E6F19}"/>
              </a:ext>
            </a:extLst>
          </p:cNvPr>
          <p:cNvSpPr txBox="1">
            <a:spLocks/>
          </p:cNvSpPr>
          <p:nvPr/>
        </p:nvSpPr>
        <p:spPr>
          <a:xfrm>
            <a:off x="783438" y="5722229"/>
            <a:ext cx="9627888" cy="530531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La galaxie du Sombrero, à 28 millions d’années-lumière. </a:t>
            </a:r>
          </a:p>
        </p:txBody>
      </p:sp>
    </p:spTree>
    <p:extLst>
      <p:ext uri="{BB962C8B-B14F-4D97-AF65-F5344CB8AC3E}">
        <p14:creationId xmlns:p14="http://schemas.microsoft.com/office/powerpoint/2010/main" val="2175774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98E29C-D6DB-1143-9E82-4FECE6B1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57" y="-646383"/>
            <a:ext cx="11748851" cy="815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NASA / ESA (Hubble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Telescope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100" dirty="0" err="1">
                <a:solidFill>
                  <a:schemeClr val="bg1">
                    <a:lumMod val="65000"/>
                  </a:schemeClr>
                </a:solidFill>
              </a:rPr>
              <a:t>hubblesite.org</a:t>
            </a:r>
            <a:r>
              <a:rPr lang="fr-CA" sz="1100" dirty="0">
                <a:solidFill>
                  <a:schemeClr val="bg1">
                    <a:lumMod val="65000"/>
                  </a:schemeClr>
                </a:solidFill>
              </a:rPr>
              <a:t>/contents/media/images/2005/12/1677-Image.html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B5E17D7-5D01-A648-BE56-EE8C59C4C66E}"/>
              </a:ext>
            </a:extLst>
          </p:cNvPr>
          <p:cNvSpPr txBox="1">
            <a:spLocks/>
          </p:cNvSpPr>
          <p:nvPr/>
        </p:nvSpPr>
        <p:spPr>
          <a:xfrm>
            <a:off x="783438" y="5722229"/>
            <a:ext cx="11093470" cy="530531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La galaxie du Tourbillon et sa petite galaxie compagne, à 31 millions d’années-lumière. </a:t>
            </a:r>
          </a:p>
        </p:txBody>
      </p:sp>
    </p:spTree>
    <p:extLst>
      <p:ext uri="{BB962C8B-B14F-4D97-AF65-F5344CB8AC3E}">
        <p14:creationId xmlns:p14="http://schemas.microsoft.com/office/powerpoint/2010/main" val="3554824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>
            <a:extLst>
              <a:ext uri="{FF2B5EF4-FFF2-40B4-BE49-F238E27FC236}">
                <a16:creationId xmlns:a16="http://schemas.microsoft.com/office/drawing/2014/main" id="{E2F51227-5DC5-CD48-B2A6-2040149E6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14269" r="4713" b="20935"/>
          <a:stretch/>
        </p:blipFill>
        <p:spPr bwMode="auto">
          <a:xfrm>
            <a:off x="116915" y="0"/>
            <a:ext cx="11958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NASA / ESA (Hubble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Telescope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100" dirty="0" err="1">
                <a:solidFill>
                  <a:schemeClr val="bg1">
                    <a:lumMod val="65000"/>
                  </a:schemeClr>
                </a:solidFill>
              </a:rPr>
              <a:t>hubblesite.org</a:t>
            </a:r>
            <a:r>
              <a:rPr lang="fr-CA" sz="1100" dirty="0">
                <a:solidFill>
                  <a:schemeClr val="bg1">
                    <a:lumMod val="65000"/>
                  </a:schemeClr>
                </a:solidFill>
              </a:rPr>
              <a:t>/contents/media/images/2005/01/1636-Image.html?news=</a:t>
            </a:r>
            <a:r>
              <a:rPr lang="fr-CA" sz="1100" dirty="0" err="1">
                <a:solidFill>
                  <a:schemeClr val="bg1">
                    <a:lumMod val="65000"/>
                  </a:schemeClr>
                </a:solidFill>
              </a:rPr>
              <a:t>true</a:t>
            </a:r>
            <a:endParaRPr lang="fr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B5E17D7-5D01-A648-BE56-EE8C59C4C66E}"/>
              </a:ext>
            </a:extLst>
          </p:cNvPr>
          <p:cNvSpPr txBox="1">
            <a:spLocks/>
          </p:cNvSpPr>
          <p:nvPr/>
        </p:nvSpPr>
        <p:spPr>
          <a:xfrm>
            <a:off x="783438" y="5722229"/>
            <a:ext cx="11093470" cy="530531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La galaxie spirale barrée NGC 1300, située à environ 69 millions d’années-lumière. </a:t>
            </a:r>
          </a:p>
        </p:txBody>
      </p:sp>
    </p:spTree>
    <p:extLst>
      <p:ext uri="{BB962C8B-B14F-4D97-AF65-F5344CB8AC3E}">
        <p14:creationId xmlns:p14="http://schemas.microsoft.com/office/powerpoint/2010/main" val="2906591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DB232217-68CA-564E-BA70-4441051E6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15439" r="4713" b="31462"/>
          <a:stretch/>
        </p:blipFill>
        <p:spPr bwMode="auto">
          <a:xfrm>
            <a:off x="-1299411" y="0"/>
            <a:ext cx="14397149" cy="66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NASA / ESA (Hubble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Telescope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100" dirty="0" err="1">
                <a:solidFill>
                  <a:schemeClr val="bg1">
                    <a:lumMod val="65000"/>
                  </a:schemeClr>
                </a:solidFill>
              </a:rPr>
              <a:t>hubblesite.org</a:t>
            </a:r>
            <a:r>
              <a:rPr lang="fr-CA" sz="1100" dirty="0">
                <a:solidFill>
                  <a:schemeClr val="bg1">
                    <a:lumMod val="65000"/>
                  </a:schemeClr>
                </a:solidFill>
              </a:rPr>
              <a:t>/contents/media/images/2002/11/1191-Image.html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B5E17D7-5D01-A648-BE56-EE8C59C4C66E}"/>
              </a:ext>
            </a:extLst>
          </p:cNvPr>
          <p:cNvSpPr txBox="1">
            <a:spLocks/>
          </p:cNvSpPr>
          <p:nvPr/>
        </p:nvSpPr>
        <p:spPr>
          <a:xfrm>
            <a:off x="783438" y="5722229"/>
            <a:ext cx="11093470" cy="530531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Collision de galaxies, à environ 300 millions d’années-lumière</a:t>
            </a:r>
          </a:p>
        </p:txBody>
      </p:sp>
    </p:spTree>
    <p:extLst>
      <p:ext uri="{BB962C8B-B14F-4D97-AF65-F5344CB8AC3E}">
        <p14:creationId xmlns:p14="http://schemas.microsoft.com/office/powerpoint/2010/main" val="2449271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src.hubblesite.org/hu/db/images/hs-1996-01-d-full_jpg.jpg">
            <a:extLst>
              <a:ext uri="{FF2B5EF4-FFF2-40B4-BE49-F238E27FC236}">
                <a16:creationId xmlns:a16="http://schemas.microsoft.com/office/drawing/2014/main" id="{90D2BBC6-48D2-AF4D-8FD3-E5FEFF4DD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"/>
          <a:stretch/>
        </p:blipFill>
        <p:spPr bwMode="auto">
          <a:xfrm>
            <a:off x="3892401" y="0"/>
            <a:ext cx="6934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NASA / ESA (Hubble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Telescope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www.spacetelescope.org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/science/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deep_fields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B5E17D7-5D01-A648-BE56-EE8C59C4C66E}"/>
              </a:ext>
            </a:extLst>
          </p:cNvPr>
          <p:cNvSpPr txBox="1">
            <a:spLocks/>
          </p:cNvSpPr>
          <p:nvPr/>
        </p:nvSpPr>
        <p:spPr>
          <a:xfrm>
            <a:off x="401344" y="1433368"/>
            <a:ext cx="3403551" cy="1146084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Le Champ profond de Hubble, (Hubble </a:t>
            </a:r>
            <a:r>
              <a:rPr lang="fr-CA" sz="2000" dirty="0" err="1">
                <a:solidFill>
                  <a:schemeClr val="bg1"/>
                </a:solidFill>
                <a:cs typeface="Arial"/>
              </a:rPr>
              <a:t>Deep</a:t>
            </a:r>
            <a:r>
              <a:rPr lang="fr-CA" sz="2000" dirty="0">
                <a:solidFill>
                  <a:schemeClr val="bg1"/>
                </a:solidFill>
                <a:cs typeface="Arial"/>
              </a:rPr>
              <a:t> Field – 1996)</a:t>
            </a:r>
          </a:p>
        </p:txBody>
      </p:sp>
    </p:spTree>
    <p:extLst>
      <p:ext uri="{BB962C8B-B14F-4D97-AF65-F5344CB8AC3E}">
        <p14:creationId xmlns:p14="http://schemas.microsoft.com/office/powerpoint/2010/main" val="4007823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F-1996" descr="HDF-1996">
            <a:hlinkClick r:id="" action="ppaction://media"/>
            <a:extLst>
              <a:ext uri="{FF2B5EF4-FFF2-40B4-BE49-F238E27FC236}">
                <a16:creationId xmlns:a16="http://schemas.microsoft.com/office/drawing/2014/main" id="{09624421-09E6-2045-AB08-A720951D1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6760" y="1374228"/>
            <a:ext cx="6693704" cy="4462469"/>
          </a:xfrm>
          <a:prstGeom prst="rect">
            <a:avLst/>
          </a:prstGeom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Walter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Feimer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hubblesite.org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/contents/media/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videos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/1996/01/102-Video.html?news=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true</a:t>
            </a:r>
            <a:endParaRPr lang="fr-CA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6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E074077-ADC1-F64E-825D-DB599EFE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31" y="0"/>
            <a:ext cx="750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252760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NASA / ESA (Hubble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Telescope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spacetelescope.org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/news/heic1411/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47F67D-409A-064D-A794-940E2E74850C}"/>
              </a:ext>
            </a:extLst>
          </p:cNvPr>
          <p:cNvSpPr txBox="1">
            <a:spLocks/>
          </p:cNvSpPr>
          <p:nvPr/>
        </p:nvSpPr>
        <p:spPr>
          <a:xfrm>
            <a:off x="401344" y="1433368"/>
            <a:ext cx="3403551" cy="1453861"/>
          </a:xfrm>
          <a:prstGeom prst="rect">
            <a:avLst/>
          </a:prstGeom>
          <a:noFill/>
          <a:ln>
            <a:noFill/>
          </a:ln>
        </p:spPr>
        <p:txBody>
          <a:bodyPr wrap="square" lIns="127000" tIns="936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-287338">
              <a:spcBef>
                <a:spcPts val="0"/>
              </a:spcBef>
              <a:buNone/>
              <a:tabLst>
                <a:tab pos="1165225" algn="l"/>
              </a:tabLst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Le Champ profond </a:t>
            </a:r>
            <a:r>
              <a:rPr lang="fr-CA" sz="2000" dirty="0" err="1">
                <a:solidFill>
                  <a:schemeClr val="bg1"/>
                </a:solidFill>
                <a:cs typeface="Arial"/>
              </a:rPr>
              <a:t>eXtreme</a:t>
            </a:r>
            <a:r>
              <a:rPr lang="fr-CA" sz="2000" dirty="0">
                <a:solidFill>
                  <a:schemeClr val="bg1"/>
                </a:solidFill>
                <a:cs typeface="Arial"/>
              </a:rPr>
              <a:t> de Hubble, (Hubble </a:t>
            </a:r>
            <a:r>
              <a:rPr lang="fr-CA" sz="2000" dirty="0" err="1">
                <a:solidFill>
                  <a:schemeClr val="bg1"/>
                </a:solidFill>
                <a:cs typeface="Arial"/>
              </a:rPr>
              <a:t>eXtreme</a:t>
            </a:r>
            <a:r>
              <a:rPr lang="fr-CA" sz="2000" dirty="0">
                <a:solidFill>
                  <a:schemeClr val="bg1"/>
                </a:solidFill>
                <a:cs typeface="Arial"/>
              </a:rPr>
              <a:t> </a:t>
            </a:r>
            <a:r>
              <a:rPr lang="fr-CA" sz="2000" dirty="0" err="1">
                <a:solidFill>
                  <a:schemeClr val="bg1"/>
                </a:solidFill>
                <a:cs typeface="Arial"/>
              </a:rPr>
              <a:t>Deep</a:t>
            </a:r>
            <a:r>
              <a:rPr lang="fr-CA" sz="2000" dirty="0">
                <a:solidFill>
                  <a:schemeClr val="bg1"/>
                </a:solidFill>
                <a:cs typeface="Arial"/>
              </a:rPr>
              <a:t> Field – 2014)</a:t>
            </a:r>
          </a:p>
        </p:txBody>
      </p:sp>
    </p:spTree>
    <p:extLst>
      <p:ext uri="{BB962C8B-B14F-4D97-AF65-F5344CB8AC3E}">
        <p14:creationId xmlns:p14="http://schemas.microsoft.com/office/powerpoint/2010/main" val="2744373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6" descr="ciel.jpg">
            <a:extLst>
              <a:ext uri="{FF2B5EF4-FFF2-40B4-BE49-F238E27FC236}">
                <a16:creationId xmlns:a16="http://schemas.microsoft.com/office/drawing/2014/main" id="{858C219C-076D-364C-B025-7D5A7C713D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2588"/>
            <a:ext cx="11876908" cy="70959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30148" y="5585217"/>
            <a:ext cx="9144000" cy="1146175"/>
          </a:xfrm>
        </p:spPr>
        <p:txBody>
          <a:bodyPr/>
          <a:lstStyle/>
          <a:p>
            <a:pPr algn="l"/>
            <a:r>
              <a:rPr lang="fr-CA" dirty="0"/>
              <a:t>le ciel dans toute sa profondeur…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2103120" y="6351845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Image créée avec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Starry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Night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fr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ZoneTexte 36">
            <a:extLst>
              <a:ext uri="{FF2B5EF4-FFF2-40B4-BE49-F238E27FC236}">
                <a16:creationId xmlns:a16="http://schemas.microsoft.com/office/drawing/2014/main" id="{850AB2BC-2BB2-4F42-899F-56E75962C93C}"/>
              </a:ext>
            </a:extLst>
          </p:cNvPr>
          <p:cNvSpPr txBox="1"/>
          <p:nvPr/>
        </p:nvSpPr>
        <p:spPr>
          <a:xfrm>
            <a:off x="8095714" y="3726385"/>
            <a:ext cx="2246340" cy="68736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fr-CA" sz="1400" dirty="0">
                <a:solidFill>
                  <a:srgbClr val="2FBCF8"/>
                </a:solidFill>
                <a:cs typeface="Arial"/>
              </a:rPr>
              <a:t>Vénus </a:t>
            </a:r>
          </a:p>
          <a:p>
            <a:pPr algn="r"/>
            <a:r>
              <a:rPr lang="fr-CA" sz="1400" dirty="0">
                <a:solidFill>
                  <a:schemeClr val="bg1"/>
                </a:solidFill>
                <a:cs typeface="Arial"/>
              </a:rPr>
              <a:t>~ 5  minutes-lumière</a:t>
            </a:r>
          </a:p>
        </p:txBody>
      </p:sp>
      <p:sp>
        <p:nvSpPr>
          <p:cNvPr id="9" name="ZoneTexte 37">
            <a:extLst>
              <a:ext uri="{FF2B5EF4-FFF2-40B4-BE49-F238E27FC236}">
                <a16:creationId xmlns:a16="http://schemas.microsoft.com/office/drawing/2014/main" id="{AF5B1DA1-4C0D-6747-AD2D-59D7A30FA99F}"/>
              </a:ext>
            </a:extLst>
          </p:cNvPr>
          <p:cNvSpPr txBox="1"/>
          <p:nvPr/>
        </p:nvSpPr>
        <p:spPr>
          <a:xfrm>
            <a:off x="8423837" y="3088158"/>
            <a:ext cx="2503121" cy="68736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fr-CA" sz="1400" dirty="0">
                <a:solidFill>
                  <a:srgbClr val="2FBCF8"/>
                </a:solidFill>
                <a:cs typeface="Arial"/>
              </a:rPr>
              <a:t>Lune</a:t>
            </a:r>
          </a:p>
          <a:p>
            <a:pPr algn="r"/>
            <a:r>
              <a:rPr lang="fr-CA" sz="1400" dirty="0">
                <a:solidFill>
                  <a:schemeClr val="bg1"/>
                </a:solidFill>
                <a:cs typeface="Arial"/>
              </a:rPr>
              <a:t>1,2  secondes-lumière</a:t>
            </a:r>
          </a:p>
        </p:txBody>
      </p:sp>
      <p:sp>
        <p:nvSpPr>
          <p:cNvPr id="10" name="ZoneTexte 38">
            <a:extLst>
              <a:ext uri="{FF2B5EF4-FFF2-40B4-BE49-F238E27FC236}">
                <a16:creationId xmlns:a16="http://schemas.microsoft.com/office/drawing/2014/main" id="{0EF802B7-BCD0-F844-BC9D-F7D573CC99AF}"/>
              </a:ext>
            </a:extLst>
          </p:cNvPr>
          <p:cNvSpPr txBox="1"/>
          <p:nvPr/>
        </p:nvSpPr>
        <p:spPr>
          <a:xfrm>
            <a:off x="8370396" y="1376323"/>
            <a:ext cx="2160240" cy="68736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1400" dirty="0" err="1">
                <a:solidFill>
                  <a:srgbClr val="2FBCF8"/>
                </a:solidFill>
                <a:cs typeface="Arial"/>
              </a:rPr>
              <a:t>Altaïr</a:t>
            </a:r>
            <a:r>
              <a:rPr lang="fr-CA" sz="1400" dirty="0">
                <a:solidFill>
                  <a:srgbClr val="2FBCF8"/>
                </a:solidFill>
                <a:cs typeface="Arial"/>
              </a:rPr>
              <a:t> </a:t>
            </a:r>
          </a:p>
          <a:p>
            <a:r>
              <a:rPr lang="fr-CA" sz="1400" dirty="0">
                <a:solidFill>
                  <a:schemeClr val="bg1"/>
                </a:solidFill>
                <a:cs typeface="Arial"/>
              </a:rPr>
              <a:t>17 années-lumière</a:t>
            </a:r>
          </a:p>
        </p:txBody>
      </p:sp>
      <p:sp>
        <p:nvSpPr>
          <p:cNvPr id="11" name="ZoneTexte 39">
            <a:extLst>
              <a:ext uri="{FF2B5EF4-FFF2-40B4-BE49-F238E27FC236}">
                <a16:creationId xmlns:a16="http://schemas.microsoft.com/office/drawing/2014/main" id="{25C67572-8C90-EC4E-ACE5-F6650D49B2BF}"/>
              </a:ext>
            </a:extLst>
          </p:cNvPr>
          <p:cNvSpPr txBox="1"/>
          <p:nvPr/>
        </p:nvSpPr>
        <p:spPr>
          <a:xfrm>
            <a:off x="683719" y="1826929"/>
            <a:ext cx="2160240" cy="68736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1400" dirty="0" err="1">
                <a:solidFill>
                  <a:schemeClr val="accent3"/>
                </a:solidFill>
                <a:cs typeface="Arial"/>
              </a:rPr>
              <a:t>Schedar</a:t>
            </a:r>
            <a:endParaRPr lang="fr-CA" sz="1400" dirty="0">
              <a:solidFill>
                <a:schemeClr val="accent3"/>
              </a:solidFill>
              <a:cs typeface="Arial"/>
            </a:endParaRPr>
          </a:p>
          <a:p>
            <a:r>
              <a:rPr lang="fr-CA" sz="1400" dirty="0">
                <a:solidFill>
                  <a:schemeClr val="bg1"/>
                </a:solidFill>
                <a:cs typeface="Arial"/>
              </a:rPr>
              <a:t>229 années-lumière</a:t>
            </a:r>
          </a:p>
        </p:txBody>
      </p:sp>
      <p:sp>
        <p:nvSpPr>
          <p:cNvPr id="12" name="ZoneTexte 40">
            <a:extLst>
              <a:ext uri="{FF2B5EF4-FFF2-40B4-BE49-F238E27FC236}">
                <a16:creationId xmlns:a16="http://schemas.microsoft.com/office/drawing/2014/main" id="{095644A8-C520-A74F-8713-1D274AF863D1}"/>
              </a:ext>
            </a:extLst>
          </p:cNvPr>
          <p:cNvSpPr txBox="1"/>
          <p:nvPr/>
        </p:nvSpPr>
        <p:spPr>
          <a:xfrm>
            <a:off x="4601699" y="28212"/>
            <a:ext cx="2808312" cy="68736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1400" dirty="0" err="1">
                <a:solidFill>
                  <a:srgbClr val="2FBCF8"/>
                </a:solidFill>
                <a:cs typeface="Arial"/>
              </a:rPr>
              <a:t>Deneb</a:t>
            </a:r>
            <a:endParaRPr lang="fr-CA" sz="1400" dirty="0">
              <a:solidFill>
                <a:srgbClr val="2FBCF8"/>
              </a:solidFill>
              <a:cs typeface="Arial"/>
            </a:endParaRPr>
          </a:p>
          <a:p>
            <a:r>
              <a:rPr lang="fr-CA" sz="1400" dirty="0">
                <a:solidFill>
                  <a:schemeClr val="bg1"/>
                </a:solidFill>
                <a:cs typeface="Arial"/>
              </a:rPr>
              <a:t>&gt; 1600 années-lumière</a:t>
            </a:r>
          </a:p>
        </p:txBody>
      </p:sp>
      <p:sp>
        <p:nvSpPr>
          <p:cNvPr id="14" name="ZoneTexte 41">
            <a:extLst>
              <a:ext uri="{FF2B5EF4-FFF2-40B4-BE49-F238E27FC236}">
                <a16:creationId xmlns:a16="http://schemas.microsoft.com/office/drawing/2014/main" id="{2F562FEA-B071-E44A-A144-1D03E5440912}"/>
              </a:ext>
            </a:extLst>
          </p:cNvPr>
          <p:cNvSpPr txBox="1"/>
          <p:nvPr/>
        </p:nvSpPr>
        <p:spPr>
          <a:xfrm>
            <a:off x="1536776" y="3458772"/>
            <a:ext cx="2808312" cy="68736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1400" dirty="0">
                <a:solidFill>
                  <a:srgbClr val="2FBCF8"/>
                </a:solidFill>
                <a:cs typeface="Arial"/>
              </a:rPr>
              <a:t>Galaxie d’Andromède </a:t>
            </a:r>
          </a:p>
          <a:p>
            <a:r>
              <a:rPr lang="fr-CA" sz="1400" dirty="0">
                <a:solidFill>
                  <a:schemeClr val="bg1"/>
                </a:solidFill>
                <a:cs typeface="Arial"/>
              </a:rPr>
              <a:t>2 500 000 années-lumière</a:t>
            </a:r>
          </a:p>
        </p:txBody>
      </p:sp>
      <p:sp>
        <p:nvSpPr>
          <p:cNvPr id="15" name="Ellipse 42">
            <a:extLst>
              <a:ext uri="{FF2B5EF4-FFF2-40B4-BE49-F238E27FC236}">
                <a16:creationId xmlns:a16="http://schemas.microsoft.com/office/drawing/2014/main" id="{1B8FB8CE-48F5-014F-8272-75F5EC9DA0B8}"/>
              </a:ext>
            </a:extLst>
          </p:cNvPr>
          <p:cNvSpPr/>
          <p:nvPr/>
        </p:nvSpPr>
        <p:spPr>
          <a:xfrm>
            <a:off x="10876470" y="3370556"/>
            <a:ext cx="325739" cy="325739"/>
          </a:xfrm>
          <a:prstGeom prst="ellipse">
            <a:avLst/>
          </a:prstGeom>
          <a:solidFill>
            <a:schemeClr val="bg1">
              <a:alpha val="12000"/>
            </a:schemeClr>
          </a:solidFill>
          <a:ln w="12700" cmpd="sng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Ellipse 43">
            <a:extLst>
              <a:ext uri="{FF2B5EF4-FFF2-40B4-BE49-F238E27FC236}">
                <a16:creationId xmlns:a16="http://schemas.microsoft.com/office/drawing/2014/main" id="{F2175AB8-2679-A745-8699-3F10CD1883D2}"/>
              </a:ext>
            </a:extLst>
          </p:cNvPr>
          <p:cNvSpPr/>
          <p:nvPr/>
        </p:nvSpPr>
        <p:spPr>
          <a:xfrm>
            <a:off x="10283924" y="3833660"/>
            <a:ext cx="200546" cy="200546"/>
          </a:xfrm>
          <a:prstGeom prst="ellipse">
            <a:avLst/>
          </a:prstGeom>
          <a:solidFill>
            <a:schemeClr val="bg1">
              <a:alpha val="12000"/>
            </a:schemeClr>
          </a:solidFill>
          <a:ln w="12700" cmpd="sng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Ellipse 44">
            <a:extLst>
              <a:ext uri="{FF2B5EF4-FFF2-40B4-BE49-F238E27FC236}">
                <a16:creationId xmlns:a16="http://schemas.microsoft.com/office/drawing/2014/main" id="{D193B500-5F10-DF4D-ADBF-217811BB7F39}"/>
              </a:ext>
            </a:extLst>
          </p:cNvPr>
          <p:cNvSpPr>
            <a:spLocks noChangeAspect="1"/>
          </p:cNvSpPr>
          <p:nvPr/>
        </p:nvSpPr>
        <p:spPr>
          <a:xfrm>
            <a:off x="8296827" y="1556466"/>
            <a:ext cx="127010" cy="127000"/>
          </a:xfrm>
          <a:prstGeom prst="ellipse">
            <a:avLst/>
          </a:prstGeom>
          <a:solidFill>
            <a:schemeClr val="bg1">
              <a:alpha val="12000"/>
            </a:schemeClr>
          </a:solidFill>
          <a:ln w="12700" cmpd="sng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Ellipse 45">
            <a:extLst>
              <a:ext uri="{FF2B5EF4-FFF2-40B4-BE49-F238E27FC236}">
                <a16:creationId xmlns:a16="http://schemas.microsoft.com/office/drawing/2014/main" id="{97A0D183-118D-8C43-B599-1D1A5C7AC7EE}"/>
              </a:ext>
            </a:extLst>
          </p:cNvPr>
          <p:cNvSpPr>
            <a:spLocks noChangeAspect="1"/>
          </p:cNvSpPr>
          <p:nvPr/>
        </p:nvSpPr>
        <p:spPr>
          <a:xfrm>
            <a:off x="604851" y="2005858"/>
            <a:ext cx="127010" cy="127000"/>
          </a:xfrm>
          <a:prstGeom prst="ellipse">
            <a:avLst/>
          </a:prstGeom>
          <a:solidFill>
            <a:schemeClr val="bg1">
              <a:alpha val="12000"/>
            </a:schemeClr>
          </a:solidFill>
          <a:ln w="12700" cmpd="sng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Ellipse 46">
            <a:extLst>
              <a:ext uri="{FF2B5EF4-FFF2-40B4-BE49-F238E27FC236}">
                <a16:creationId xmlns:a16="http://schemas.microsoft.com/office/drawing/2014/main" id="{19F3E189-0C8B-C14B-8491-3AB89FBFA002}"/>
              </a:ext>
            </a:extLst>
          </p:cNvPr>
          <p:cNvSpPr>
            <a:spLocks noChangeAspect="1"/>
          </p:cNvSpPr>
          <p:nvPr/>
        </p:nvSpPr>
        <p:spPr>
          <a:xfrm>
            <a:off x="4512831" y="218454"/>
            <a:ext cx="127010" cy="127000"/>
          </a:xfrm>
          <a:prstGeom prst="ellipse">
            <a:avLst/>
          </a:prstGeom>
          <a:solidFill>
            <a:schemeClr val="bg1">
              <a:alpha val="12000"/>
            </a:schemeClr>
          </a:solidFill>
          <a:ln w="12700" cmpd="sng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48">
            <a:extLst>
              <a:ext uri="{FF2B5EF4-FFF2-40B4-BE49-F238E27FC236}">
                <a16:creationId xmlns:a16="http://schemas.microsoft.com/office/drawing/2014/main" id="{97100456-7391-B44F-B6EA-7D2EF3C6C770}"/>
              </a:ext>
            </a:extLst>
          </p:cNvPr>
          <p:cNvSpPr/>
          <p:nvPr/>
        </p:nvSpPr>
        <p:spPr>
          <a:xfrm>
            <a:off x="1226942" y="3526458"/>
            <a:ext cx="325739" cy="325739"/>
          </a:xfrm>
          <a:prstGeom prst="ellipse">
            <a:avLst/>
          </a:prstGeom>
          <a:solidFill>
            <a:schemeClr val="bg1">
              <a:alpha val="12000"/>
            </a:schemeClr>
          </a:solidFill>
          <a:ln w="12700" cmpd="sng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85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  <p:bldP spid="12" grpId="0" build="p"/>
      <p:bldP spid="14" grpId="0" build="p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/>
              <a:t>Année-Lumière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5FD165D-0946-5F4C-BA4D-CC2E1B1D9907}"/>
              </a:ext>
            </a:extLst>
          </p:cNvPr>
          <p:cNvSpPr txBox="1">
            <a:spLocks/>
          </p:cNvSpPr>
          <p:nvPr/>
        </p:nvSpPr>
        <p:spPr>
          <a:xfrm>
            <a:off x="1124873" y="1328501"/>
            <a:ext cx="8236103" cy="995144"/>
          </a:xfrm>
          <a:prstGeom prst="rect">
            <a:avLst/>
          </a:prstGeom>
          <a:noFill/>
          <a:ln>
            <a:noFill/>
          </a:ln>
        </p:spPr>
        <p:txBody>
          <a:bodyPr wrap="square" lIns="127000" tIns="1270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400">
                <a:solidFill>
                  <a:schemeClr val="bg1"/>
                </a:solidFill>
                <a:cs typeface="Arial"/>
              </a:rPr>
              <a:t>Une année-lumière est la distance que la lumière voyage en un an, à la vitesse de 300 000 km/s. </a:t>
            </a:r>
          </a:p>
        </p:txBody>
      </p:sp>
      <p:sp>
        <p:nvSpPr>
          <p:cNvPr id="10" name="Parenthèses 9">
            <a:extLst>
              <a:ext uri="{FF2B5EF4-FFF2-40B4-BE49-F238E27FC236}">
                <a16:creationId xmlns:a16="http://schemas.microsoft.com/office/drawing/2014/main" id="{2CA7BE5F-DF5E-CF40-8263-3E18DFBA1089}"/>
              </a:ext>
            </a:extLst>
          </p:cNvPr>
          <p:cNvSpPr/>
          <p:nvPr/>
        </p:nvSpPr>
        <p:spPr>
          <a:xfrm>
            <a:off x="3646110" y="2511045"/>
            <a:ext cx="4087544" cy="2333724"/>
          </a:xfrm>
          <a:prstGeom prst="bracketPair">
            <a:avLst>
              <a:gd name="adj" fmla="val 10047"/>
            </a:avLst>
          </a:prstGeom>
          <a:noFill/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127000" tIns="63500" rIns="127000" bIns="63500" rtlCol="0" anchor="ctr">
            <a:spAutoFit/>
          </a:bodyPr>
          <a:lstStyle/>
          <a:p>
            <a:pPr>
              <a:lnSpc>
                <a:spcPct val="120000"/>
              </a:lnSpc>
              <a:tabLst>
                <a:tab pos="1557338" algn="r"/>
                <a:tab pos="1795463" algn="l"/>
              </a:tabLst>
            </a:pPr>
            <a:r>
              <a:rPr lang="fr-CA" i="1" dirty="0">
                <a:solidFill>
                  <a:schemeClr val="bg1"/>
                </a:solidFill>
                <a:latin typeface="Palatino Linotype"/>
                <a:cs typeface="Palatino Linotype"/>
              </a:rPr>
              <a:t>	</a:t>
            </a:r>
            <a:r>
              <a:rPr lang="fr-CA" dirty="0">
                <a:solidFill>
                  <a:schemeClr val="bg1"/>
                </a:solidFill>
                <a:latin typeface="Palatino Linotype"/>
                <a:cs typeface="Palatino Linotype"/>
              </a:rPr>
              <a:t>300 000	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Palatino Linotype"/>
                <a:cs typeface="Palatino Linotype"/>
              </a:rPr>
              <a:t>km / seconde</a:t>
            </a:r>
          </a:p>
          <a:p>
            <a:pPr>
              <a:lnSpc>
                <a:spcPct val="120000"/>
              </a:lnSpc>
              <a:tabLst>
                <a:tab pos="1557338" algn="r"/>
                <a:tab pos="1795463" algn="l"/>
              </a:tabLst>
            </a:pPr>
            <a:r>
              <a:rPr lang="fr-CA" dirty="0">
                <a:solidFill>
                  <a:schemeClr val="bg1"/>
                </a:solidFill>
                <a:latin typeface="Palatino Linotype"/>
                <a:cs typeface="Palatino Linotype"/>
              </a:rPr>
              <a:t>	× 60	</a:t>
            </a:r>
            <a:r>
              <a:rPr lang="fr-CA" dirty="0">
                <a:solidFill>
                  <a:srgbClr val="7F7F7F"/>
                </a:solidFill>
                <a:latin typeface="Palatino Linotype"/>
                <a:cs typeface="Palatino Linotype"/>
              </a:rPr>
              <a:t>secondes / minute</a:t>
            </a:r>
            <a:endParaRPr lang="fr-CA" dirty="0">
              <a:solidFill>
                <a:schemeClr val="bg1"/>
              </a:solidFill>
              <a:latin typeface="Palatino Linotype"/>
              <a:cs typeface="Palatino Linotype"/>
            </a:endParaRPr>
          </a:p>
          <a:p>
            <a:pPr>
              <a:lnSpc>
                <a:spcPct val="120000"/>
              </a:lnSpc>
              <a:tabLst>
                <a:tab pos="1557338" algn="r"/>
                <a:tab pos="1795463" algn="l"/>
              </a:tabLst>
            </a:pPr>
            <a:r>
              <a:rPr lang="fr-CA" dirty="0">
                <a:solidFill>
                  <a:schemeClr val="bg1"/>
                </a:solidFill>
                <a:latin typeface="Palatino Linotype"/>
                <a:cs typeface="Palatino Linotype"/>
              </a:rPr>
              <a:t>	× 60	</a:t>
            </a:r>
            <a:r>
              <a:rPr lang="fr-CA" dirty="0">
                <a:solidFill>
                  <a:srgbClr val="7F7F7F"/>
                </a:solidFill>
                <a:latin typeface="Palatino Linotype"/>
                <a:cs typeface="Palatino Linotype"/>
              </a:rPr>
              <a:t>minutes / heure</a:t>
            </a:r>
          </a:p>
          <a:p>
            <a:pPr>
              <a:lnSpc>
                <a:spcPct val="120000"/>
              </a:lnSpc>
              <a:tabLst>
                <a:tab pos="1557338" algn="r"/>
                <a:tab pos="1795463" algn="l"/>
              </a:tabLst>
            </a:pPr>
            <a:r>
              <a:rPr lang="fr-CA" dirty="0">
                <a:solidFill>
                  <a:schemeClr val="bg1"/>
                </a:solidFill>
                <a:latin typeface="Palatino Linotype"/>
                <a:cs typeface="Palatino Linotype"/>
              </a:rPr>
              <a:t>	× 24	</a:t>
            </a:r>
            <a:r>
              <a:rPr lang="fr-CA" dirty="0">
                <a:solidFill>
                  <a:srgbClr val="7F7F7F"/>
                </a:solidFill>
                <a:latin typeface="Palatino Linotype"/>
                <a:cs typeface="Palatino Linotype"/>
              </a:rPr>
              <a:t>heures / jour</a:t>
            </a:r>
          </a:p>
          <a:p>
            <a:pPr>
              <a:lnSpc>
                <a:spcPct val="120000"/>
              </a:lnSpc>
              <a:tabLst>
                <a:tab pos="1557338" algn="r"/>
                <a:tab pos="1795463" algn="l"/>
              </a:tabLst>
            </a:pPr>
            <a:r>
              <a:rPr lang="fr-CA" dirty="0">
                <a:solidFill>
                  <a:schemeClr val="bg1"/>
                </a:solidFill>
                <a:latin typeface="Palatino Linotype"/>
                <a:cs typeface="Palatino Linotype"/>
              </a:rPr>
              <a:t>	× 365,25	</a:t>
            </a:r>
            <a:r>
              <a:rPr lang="fr-CA" dirty="0">
                <a:solidFill>
                  <a:srgbClr val="7F7F7F"/>
                </a:solidFill>
                <a:latin typeface="Palatino Linotype"/>
                <a:cs typeface="Palatino Linotype"/>
              </a:rPr>
              <a:t>jours / année</a:t>
            </a:r>
          </a:p>
          <a:p>
            <a:pPr>
              <a:lnSpc>
                <a:spcPct val="150000"/>
              </a:lnSpc>
              <a:tabLst>
                <a:tab pos="1557338" algn="r"/>
                <a:tab pos="1795463" algn="l"/>
              </a:tabLst>
            </a:pPr>
            <a:r>
              <a:rPr lang="fr-CA" dirty="0">
                <a:solidFill>
                  <a:schemeClr val="bg1"/>
                </a:solidFill>
                <a:latin typeface="Palatino Linotype"/>
                <a:cs typeface="Palatino Linotype"/>
              </a:rPr>
              <a:t>	</a:t>
            </a:r>
            <a:r>
              <a:rPr lang="fr-CA" b="1" dirty="0">
                <a:solidFill>
                  <a:schemeClr val="bg1"/>
                </a:solidFill>
                <a:latin typeface="Palatino Linotype"/>
                <a:cs typeface="Palatino Linotype"/>
              </a:rPr>
              <a:t>9 460 000 000 000	</a:t>
            </a:r>
            <a:r>
              <a:rPr lang="fr-CA" b="1" dirty="0">
                <a:solidFill>
                  <a:srgbClr val="7F7F7F"/>
                </a:solidFill>
                <a:latin typeface="Palatino Linotype"/>
                <a:cs typeface="Palatino Linotype"/>
              </a:rPr>
              <a:t>km / année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EFD4D70-54C2-F846-8BB3-50A9F8D322BF}"/>
              </a:ext>
            </a:extLst>
          </p:cNvPr>
          <p:cNvSpPr txBox="1">
            <a:spLocks/>
          </p:cNvSpPr>
          <p:nvPr/>
        </p:nvSpPr>
        <p:spPr>
          <a:xfrm>
            <a:off x="1046113" y="4903687"/>
            <a:ext cx="9287537" cy="625812"/>
          </a:xfrm>
          <a:prstGeom prst="rect">
            <a:avLst/>
          </a:prstGeom>
          <a:noFill/>
          <a:ln>
            <a:noFill/>
          </a:ln>
        </p:spPr>
        <p:txBody>
          <a:bodyPr wrap="square" lIns="127000" tIns="1270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400" dirty="0">
                <a:solidFill>
                  <a:schemeClr val="bg1"/>
                </a:solidFill>
                <a:cs typeface="Arial"/>
              </a:rPr>
              <a:t>C’est équivalent à environ 10 000 milliards de kilomètres.</a:t>
            </a:r>
            <a:endParaRPr lang="fr-CA" sz="2400" dirty="0">
              <a:solidFill>
                <a:srgbClr val="FF4854"/>
              </a:solidFill>
              <a:cs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A83B00-3B1A-9948-8C3B-90261D0C20CA}"/>
              </a:ext>
            </a:extLst>
          </p:cNvPr>
          <p:cNvCxnSpPr>
            <a:cxnSpLocks/>
          </p:cNvCxnSpPr>
          <p:nvPr/>
        </p:nvCxnSpPr>
        <p:spPr>
          <a:xfrm>
            <a:off x="3800285" y="4346471"/>
            <a:ext cx="34986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6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71A7FD3-EE26-A141-8C7B-9ECE3EF55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4" b="28080"/>
          <a:stretch/>
        </p:blipFill>
        <p:spPr>
          <a:xfrm>
            <a:off x="433137" y="-208547"/>
            <a:ext cx="11325726" cy="7668126"/>
          </a:xfrm>
          <a:prstGeom prst="rect">
            <a:avLst/>
          </a:prstGeom>
        </p:spPr>
      </p:pic>
      <p:sp>
        <p:nvSpPr>
          <p:cNvPr id="18" name="Subtitle 5">
            <a:extLst>
              <a:ext uri="{FF2B5EF4-FFF2-40B4-BE49-F238E27FC236}">
                <a16:creationId xmlns:a16="http://schemas.microsoft.com/office/drawing/2014/main" id="{68A49333-01EF-5845-A780-8FE9A7695C7D}"/>
              </a:ext>
            </a:extLst>
          </p:cNvPr>
          <p:cNvSpPr txBox="1">
            <a:spLocks/>
          </p:cNvSpPr>
          <p:nvPr/>
        </p:nvSpPr>
        <p:spPr>
          <a:xfrm>
            <a:off x="2103120" y="6351845"/>
            <a:ext cx="9773788" cy="605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Crédit: NASA –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Lunar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Reconnaissance Orbiter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www.nasa.gov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/image-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feature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goddard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/lro-earthrise-2015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1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DF56C0A-8654-4843-B46A-4AD058AFB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-860" r="241" b="9326"/>
          <a:stretch/>
        </p:blipFill>
        <p:spPr bwMode="auto">
          <a:xfrm>
            <a:off x="4773478" y="562174"/>
            <a:ext cx="6931517" cy="53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438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Méthode de la parallaxe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8A4CACDA-CF5C-B74E-9108-36FBCB5A2338}"/>
              </a:ext>
            </a:extLst>
          </p:cNvPr>
          <p:cNvSpPr txBox="1">
            <a:spLocks/>
          </p:cNvSpPr>
          <p:nvPr/>
        </p:nvSpPr>
        <p:spPr>
          <a:xfrm>
            <a:off x="6022848" y="6252760"/>
            <a:ext cx="5780907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>
                <a:solidFill>
                  <a:schemeClr val="bg1">
                    <a:lumMod val="75000"/>
                  </a:schemeClr>
                </a:solidFill>
              </a:rPr>
              <a:t>Crédit: ESA/ATG medialab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/>
              <a:t>https://sci.esa.int/web/gaia/-/53278-measuring-stellar-distances-by-parallax</a:t>
            </a:r>
            <a:endParaRPr lang="fr-CA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D404F267-E5B0-0C43-BE5C-65FE0D52CBCD}"/>
              </a:ext>
            </a:extLst>
          </p:cNvPr>
          <p:cNvSpPr txBox="1">
            <a:spLocks/>
          </p:cNvSpPr>
          <p:nvPr/>
        </p:nvSpPr>
        <p:spPr>
          <a:xfrm>
            <a:off x="904438" y="1546433"/>
            <a:ext cx="4237541" cy="4072910"/>
          </a:xfrm>
          <a:prstGeom prst="rect">
            <a:avLst/>
          </a:prstGeom>
          <a:noFill/>
          <a:ln>
            <a:noFill/>
          </a:ln>
        </p:spPr>
        <p:txBody>
          <a:bodyPr wrap="square" lIns="127000" tIns="127000" rIns="127000" bIns="127000" numCol="1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Lors de son orbite autour du Soleil, la perspective de la Terre change et les étoiles les plus près de nous semblent bouger par rapport aux étoiles plus éloignées. Grâce à de la trigonométrie assez simple, il est possible de calculer leur distance. </a:t>
            </a:r>
          </a:p>
          <a:p>
            <a:pPr marL="0" indent="0">
              <a:buNone/>
            </a:pPr>
            <a:endParaRPr lang="fr-CA" sz="2000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fr-CA" sz="2000" dirty="0">
                <a:solidFill>
                  <a:schemeClr val="bg1"/>
                </a:solidFill>
                <a:cs typeface="Arial"/>
              </a:rPr>
              <a:t>Cette méthode fonctionne pour les étoiles à moins de quelques  dizaines de milliers d’années-lumière de nous. </a:t>
            </a:r>
          </a:p>
        </p:txBody>
      </p:sp>
    </p:spTree>
    <p:extLst>
      <p:ext uri="{BB962C8B-B14F-4D97-AF65-F5344CB8AC3E}">
        <p14:creationId xmlns:p14="http://schemas.microsoft.com/office/powerpoint/2010/main" val="40526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5">
            <a:extLst>
              <a:ext uri="{FF2B5EF4-FFF2-40B4-BE49-F238E27FC236}">
                <a16:creationId xmlns:a16="http://schemas.microsoft.com/office/drawing/2014/main" id="{90D34EB6-248B-304F-8436-85551BE2FD17}"/>
              </a:ext>
            </a:extLst>
          </p:cNvPr>
          <p:cNvSpPr txBox="1">
            <a:spLocks/>
          </p:cNvSpPr>
          <p:nvPr/>
        </p:nvSpPr>
        <p:spPr>
          <a:xfrm>
            <a:off x="3340608" y="6252760"/>
            <a:ext cx="8536299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Crédits: Système solaire: NASA </a:t>
            </a:r>
            <a:r>
              <a:rPr lang="fr-CA" sz="1200" dirty="0"/>
              <a:t>-  http://</a:t>
            </a:r>
            <a:r>
              <a:rPr lang="fr-CA" sz="1200" dirty="0" err="1"/>
              <a:t>solarsystem.nasa.gov</a:t>
            </a:r>
            <a:r>
              <a:rPr lang="fr-CA" sz="1200" dirty="0"/>
              <a:t>/</a:t>
            </a:r>
            <a:r>
              <a:rPr lang="fr-CA" sz="1200" dirty="0" err="1"/>
              <a:t>multimedia</a:t>
            </a:r>
            <a:r>
              <a:rPr lang="fr-CA" sz="1200" dirty="0"/>
              <a:t>/</a:t>
            </a:r>
            <a:r>
              <a:rPr lang="fr-CA" sz="1200" dirty="0" err="1"/>
              <a:t>gallery.cfm?Category</a:t>
            </a:r>
            <a:r>
              <a:rPr lang="fr-CA" sz="1200" dirty="0"/>
              <a:t>=</a:t>
            </a:r>
            <a:r>
              <a:rPr lang="fr-CA" sz="1200" dirty="0" err="1"/>
              <a:t>Planets&amp;Object</a:t>
            </a:r>
            <a:r>
              <a:rPr lang="fr-CA" sz="1200" dirty="0"/>
              <a:t>=</a:t>
            </a:r>
            <a:r>
              <a:rPr lang="fr-CA" sz="1200" dirty="0" err="1"/>
              <a:t>SolarSys&amp;Page</a:t>
            </a:r>
            <a:r>
              <a:rPr lang="fr-CA" sz="1200" dirty="0"/>
              <a:t>=2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Voie Lactée: NASA/JPL-Caltech  </a:t>
            </a:r>
            <a:r>
              <a:rPr lang="fr-CA" sz="1200" dirty="0"/>
              <a:t>- http://</a:t>
            </a:r>
            <a:r>
              <a:rPr lang="fr-CA" sz="1200" dirty="0" err="1"/>
              <a:t>www.nasa.gov</a:t>
            </a:r>
            <a:r>
              <a:rPr lang="fr-CA" sz="1200" dirty="0"/>
              <a:t>/</a:t>
            </a:r>
            <a:r>
              <a:rPr lang="fr-CA" sz="1200" dirty="0" err="1"/>
              <a:t>mission_pages</a:t>
            </a:r>
            <a:r>
              <a:rPr lang="fr-CA" sz="1200" dirty="0"/>
              <a:t>/</a:t>
            </a:r>
            <a:r>
              <a:rPr lang="fr-CA" sz="1200" dirty="0" err="1"/>
              <a:t>spitzer</a:t>
            </a:r>
            <a:r>
              <a:rPr lang="fr-CA" sz="1200" dirty="0"/>
              <a:t>/</a:t>
            </a:r>
            <a:r>
              <a:rPr lang="fr-CA" sz="1200" dirty="0" err="1"/>
              <a:t>multimedia</a:t>
            </a:r>
            <a:r>
              <a:rPr lang="fr-CA" sz="1200" dirty="0"/>
              <a:t>/20080603a.html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Univers: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Robert Williams and the Hubble Deep Field Team (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) and NASA</a:t>
            </a:r>
            <a:r>
              <a:rPr lang="en-US" sz="1200" dirty="0"/>
              <a:t> - http://</a:t>
            </a:r>
            <a:r>
              <a:rPr lang="en-US" sz="1200" dirty="0" err="1"/>
              <a:t>hubblesite.org</a:t>
            </a:r>
            <a:r>
              <a:rPr lang="en-US" sz="1200" dirty="0"/>
              <a:t>/</a:t>
            </a:r>
            <a:r>
              <a:rPr lang="en-US" sz="1200" dirty="0" err="1"/>
              <a:t>newscenter</a:t>
            </a:r>
            <a:r>
              <a:rPr lang="en-US" sz="1200" dirty="0"/>
              <a:t>/archive/releases/1996/01/</a:t>
            </a:r>
            <a:endParaRPr lang="fr-CA" sz="1200" dirty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9" name="Grouper 18">
            <a:extLst>
              <a:ext uri="{FF2B5EF4-FFF2-40B4-BE49-F238E27FC236}">
                <a16:creationId xmlns:a16="http://schemas.microsoft.com/office/drawing/2014/main" id="{2AB73C58-5648-A04C-B238-BC7B00B74559}"/>
              </a:ext>
            </a:extLst>
          </p:cNvPr>
          <p:cNvGrpSpPr/>
          <p:nvPr/>
        </p:nvGrpSpPr>
        <p:grpSpPr>
          <a:xfrm>
            <a:off x="4605718" y="1384301"/>
            <a:ext cx="2667641" cy="2963647"/>
            <a:chOff x="3800977" y="3590561"/>
            <a:chExt cx="2038350" cy="2355674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CFBEBA87-26AA-BE4B-B32C-94E7E71567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178" t="5178" r="2707" b="2707"/>
            <a:stretch/>
          </p:blipFill>
          <p:spPr bwMode="auto">
            <a:xfrm>
              <a:off x="3804152" y="3590561"/>
              <a:ext cx="2032000" cy="2032000"/>
            </a:xfrm>
            <a:prstGeom prst="rect">
              <a:avLst/>
            </a:prstGeom>
            <a:noFill/>
            <a:ln w="6350" cmpd="sng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ZoneTexte 12">
              <a:extLst>
                <a:ext uri="{FF2B5EF4-FFF2-40B4-BE49-F238E27FC236}">
                  <a16:creationId xmlns:a16="http://schemas.microsoft.com/office/drawing/2014/main" id="{3C59B897-D602-3F4A-AB54-0C9020E51263}"/>
                </a:ext>
              </a:extLst>
            </p:cNvPr>
            <p:cNvSpPr txBox="1"/>
            <p:nvPr/>
          </p:nvSpPr>
          <p:spPr>
            <a:xfrm>
              <a:off x="3800977" y="5628205"/>
              <a:ext cx="2038350" cy="318030"/>
            </a:xfrm>
            <a:prstGeom prst="rect">
              <a:avLst/>
            </a:prstGeom>
            <a:solidFill>
              <a:srgbClr val="F80F32"/>
            </a:solidFill>
            <a:ln w="63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FFFF"/>
                  </a:solidFill>
                  <a:latin typeface="Avenir Black" panose="02000503020000020003" pitchFamily="2" charset="0"/>
                  <a:cs typeface="Arial"/>
                </a:rPr>
                <a:t>La Voie lactée</a:t>
              </a:r>
            </a:p>
          </p:txBody>
        </p:sp>
      </p:grpSp>
      <p:grpSp>
        <p:nvGrpSpPr>
          <p:cNvPr id="12" name="Grouper 19">
            <a:extLst>
              <a:ext uri="{FF2B5EF4-FFF2-40B4-BE49-F238E27FC236}">
                <a16:creationId xmlns:a16="http://schemas.microsoft.com/office/drawing/2014/main" id="{1B5D9409-11AB-A94D-A862-6F400D86480B}"/>
              </a:ext>
            </a:extLst>
          </p:cNvPr>
          <p:cNvGrpSpPr/>
          <p:nvPr/>
        </p:nvGrpSpPr>
        <p:grpSpPr>
          <a:xfrm>
            <a:off x="7863207" y="1384302"/>
            <a:ext cx="2667641" cy="2963646"/>
            <a:chOff x="6461125" y="3590561"/>
            <a:chExt cx="2038350" cy="235567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DEC4979-6454-F848-B551-306BDDC506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3663"/>
            <a:stretch/>
          </p:blipFill>
          <p:spPr bwMode="auto">
            <a:xfrm>
              <a:off x="6464300" y="3590561"/>
              <a:ext cx="2032000" cy="2032000"/>
            </a:xfrm>
            <a:prstGeom prst="rect">
              <a:avLst/>
            </a:prstGeom>
            <a:noFill/>
            <a:ln w="6350" cmpd="sng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97A990F-749C-CF48-A740-86FEDBC9DAF9}"/>
                </a:ext>
              </a:extLst>
            </p:cNvPr>
            <p:cNvSpPr txBox="1"/>
            <p:nvPr/>
          </p:nvSpPr>
          <p:spPr>
            <a:xfrm>
              <a:off x="6461125" y="5628205"/>
              <a:ext cx="2038350" cy="318030"/>
            </a:xfrm>
            <a:prstGeom prst="rect">
              <a:avLst/>
            </a:prstGeom>
            <a:solidFill>
              <a:srgbClr val="4B32ED"/>
            </a:solidFill>
            <a:ln w="63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FFFF"/>
                  </a:solidFill>
                  <a:latin typeface="Avenir Black" panose="02000503020000020003" pitchFamily="2" charset="0"/>
                  <a:cs typeface="Arial"/>
                </a:rPr>
                <a:t>L’Univers</a:t>
              </a:r>
              <a:endParaRPr lang="fr-FR" sz="1400" b="1" dirty="0">
                <a:solidFill>
                  <a:srgbClr val="FFFFFF"/>
                </a:solidFill>
                <a:latin typeface="Avenir Black" panose="02000503020000020003" pitchFamily="2" charset="0"/>
                <a:cs typeface="Arial"/>
              </a:endParaRPr>
            </a:p>
          </p:txBody>
        </p:sp>
      </p:grpSp>
      <p:grpSp>
        <p:nvGrpSpPr>
          <p:cNvPr id="15" name="Grouper 1">
            <a:extLst>
              <a:ext uri="{FF2B5EF4-FFF2-40B4-BE49-F238E27FC236}">
                <a16:creationId xmlns:a16="http://schemas.microsoft.com/office/drawing/2014/main" id="{ED9F0B37-1007-A24C-A5FB-4F6D26B2A9BB}"/>
              </a:ext>
            </a:extLst>
          </p:cNvPr>
          <p:cNvGrpSpPr/>
          <p:nvPr/>
        </p:nvGrpSpPr>
        <p:grpSpPr>
          <a:xfrm>
            <a:off x="1356540" y="1386861"/>
            <a:ext cx="2659330" cy="2961087"/>
            <a:chOff x="1164904" y="3336550"/>
            <a:chExt cx="2038350" cy="2353137"/>
          </a:xfrm>
        </p:grpSpPr>
        <p:sp>
          <p:nvSpPr>
            <p:cNvPr id="16" name="ZoneTexte 10">
              <a:extLst>
                <a:ext uri="{FF2B5EF4-FFF2-40B4-BE49-F238E27FC236}">
                  <a16:creationId xmlns:a16="http://schemas.microsoft.com/office/drawing/2014/main" id="{56F7DEC3-FD92-0845-9B78-65A9A96B64C2}"/>
                </a:ext>
              </a:extLst>
            </p:cNvPr>
            <p:cNvSpPr txBox="1"/>
            <p:nvPr/>
          </p:nvSpPr>
          <p:spPr>
            <a:xfrm>
              <a:off x="1164904" y="5371725"/>
              <a:ext cx="2038350" cy="317962"/>
            </a:xfrm>
            <a:prstGeom prst="rect">
              <a:avLst/>
            </a:prstGeom>
            <a:solidFill>
              <a:srgbClr val="FF640A"/>
            </a:solidFill>
            <a:ln w="63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>
                  <a:solidFill>
                    <a:srgbClr val="FFFFFF"/>
                  </a:solidFill>
                  <a:latin typeface="Avenir Black" panose="02000503020000020003" pitchFamily="2" charset="0"/>
                  <a:cs typeface="Arial"/>
                </a:rPr>
                <a:t>Le Système </a:t>
              </a:r>
              <a:r>
                <a:rPr lang="fr-FR" sz="2000" b="1" dirty="0">
                  <a:solidFill>
                    <a:srgbClr val="FFFFFF"/>
                  </a:solidFill>
                  <a:latin typeface="Avenir Black" panose="02000503020000020003" pitchFamily="2" charset="0"/>
                  <a:cs typeface="Arial"/>
                </a:rPr>
                <a:t>solaire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F6F7DA5-C52A-FB49-8111-D42A793383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9498" r="18351"/>
            <a:stretch/>
          </p:blipFill>
          <p:spPr bwMode="auto">
            <a:xfrm>
              <a:off x="1168080" y="3336550"/>
              <a:ext cx="2032000" cy="2032000"/>
            </a:xfrm>
            <a:prstGeom prst="rect">
              <a:avLst/>
            </a:prstGeom>
            <a:noFill/>
            <a:ln w="6350" cmpd="sng">
              <a:solidFill>
                <a:srgbClr val="FFFFFF"/>
              </a:solidFill>
              <a:miter lim="800000"/>
              <a:headEnd/>
              <a:tailEnd/>
            </a:ln>
          </p:spPr>
        </p:pic>
      </p:grpSp>
      <p:sp>
        <p:nvSpPr>
          <p:cNvPr id="20" name="Signalisation droite 20">
            <a:extLst>
              <a:ext uri="{FF2B5EF4-FFF2-40B4-BE49-F238E27FC236}">
                <a16:creationId xmlns:a16="http://schemas.microsoft.com/office/drawing/2014/main" id="{4240CBC5-6E1E-2144-A422-2BEF13060812}"/>
              </a:ext>
            </a:extLst>
          </p:cNvPr>
          <p:cNvSpPr/>
          <p:nvPr/>
        </p:nvSpPr>
        <p:spPr>
          <a:xfrm>
            <a:off x="4060373" y="1749752"/>
            <a:ext cx="496701" cy="2098675"/>
          </a:xfrm>
          <a:prstGeom prst="homePlate">
            <a:avLst>
              <a:gd name="adj" fmla="val 100000"/>
            </a:avLst>
          </a:prstGeom>
          <a:solidFill>
            <a:schemeClr val="bg1">
              <a:lumMod val="75000"/>
              <a:alpha val="4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Signalisation droite 20">
            <a:extLst>
              <a:ext uri="{FF2B5EF4-FFF2-40B4-BE49-F238E27FC236}">
                <a16:creationId xmlns:a16="http://schemas.microsoft.com/office/drawing/2014/main" id="{58234A39-ADA6-414A-A8F4-3F9117D3B542}"/>
              </a:ext>
            </a:extLst>
          </p:cNvPr>
          <p:cNvSpPr/>
          <p:nvPr/>
        </p:nvSpPr>
        <p:spPr>
          <a:xfrm>
            <a:off x="7319932" y="1749751"/>
            <a:ext cx="496701" cy="2098675"/>
          </a:xfrm>
          <a:prstGeom prst="homePlate">
            <a:avLst>
              <a:gd name="adj" fmla="val 100000"/>
            </a:avLst>
          </a:prstGeom>
          <a:solidFill>
            <a:schemeClr val="bg1">
              <a:lumMod val="75000"/>
              <a:alpha val="4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88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/>
              <a:t>Le système solaire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0" y="1626838"/>
            <a:ext cx="3293327" cy="3000917"/>
          </a:xfrm>
        </p:spPr>
        <p:txBody>
          <a:bodyPr>
            <a:normAutofit/>
          </a:bodyPr>
          <a:lstStyle/>
          <a:p>
            <a:pPr algn="l"/>
            <a:r>
              <a:rPr lang="fr-CA" dirty="0">
                <a:solidFill>
                  <a:schemeClr val="bg1"/>
                </a:solidFill>
              </a:rPr>
              <a:t>Notre système solaire est composé de tout ce qui est lié au Soleil par la force gravitationnelle.</a:t>
            </a:r>
          </a:p>
          <a:p>
            <a:pPr algn="l"/>
            <a:endParaRPr lang="fr-CA" dirty="0">
              <a:solidFill>
                <a:schemeClr val="bg1"/>
              </a:solidFill>
            </a:endParaRPr>
          </a:p>
          <a:p>
            <a:pPr algn="l"/>
            <a:r>
              <a:rPr lang="fr-CA" dirty="0">
                <a:solidFill>
                  <a:schemeClr val="bg1"/>
                </a:solidFill>
              </a:rPr>
              <a:t>C’est beaucoup plus que juste les planètes!</a:t>
            </a:r>
          </a:p>
          <a:p>
            <a:pPr algn="l"/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90D34EB6-248B-304F-8436-85551BE2FD17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CA" sz="1200" dirty="0">
                <a:hlinkClick r:id="rId2"/>
              </a:rPr>
              <a:t>https://en.wikipedia.org/wiki/File:Solar_sys8.jpg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575258-3366-DD4C-BDF1-EC6EAC63D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236" y="1176336"/>
            <a:ext cx="7174891" cy="4505327"/>
          </a:xfrm>
          <a:prstGeom prst="rect">
            <a:avLst/>
          </a:prstGeom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6273146C-852E-7C4A-A7A0-C1530BAFBB2D}"/>
              </a:ext>
            </a:extLst>
          </p:cNvPr>
          <p:cNvSpPr txBox="1">
            <a:spLocks/>
          </p:cNvSpPr>
          <p:nvPr/>
        </p:nvSpPr>
        <p:spPr>
          <a:xfrm>
            <a:off x="9590050" y="5712545"/>
            <a:ext cx="2097287" cy="319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85000"/>
                  </a:schemeClr>
                </a:solidFill>
              </a:rPr>
              <a:t>Image pas à l’échelle</a:t>
            </a:r>
          </a:p>
          <a:p>
            <a:pPr algn="r"/>
            <a:endParaRPr lang="fr-CA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9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/>
              <a:t>Le système solaire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0" y="1471341"/>
            <a:ext cx="9348439" cy="3915318"/>
          </a:xfrm>
        </p:spPr>
        <p:txBody>
          <a:bodyPr>
            <a:normAutofit/>
          </a:bodyPr>
          <a:lstStyle/>
          <a:p>
            <a:pPr algn="l"/>
            <a:r>
              <a:rPr lang="fr-CA" dirty="0">
                <a:solidFill>
                  <a:schemeClr val="bg1"/>
                </a:solidFill>
              </a:rPr>
              <a:t>Notre </a:t>
            </a:r>
            <a:r>
              <a:rPr lang="fr-CA" dirty="0">
                <a:solidFill>
                  <a:srgbClr val="FFC000"/>
                </a:solidFill>
              </a:rPr>
              <a:t>système solaire </a:t>
            </a:r>
            <a:r>
              <a:rPr lang="fr-CA" dirty="0">
                <a:solidFill>
                  <a:schemeClr val="bg1"/>
                </a:solidFill>
              </a:rPr>
              <a:t>est composé de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</a:rPr>
              <a:t>1 étoile – notre Soleil;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</a:rPr>
              <a:t>8 planètes;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</a:rPr>
              <a:t>5++ planètes naines;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</a:rPr>
              <a:t>des centaines de satellites naturels;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</a:rPr>
              <a:t>des millions/milliards de petits corps (astéroïdes, comètes, objets </a:t>
            </a:r>
            <a:r>
              <a:rPr lang="fr-CA" dirty="0" err="1">
                <a:solidFill>
                  <a:schemeClr val="bg1"/>
                </a:solidFill>
              </a:rPr>
              <a:t>transneptuniens</a:t>
            </a:r>
            <a:r>
              <a:rPr lang="fr-CA" dirty="0">
                <a:solidFill>
                  <a:schemeClr val="bg1"/>
                </a:solidFill>
              </a:rPr>
              <a:t>…);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</a:rPr>
              <a:t>et d’innombrables petits débris (</a:t>
            </a:r>
            <a:r>
              <a:rPr lang="fr-CA" dirty="0" err="1">
                <a:solidFill>
                  <a:schemeClr val="bg1"/>
                </a:solidFill>
              </a:rPr>
              <a:t>météoroïdes</a:t>
            </a:r>
            <a:r>
              <a:rPr lang="fr-CA" dirty="0">
                <a:solidFill>
                  <a:schemeClr val="bg1"/>
                </a:solidFill>
              </a:rPr>
              <a:t>) en orbite autour du Soleil.</a:t>
            </a:r>
          </a:p>
          <a:p>
            <a:pPr algn="l"/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4D178-93CA-4F4E-B570-8DCF934A9F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598" y="1145454"/>
            <a:ext cx="3587445" cy="22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90" y="0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Le soleil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591" y="1471341"/>
            <a:ext cx="3317684" cy="3915318"/>
          </a:xfrm>
        </p:spPr>
        <p:txBody>
          <a:bodyPr>
            <a:normAutofit/>
          </a:bodyPr>
          <a:lstStyle/>
          <a:p>
            <a:pPr algn="l"/>
            <a:r>
              <a:rPr lang="fr-CA" dirty="0">
                <a:solidFill>
                  <a:schemeClr val="bg1"/>
                </a:solidFill>
              </a:rPr>
              <a:t>Au centre du système solaire se trouve une </a:t>
            </a:r>
            <a:r>
              <a:rPr lang="fr-CA" dirty="0">
                <a:solidFill>
                  <a:srgbClr val="FFC000"/>
                </a:solidFill>
              </a:rPr>
              <a:t>étoile</a:t>
            </a:r>
            <a:r>
              <a:rPr lang="fr-CA" dirty="0">
                <a:solidFill>
                  <a:schemeClr val="bg1"/>
                </a:solidFill>
              </a:rPr>
              <a:t>, notre Soleil. </a:t>
            </a:r>
          </a:p>
          <a:p>
            <a:pPr algn="l"/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81CD1-3951-654D-B4AF-9F21FE3AC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7" b="6181"/>
          <a:stretch/>
        </p:blipFill>
        <p:spPr bwMode="auto">
          <a:xfrm>
            <a:off x="4295275" y="421104"/>
            <a:ext cx="5907941" cy="524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FF48D8D9-0DDA-0044-80DD-0E56BF5758CE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Solar Dynamics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Observatory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http://sdo.gsfc.nasa.gov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Ellipse 8">
            <a:extLst>
              <a:ext uri="{FF2B5EF4-FFF2-40B4-BE49-F238E27FC236}">
                <a16:creationId xmlns:a16="http://schemas.microsoft.com/office/drawing/2014/main" id="{8A54C371-A8D9-204D-9D11-22515351AE21}"/>
              </a:ext>
            </a:extLst>
          </p:cNvPr>
          <p:cNvSpPr/>
          <p:nvPr/>
        </p:nvSpPr>
        <p:spPr>
          <a:xfrm>
            <a:off x="3831851" y="4544195"/>
            <a:ext cx="36000" cy="36000"/>
          </a:xfrm>
          <a:prstGeom prst="ellipse">
            <a:avLst/>
          </a:prstGeom>
          <a:solidFill>
            <a:srgbClr val="2AA9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52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DU Title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U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U Black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U Black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U Black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ocial  &amp; Contact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9737</TotalTime>
  <Words>1862</Words>
  <Application>Microsoft Macintosh PowerPoint</Application>
  <PresentationFormat>Widescreen</PresentationFormat>
  <Paragraphs>261</Paragraphs>
  <Slides>40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Avenir Black</vt:lpstr>
      <vt:lpstr>Avenir LT Std 35 Light</vt:lpstr>
      <vt:lpstr>Calibri</vt:lpstr>
      <vt:lpstr>Impact</vt:lpstr>
      <vt:lpstr>Palatino Linotype</vt:lpstr>
      <vt:lpstr>DU Title</vt:lpstr>
      <vt:lpstr>DU Header</vt:lpstr>
      <vt:lpstr>DU Reg</vt:lpstr>
      <vt:lpstr>DU Black Header</vt:lpstr>
      <vt:lpstr>DU Black Reg</vt:lpstr>
      <vt:lpstr>1_DU Black Reg</vt:lpstr>
      <vt:lpstr>Social  &amp; Contact</vt:lpstr>
      <vt:lpstr>De la Terre à l’Infini</vt:lpstr>
      <vt:lpstr>PowerPoint Presentation</vt:lpstr>
      <vt:lpstr>Unité astronomique</vt:lpstr>
      <vt:lpstr>Année-Lumière</vt:lpstr>
      <vt:lpstr>Méthode de la parallaxe</vt:lpstr>
      <vt:lpstr>PowerPoint Presentation</vt:lpstr>
      <vt:lpstr>Le système solaire</vt:lpstr>
      <vt:lpstr>Le système solaire</vt:lpstr>
      <vt:lpstr>Le soleil</vt:lpstr>
      <vt:lpstr>Les planètes</vt:lpstr>
      <vt:lpstr>Les planètes naines</vt:lpstr>
      <vt:lpstr>les satellites naturels</vt:lpstr>
      <vt:lpstr>PowerPoint Presentation</vt:lpstr>
      <vt:lpstr>les astéroïdes</vt:lpstr>
      <vt:lpstr>les comètes</vt:lpstr>
      <vt:lpstr>principaux objets du système solaire</vt:lpstr>
      <vt:lpstr>ceinture de kuiper</vt:lpstr>
      <vt:lpstr>les limites du système solaire</vt:lpstr>
      <vt:lpstr>qu’y a-t-il au-delà du système solaire? </vt:lpstr>
      <vt:lpstr>notre voisinage stellaire</vt:lpstr>
      <vt:lpstr>notre galaxie, la voie lactée</vt:lpstr>
      <vt:lpstr>PowerPoint Presentation</vt:lpstr>
      <vt:lpstr>PowerPoint Presentation</vt:lpstr>
      <vt:lpstr>PowerPoint Presentation</vt:lpstr>
      <vt:lpstr>PowerPoint Presentation</vt:lpstr>
      <vt:lpstr>notre galaxie, la voie lactée</vt:lpstr>
      <vt:lpstr>galaxies spirales</vt:lpstr>
      <vt:lpstr>La voie lactée</vt:lpstr>
      <vt:lpstr>notre galaxie, la voie lactée</vt:lpstr>
      <vt:lpstr>qu’y a-t-il au-delà De la voie lactée?</vt:lpstr>
      <vt:lpstr>un univers de galaxies…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ciel dans toute sa profondeur…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</dc:creator>
  <cp:lastModifiedBy>Julie Bolduc-Duval</cp:lastModifiedBy>
  <cp:revision>144</cp:revision>
  <dcterms:created xsi:type="dcterms:W3CDTF">2019-05-06T20:07:08Z</dcterms:created>
  <dcterms:modified xsi:type="dcterms:W3CDTF">2020-11-23T02:46:49Z</dcterms:modified>
</cp:coreProperties>
</file>