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48" r:id="rId3"/>
    <p:sldMasterId id="2147483696" r:id="rId4"/>
    <p:sldMasterId id="2147483708" r:id="rId5"/>
    <p:sldMasterId id="2147483722" r:id="rId6"/>
    <p:sldMasterId id="2147483720" r:id="rId7"/>
  </p:sldMasterIdLst>
  <p:notesMasterIdLst>
    <p:notesMasterId r:id="rId26"/>
  </p:notesMasterIdLst>
  <p:sldIdLst>
    <p:sldId id="258" r:id="rId8"/>
    <p:sldId id="281" r:id="rId9"/>
    <p:sldId id="302" r:id="rId10"/>
    <p:sldId id="303" r:id="rId11"/>
    <p:sldId id="282" r:id="rId12"/>
    <p:sldId id="268" r:id="rId13"/>
    <p:sldId id="265" r:id="rId14"/>
    <p:sldId id="304" r:id="rId15"/>
    <p:sldId id="305" r:id="rId16"/>
    <p:sldId id="287" r:id="rId17"/>
    <p:sldId id="307" r:id="rId18"/>
    <p:sldId id="314" r:id="rId19"/>
    <p:sldId id="309" r:id="rId20"/>
    <p:sldId id="308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E0"/>
    <a:srgbClr val="AAE0FA"/>
    <a:srgbClr val="482217"/>
    <a:srgbClr val="3E1F12"/>
    <a:srgbClr val="432115"/>
    <a:srgbClr val="4C2418"/>
    <a:srgbClr val="391E15"/>
    <a:srgbClr val="5B2B1A"/>
    <a:srgbClr val="431D13"/>
    <a:srgbClr val="582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02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7389-280C-D349-BE79-4E9AE480E9E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244AE-4243-6F45-8E4B-B4030452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6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7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44AE-4243-6F45-8E4B-B403045237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0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1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66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24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94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87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03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08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215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2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/>
          <a:lstStyle>
            <a:lvl1pPr algn="ctr">
              <a:defRPr sz="60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97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6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60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43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05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3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47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13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79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99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1543"/>
            <a:ext cx="10515600" cy="308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72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47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74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840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574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162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4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354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947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356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4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442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684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496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896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15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63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452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249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78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160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2AA9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46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56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715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9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3249-7727-4158-9B34-1244F5C3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5E3AE-BBDE-4552-B5A6-8175025D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A24A-5FC0-428A-BFA8-F5CD34D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32BC8-81E9-42A9-A394-05F46CE6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633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9FBCD-8AC5-4EE5-8C08-8B8AAAD1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195C-FDB1-41D6-9F91-39497B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59-2593-4E48-B70B-194174B3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284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37B-A2A6-4F8D-A579-28CADC49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CA88-06A1-41A5-B4AB-3D3B69FA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C120E-8ABC-4BCF-99ED-E9D32D8E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10F2B-9438-4B8A-A027-7A2F75AC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EC45D-D6E8-4DD6-81C4-0727700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BCBD-861C-4817-9D90-91B4CEB1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060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F5D9-9F52-49B3-9604-137F05E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AC0E5-D293-42C3-9605-AE9E3A0E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9E90-5CEC-47FF-8D84-650091F4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94D8-F1EF-4856-B916-0CD4E143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E706-C119-4626-8BFB-202EE5E7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E7C73-CF74-4ABF-BA1D-F8C243E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682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9197-7E0B-4352-8E9B-9D4FB866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EE138-6E01-4C8C-BAF3-F5BC067B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9C0E3-5D6C-414C-9A27-05D6C8D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5002-727C-4809-A0EF-0451898D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2170-A6B8-4230-B53C-109C364E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145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8B35A-4E59-4CA2-9D36-C906E32A6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3A52-9836-4B83-A316-866CB72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9B0A-D76A-4D48-96B0-A2BCA4E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E585-8E76-48BA-8E33-7B47D95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9189-EC0C-4ACA-978C-7FAE685C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88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A837-8AD1-4CA5-A2C0-262CB83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1474"/>
            <a:ext cx="9144000" cy="1145454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rgbClr val="AAE0F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AF6F8-316B-46EF-B1E0-CD11ED7B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1600"/>
            <a:ext cx="9144000" cy="2616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686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696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000-C0FA-466C-9616-EFC8019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2A84A-4327-4701-B61F-6DC0DC4C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C5CF-4B16-4038-85CA-83F91A24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67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EF-999C-42BB-9DF6-839593C1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F705-6E8D-42B6-AF58-5BC8D52F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44D3-545C-4770-8A90-1ACA112A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EC71-754B-463C-BF15-CD6230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C93-6629-4375-A336-0D047FB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23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51E-B420-48E5-B2D2-AD3BED04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1C89-B8AA-4D6B-A635-684D5F6D9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E0F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89AE-8320-4064-A3F6-F3D1102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C364-AADB-42F4-B7A4-46CE9083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1BCD-E338-4F4D-B95D-635D1FC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8AE6-9128-44B9-8B52-8BE4E3EB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103D-D3FC-4E25-8076-BEFE2353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69542-9452-4DD5-8B4A-CADFC97BD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6443-4BB5-4428-A3C8-4228A5F9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970B-3091-4EF0-8D59-74A7121DAC06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C5D2-5132-4277-BC45-5D78A448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B282-3F7B-48E9-83C1-A1D5B15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D4B1-F75D-4D77-88C9-00AFD25A45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2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1543"/>
            <a:ext cx="10515600" cy="308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769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AE0FA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/>
              <a:t>www.discovertheuniverse.ca  |  www.decouvertedelunivers.ca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590" y="-19871"/>
            <a:ext cx="6208820" cy="147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D7343-27AE-48E9-B068-1719713D0A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47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8" r:id="rId4"/>
    <p:sldLayoutId id="2147483689" r:id="rId5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AAE0FA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0036FA-E4D1-4561-BB08-9C4C89AC6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AAE0FA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tx1"/>
            </a:gs>
            <a:gs pos="90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5" y="6222456"/>
            <a:ext cx="2283691" cy="5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09408-4D23-454C-A22E-AF581340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6268E-946D-4142-A1EB-BDAB6C21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9830-8076-4AB8-AA23-8896AEA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AA9E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AE0FA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AE0F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AE0F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AE0F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80000">
              <a:srgbClr val="2AA9E0">
                <a:lumMod val="35000"/>
              </a:srgbClr>
            </a:gs>
            <a:gs pos="86000">
              <a:srgbClr val="2AA9E0">
                <a:lumMod val="41000"/>
              </a:srgbClr>
            </a:gs>
            <a:gs pos="100000">
              <a:schemeClr val="tx1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0CE5-604E-4D1F-99B1-E84F736E6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769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AE0FA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60CC-24D7-4B84-B110-0080247F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/>
              <a:t>www.discovertheuniverse.ca  |  www.decouvertedelunivers.ca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CF095-6219-46D0-B4A8-3D0C1F75A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384" y="40422"/>
            <a:ext cx="6209229" cy="147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D7343-27AE-48E9-B068-1719713D0A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47215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4C1C8-DA26-49E7-8CA3-14273A4E5D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567" y="4503958"/>
            <a:ext cx="609524" cy="6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3CCAF-7BA8-46D8-AA56-DA7A135C06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38" y="4503958"/>
            <a:ext cx="609524" cy="60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B4C156-9818-4D68-9A0D-3F970508EB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858" y="4503958"/>
            <a:ext cx="609524" cy="609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FABD69-A42E-464A-A913-0166AF4CB702}"/>
              </a:ext>
            </a:extLst>
          </p:cNvPr>
          <p:cNvSpPr txBox="1"/>
          <p:nvPr userDrawn="1"/>
        </p:nvSpPr>
        <p:spPr>
          <a:xfrm>
            <a:off x="5383305" y="5372321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DU_astronomy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DU_astronomie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ACACE-4B71-4CEC-A489-7F9CBF366D2D}"/>
              </a:ext>
            </a:extLst>
          </p:cNvPr>
          <p:cNvSpPr txBox="1"/>
          <p:nvPr userDrawn="1"/>
        </p:nvSpPr>
        <p:spPr>
          <a:xfrm>
            <a:off x="7803064" y="53723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facebook.com/</a:t>
            </a:r>
            <a:r>
              <a:rPr lang="en-US" sz="1400" dirty="0" err="1">
                <a:solidFill>
                  <a:schemeClr val="bg1"/>
                </a:solidFill>
              </a:rPr>
              <a:t>discovertheuniverse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facebook.com/</a:t>
            </a:r>
            <a:r>
              <a:rPr lang="en-US" sz="1400" dirty="0" err="1">
                <a:solidFill>
                  <a:schemeClr val="bg1"/>
                </a:solidFill>
              </a:rPr>
              <a:t>decouvertedelunivers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43242-17B6-4D2F-9B77-A3FA4B90C5B7}"/>
              </a:ext>
            </a:extLst>
          </p:cNvPr>
          <p:cNvSpPr txBox="1"/>
          <p:nvPr userDrawn="1"/>
        </p:nvSpPr>
        <p:spPr>
          <a:xfrm>
            <a:off x="1490619" y="5372321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Discover the Universe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À la </a:t>
            </a:r>
            <a:r>
              <a:rPr lang="en-US" sz="1400" dirty="0" err="1">
                <a:solidFill>
                  <a:schemeClr val="bg1"/>
                </a:solidFill>
              </a:rPr>
              <a:t>découverte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l’univers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22B56-E39F-49EA-8F1E-D211BD14F3DA}"/>
              </a:ext>
            </a:extLst>
          </p:cNvPr>
          <p:cNvSpPr txBox="1"/>
          <p:nvPr userDrawn="1"/>
        </p:nvSpPr>
        <p:spPr>
          <a:xfrm>
            <a:off x="838200" y="2150751"/>
            <a:ext cx="10515600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2AA9E0"/>
                </a:solidFill>
                <a:latin typeface="Impact" panose="020B0806030902050204" pitchFamily="34" charset="0"/>
              </a:rPr>
              <a:t>     Contact Us!           </a:t>
            </a:r>
            <a:r>
              <a:rPr lang="en-US" sz="4800" dirty="0" err="1">
                <a:solidFill>
                  <a:srgbClr val="2AA9E0"/>
                </a:solidFill>
                <a:latin typeface="Impact" panose="020B0806030902050204" pitchFamily="34" charset="0"/>
              </a:rPr>
              <a:t>Contactez</a:t>
            </a:r>
            <a:r>
              <a:rPr lang="en-US" sz="4800" dirty="0">
                <a:solidFill>
                  <a:srgbClr val="2AA9E0"/>
                </a:solidFill>
                <a:latin typeface="Impact" panose="020B0806030902050204" pitchFamily="34" charset="0"/>
              </a:rPr>
              <a:t>-nous!</a:t>
            </a:r>
            <a:endParaRPr lang="en-US" sz="4800" b="0" dirty="0">
              <a:solidFill>
                <a:srgbClr val="2AA9E0"/>
              </a:solidFill>
              <a:latin typeface="Impact" panose="020B080603090205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chemeClr val="bg1"/>
                </a:solidFill>
              </a:rPr>
              <a:t>www.discovertheuniverse.ca  |  www.decouvertedelunivers.ca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0" dirty="0">
              <a:solidFill>
                <a:srgbClr val="AAE0FA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rgbClr val="AAE0FA"/>
                </a:solidFill>
              </a:rPr>
              <a:t>info@discovertheuniverse.ca | info@decouvertedelunivers.ca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4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AE0FA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377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A42FB-236D-4B8C-B949-6F7B8D1F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610"/>
            <a:ext cx="10515600" cy="1325563"/>
          </a:xfrm>
        </p:spPr>
        <p:txBody>
          <a:bodyPr/>
          <a:lstStyle/>
          <a:p>
            <a:r>
              <a:rPr lang="fr-CA" dirty="0"/>
              <a:t>La Terre</a:t>
            </a:r>
          </a:p>
        </p:txBody>
      </p:sp>
    </p:spTree>
    <p:extLst>
      <p:ext uri="{BB962C8B-B14F-4D97-AF65-F5344CB8AC3E}">
        <p14:creationId xmlns:p14="http://schemas.microsoft.com/office/powerpoint/2010/main" val="38914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387-89D5-9A4E-AFB9-A4BE38E0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967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Révolution de la terre</a:t>
            </a:r>
          </a:p>
        </p:txBody>
      </p:sp>
    </p:spTree>
    <p:extLst>
      <p:ext uri="{BB962C8B-B14F-4D97-AF65-F5344CB8AC3E}">
        <p14:creationId xmlns:p14="http://schemas.microsoft.com/office/powerpoint/2010/main" val="344973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E6CDD4A3-E018-2849-B594-6E733B0A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077" y="1640549"/>
            <a:ext cx="8153146" cy="405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9621" y="199826"/>
            <a:ext cx="10515600" cy="1325563"/>
          </a:xfrm>
        </p:spPr>
        <p:txBody>
          <a:bodyPr/>
          <a:lstStyle/>
          <a:p>
            <a:r>
              <a:rPr lang="fr-CA" dirty="0"/>
              <a:t>Orbite de la terre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245517" y="5484862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Image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Fédération des astronomes amateurs du Québec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www.faaq.org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/ateliers/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index.htm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5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E6CDD4A3-E018-2849-B594-6E733B0A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077" y="1640549"/>
            <a:ext cx="8153146" cy="405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9621" y="199826"/>
            <a:ext cx="10515600" cy="1325563"/>
          </a:xfrm>
        </p:spPr>
        <p:txBody>
          <a:bodyPr/>
          <a:lstStyle/>
          <a:p>
            <a:r>
              <a:rPr lang="fr-CA" dirty="0"/>
              <a:t>Écliptique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245517" y="5484862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Image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Fédération des astronomes amateurs du Québec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www.faaq.org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/ateliers/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index.htm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Ellipse 12">
            <a:extLst>
              <a:ext uri="{FF2B5EF4-FFF2-40B4-BE49-F238E27FC236}">
                <a16:creationId xmlns:a16="http://schemas.microsoft.com/office/drawing/2014/main" id="{1B632D36-F82D-E44E-BF03-CDD8FFDBC158}"/>
              </a:ext>
            </a:extLst>
          </p:cNvPr>
          <p:cNvSpPr/>
          <p:nvPr/>
        </p:nvSpPr>
        <p:spPr>
          <a:xfrm>
            <a:off x="2569029" y="2297769"/>
            <a:ext cx="7561942" cy="2535487"/>
          </a:xfrm>
          <a:prstGeom prst="ellipse">
            <a:avLst/>
          </a:prstGeom>
          <a:solidFill>
            <a:schemeClr val="accent3">
              <a:lumMod val="75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CA886C-493A-1648-91FE-F8C63E283F72}"/>
              </a:ext>
            </a:extLst>
          </p:cNvPr>
          <p:cNvSpPr txBox="1">
            <a:spLocks/>
          </p:cNvSpPr>
          <p:nvPr/>
        </p:nvSpPr>
        <p:spPr>
          <a:xfrm>
            <a:off x="765648" y="1483235"/>
            <a:ext cx="11018003" cy="531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400" dirty="0">
                <a:solidFill>
                  <a:schemeClr val="bg1"/>
                </a:solidFill>
              </a:rPr>
              <a:t>Le plan formé par l’orbite de la Terre autour du Soleil s’appelle l’</a:t>
            </a:r>
            <a:r>
              <a:rPr lang="fr-CA" sz="2400" dirty="0"/>
              <a:t>écliptique</a:t>
            </a:r>
            <a:r>
              <a:rPr lang="fr-CA" sz="2400" dirty="0">
                <a:solidFill>
                  <a:schemeClr val="bg1"/>
                </a:solidFill>
              </a:rPr>
              <a:t>.   </a:t>
            </a:r>
          </a:p>
          <a:p>
            <a:endParaRPr lang="fr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9621" y="199826"/>
            <a:ext cx="10515600" cy="1325563"/>
          </a:xfrm>
        </p:spPr>
        <p:txBody>
          <a:bodyPr/>
          <a:lstStyle/>
          <a:p>
            <a:r>
              <a:rPr lang="fr-CA" dirty="0"/>
              <a:t>écliptique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Image créée avec le logiciel 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Starry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Night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064D34-B8EE-F14C-8DCB-D8132EE09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824" y="1864008"/>
            <a:ext cx="10337194" cy="39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14">
            <a:extLst>
              <a:ext uri="{FF2B5EF4-FFF2-40B4-BE49-F238E27FC236}">
                <a16:creationId xmlns:a16="http://schemas.microsoft.com/office/drawing/2014/main" id="{A213FD2F-79F5-EC4F-8DD5-588013FA54EA}"/>
              </a:ext>
            </a:extLst>
          </p:cNvPr>
          <p:cNvSpPr txBox="1"/>
          <p:nvPr/>
        </p:nvSpPr>
        <p:spPr>
          <a:xfrm>
            <a:off x="759621" y="1286030"/>
            <a:ext cx="10515600" cy="995144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Les orbites des autres planètes sont aussi sur le plan de l’écliptique, à quelques degrés près. </a:t>
            </a:r>
          </a:p>
        </p:txBody>
      </p:sp>
    </p:spTree>
    <p:extLst>
      <p:ext uri="{BB962C8B-B14F-4D97-AF65-F5344CB8AC3E}">
        <p14:creationId xmlns:p14="http://schemas.microsoft.com/office/powerpoint/2010/main" val="227754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E6CDD4A3-E018-2849-B594-6E733B0A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077" y="1640549"/>
            <a:ext cx="8153146" cy="405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9621" y="199826"/>
            <a:ext cx="10515600" cy="1325563"/>
          </a:xfrm>
        </p:spPr>
        <p:txBody>
          <a:bodyPr/>
          <a:lstStyle/>
          <a:p>
            <a:r>
              <a:rPr lang="fr-CA" dirty="0"/>
              <a:t>Inclinaison de la terre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245517" y="5484862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Image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Fédération des astronomes amateurs du Québec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www.faaq.org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/ateliers/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index.htm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19">
            <a:extLst>
              <a:ext uri="{FF2B5EF4-FFF2-40B4-BE49-F238E27FC236}">
                <a16:creationId xmlns:a16="http://schemas.microsoft.com/office/drawing/2014/main" id="{84F1FF29-B3DD-824C-A01B-0DDD38C2DCBB}"/>
              </a:ext>
            </a:extLst>
          </p:cNvPr>
          <p:cNvCxnSpPr/>
          <p:nvPr/>
        </p:nvCxnSpPr>
        <p:spPr>
          <a:xfrm flipV="1">
            <a:off x="2575139" y="2655775"/>
            <a:ext cx="906473" cy="2169568"/>
          </a:xfrm>
          <a:prstGeom prst="straightConnector1">
            <a:avLst/>
          </a:prstGeom>
          <a:ln>
            <a:solidFill>
              <a:srgbClr val="2AA9E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19">
            <a:extLst>
              <a:ext uri="{FF2B5EF4-FFF2-40B4-BE49-F238E27FC236}">
                <a16:creationId xmlns:a16="http://schemas.microsoft.com/office/drawing/2014/main" id="{08090763-0CAD-614E-A49D-9EB416031D66}"/>
              </a:ext>
            </a:extLst>
          </p:cNvPr>
          <p:cNvCxnSpPr/>
          <p:nvPr/>
        </p:nvCxnSpPr>
        <p:spPr>
          <a:xfrm flipV="1">
            <a:off x="7264370" y="3579832"/>
            <a:ext cx="906473" cy="2169568"/>
          </a:xfrm>
          <a:prstGeom prst="straightConnector1">
            <a:avLst/>
          </a:prstGeom>
          <a:ln>
            <a:solidFill>
              <a:srgbClr val="2AA9E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6E5F427A-9829-9D41-A09D-81682CD723D4}"/>
              </a:ext>
            </a:extLst>
          </p:cNvPr>
          <p:cNvCxnSpPr/>
          <p:nvPr/>
        </p:nvCxnSpPr>
        <p:spPr>
          <a:xfrm flipV="1">
            <a:off x="9321352" y="1778274"/>
            <a:ext cx="906473" cy="2169568"/>
          </a:xfrm>
          <a:prstGeom prst="straightConnector1">
            <a:avLst/>
          </a:prstGeom>
          <a:ln>
            <a:solidFill>
              <a:srgbClr val="2AA9E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9">
            <a:extLst>
              <a:ext uri="{FF2B5EF4-FFF2-40B4-BE49-F238E27FC236}">
                <a16:creationId xmlns:a16="http://schemas.microsoft.com/office/drawing/2014/main" id="{B60F653E-E973-EB41-85B4-ACA556E4E2A8}"/>
              </a:ext>
            </a:extLst>
          </p:cNvPr>
          <p:cNvCxnSpPr/>
          <p:nvPr/>
        </p:nvCxnSpPr>
        <p:spPr>
          <a:xfrm flipV="1">
            <a:off x="5495008" y="1162371"/>
            <a:ext cx="906473" cy="2169568"/>
          </a:xfrm>
          <a:prstGeom prst="straightConnector1">
            <a:avLst/>
          </a:prstGeom>
          <a:ln>
            <a:solidFill>
              <a:srgbClr val="2AA9E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24">
            <a:extLst>
              <a:ext uri="{FF2B5EF4-FFF2-40B4-BE49-F238E27FC236}">
                <a16:creationId xmlns:a16="http://schemas.microsoft.com/office/drawing/2014/main" id="{DA3F72F1-3A24-2246-86FF-6C2B0C0AF974}"/>
              </a:ext>
            </a:extLst>
          </p:cNvPr>
          <p:cNvCxnSpPr>
            <a:cxnSpLocks/>
          </p:cNvCxnSpPr>
          <p:nvPr/>
        </p:nvCxnSpPr>
        <p:spPr>
          <a:xfrm>
            <a:off x="9697836" y="1549573"/>
            <a:ext cx="0" cy="1517308"/>
          </a:xfrm>
          <a:prstGeom prst="line">
            <a:avLst/>
          </a:prstGeom>
          <a:ln>
            <a:solidFill>
              <a:srgbClr val="2AA9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4">
            <a:extLst>
              <a:ext uri="{FF2B5EF4-FFF2-40B4-BE49-F238E27FC236}">
                <a16:creationId xmlns:a16="http://schemas.microsoft.com/office/drawing/2014/main" id="{579804E2-2E0C-3B4D-A125-46E71417F140}"/>
              </a:ext>
            </a:extLst>
          </p:cNvPr>
          <p:cNvSpPr txBox="1"/>
          <p:nvPr/>
        </p:nvSpPr>
        <p:spPr>
          <a:xfrm>
            <a:off x="9616861" y="1676226"/>
            <a:ext cx="851967" cy="502702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23,5°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1E43182-EC4F-4741-9CCE-A1BDE50C0917}"/>
              </a:ext>
            </a:extLst>
          </p:cNvPr>
          <p:cNvSpPr/>
          <p:nvPr/>
        </p:nvSpPr>
        <p:spPr>
          <a:xfrm>
            <a:off x="9521855" y="2143795"/>
            <a:ext cx="472068" cy="450376"/>
          </a:xfrm>
          <a:prstGeom prst="arc">
            <a:avLst>
              <a:gd name="adj1" fmla="val 15714696"/>
              <a:gd name="adj2" fmla="val 21404443"/>
            </a:avLst>
          </a:prstGeom>
          <a:ln>
            <a:solidFill>
              <a:srgbClr val="2AA9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A32BA974-46EB-D041-8585-FFE0296DB9A2}"/>
              </a:ext>
            </a:extLst>
          </p:cNvPr>
          <p:cNvSpPr txBox="1"/>
          <p:nvPr/>
        </p:nvSpPr>
        <p:spPr>
          <a:xfrm>
            <a:off x="6202677" y="1635501"/>
            <a:ext cx="2860095" cy="564257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Vers l’étoile Polaire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4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387-89D5-9A4E-AFB9-A4BE38E0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967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les saisons</a:t>
            </a:r>
          </a:p>
        </p:txBody>
      </p:sp>
    </p:spTree>
    <p:extLst>
      <p:ext uri="{BB962C8B-B14F-4D97-AF65-F5344CB8AC3E}">
        <p14:creationId xmlns:p14="http://schemas.microsoft.com/office/powerpoint/2010/main" val="310164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>
            <a:extLst>
              <a:ext uri="{FF2B5EF4-FFF2-40B4-BE49-F238E27FC236}">
                <a16:creationId xmlns:a16="http://schemas.microsoft.com/office/drawing/2014/main" id="{E6CDD4A3-E018-2849-B594-6E733B0A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827" y="2382447"/>
            <a:ext cx="7005197" cy="34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245517" y="5484862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Image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Fédération des astronomes amateurs du Québec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www.faaq.org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/ateliers/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index.htm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ZoneTexte 14">
            <a:extLst>
              <a:ext uri="{FF2B5EF4-FFF2-40B4-BE49-F238E27FC236}">
                <a16:creationId xmlns:a16="http://schemas.microsoft.com/office/drawing/2014/main" id="{EEB52AB7-20C3-DF45-9ED3-6338E132A5A9}"/>
              </a:ext>
            </a:extLst>
          </p:cNvPr>
          <p:cNvSpPr txBox="1"/>
          <p:nvPr/>
        </p:nvSpPr>
        <p:spPr>
          <a:xfrm>
            <a:off x="888694" y="472513"/>
            <a:ext cx="8878887" cy="2287806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>
                <a:solidFill>
                  <a:schemeClr val="bg1"/>
                </a:solidFill>
              </a:rPr>
              <a:t>Le phénomène des saisons est dû à l’inclinaison de la Terre et à son mouvement de révolution. </a:t>
            </a:r>
          </a:p>
          <a:p>
            <a:pPr>
              <a:spcBef>
                <a:spcPct val="50000"/>
              </a:spcBef>
            </a:pPr>
            <a:r>
              <a:rPr lang="fr-CA" sz="2400" dirty="0">
                <a:solidFill>
                  <a:schemeClr val="bg1"/>
                </a:solidFill>
              </a:rPr>
              <a:t>L’hémisphère qui est inclinée vers le Soleil </a:t>
            </a:r>
            <a:r>
              <a:rPr lang="fr-CA" sz="2400" dirty="0">
                <a:solidFill>
                  <a:schemeClr val="accent3"/>
                </a:solidFill>
              </a:rPr>
              <a:t>reçoit plus de rayonnement </a:t>
            </a:r>
            <a:r>
              <a:rPr lang="fr-CA" sz="2400" dirty="0">
                <a:solidFill>
                  <a:schemeClr val="bg1"/>
                </a:solidFill>
              </a:rPr>
              <a:t>direct et pendant plus longtemps durant la journée: il fait donc plus chaud et c’est l’été!</a:t>
            </a:r>
          </a:p>
        </p:txBody>
      </p:sp>
    </p:spTree>
    <p:extLst>
      <p:ext uri="{BB962C8B-B14F-4D97-AF65-F5344CB8AC3E}">
        <p14:creationId xmlns:p14="http://schemas.microsoft.com/office/powerpoint/2010/main" val="91755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4434255" y="5462311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(dans l’hémisphère Nord)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0A9687B-12BF-C44A-9465-112F645FFC29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1433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NASA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/>
              <a:t>http://</a:t>
            </a:r>
            <a:r>
              <a:rPr lang="fr-CA" sz="1800" dirty="0" err="1"/>
              <a:t>epic.gsfc.nasa.gov</a:t>
            </a:r>
            <a:r>
              <a:rPr lang="fr-CA" sz="1800" dirty="0"/>
              <a:t>/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8A304-516E-024A-BFAC-EE544D553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00" y="808572"/>
            <a:ext cx="4422517" cy="4102744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AABAE22-D302-414D-AB97-D4770208E437}"/>
              </a:ext>
            </a:extLst>
          </p:cNvPr>
          <p:cNvSpPr txBox="1"/>
          <p:nvPr/>
        </p:nvSpPr>
        <p:spPr>
          <a:xfrm>
            <a:off x="6988223" y="4822685"/>
            <a:ext cx="2666181" cy="625812"/>
          </a:xfrm>
          <a:prstGeom prst="rect">
            <a:avLst/>
          </a:prstGeom>
          <a:solidFill>
            <a:schemeClr val="tx1"/>
          </a:solidFill>
        </p:spPr>
        <p:txBody>
          <a:bodyPr wrap="square" lIns="127000" tIns="127000" rIns="127000" bIns="127000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Solstice d’hiver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05C16712-721C-7C45-93FC-9EB9B8CFC6D7}"/>
              </a:ext>
            </a:extLst>
          </p:cNvPr>
          <p:cNvSpPr txBox="1"/>
          <p:nvPr/>
        </p:nvSpPr>
        <p:spPr>
          <a:xfrm>
            <a:off x="2134753" y="4755855"/>
            <a:ext cx="2433542" cy="625812"/>
          </a:xfrm>
          <a:prstGeom prst="rect">
            <a:avLst/>
          </a:prstGeom>
          <a:solidFill>
            <a:schemeClr val="tx1"/>
          </a:solidFill>
        </p:spPr>
        <p:txBody>
          <a:bodyPr wrap="square" lIns="127000" tIns="127000" rIns="127000" bIns="127000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Solstice d’été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B146F-8541-E343-ADA5-F3E445AFF2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38" y="875402"/>
            <a:ext cx="4118349" cy="39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4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1071769-8C4D-7C4C-9090-01502C95EA7B}"/>
              </a:ext>
            </a:extLst>
          </p:cNvPr>
          <p:cNvSpPr txBox="1">
            <a:spLocks/>
          </p:cNvSpPr>
          <p:nvPr/>
        </p:nvSpPr>
        <p:spPr>
          <a:xfrm>
            <a:off x="4396155" y="6129098"/>
            <a:ext cx="7230760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Crédit: Fédération des astronomes amateurs du Québec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www.faaq.org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/ateliers/</a:t>
            </a:r>
            <a:r>
              <a:rPr lang="fr-CA" sz="1800" dirty="0" err="1">
                <a:solidFill>
                  <a:schemeClr val="bg1">
                    <a:lumMod val="75000"/>
                  </a:schemeClr>
                </a:solidFill>
              </a:rPr>
              <a:t>index.htm</a:t>
            </a: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1C5EA34E-0E2B-9049-B53F-6FDB2ED3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343" y="1053345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F94273F-0BC8-7B4A-80CE-D7409D12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51" y="1001790"/>
            <a:ext cx="2581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4ECA8AF-03B3-D642-B853-3AC5B02DB644}"/>
              </a:ext>
            </a:extLst>
          </p:cNvPr>
          <p:cNvSpPr txBox="1">
            <a:spLocks/>
          </p:cNvSpPr>
          <p:nvPr/>
        </p:nvSpPr>
        <p:spPr>
          <a:xfrm>
            <a:off x="238523" y="3553782"/>
            <a:ext cx="5314950" cy="2250873"/>
          </a:xfrm>
          <a:prstGeom prst="rect">
            <a:avLst/>
          </a:prstGeom>
          <a:noFill/>
        </p:spPr>
        <p:txBody>
          <a:bodyPr wrap="square" lIns="127000" tIns="127000" rIns="127000" bIns="12700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2100" indent="-233363" algn="l" defTabSz="457200" rtl="0" eaLnBrk="1" latinLnBrk="0" hangingPunct="1">
              <a:spcBef>
                <a:spcPct val="20000"/>
              </a:spcBef>
              <a:buFont typeface="Wingdings" charset="2"/>
              <a:buChar char=""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81013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058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sz="2400" b="0" dirty="0">
                <a:solidFill>
                  <a:prstClr val="white"/>
                </a:solidFill>
              </a:rPr>
              <a:t>Le soleil est </a:t>
            </a:r>
            <a:r>
              <a:rPr lang="fr-CA" sz="2400" b="0" dirty="0">
                <a:solidFill>
                  <a:srgbClr val="30BEFC"/>
                </a:solidFill>
              </a:rPr>
              <a:t>plus haut </a:t>
            </a:r>
            <a:r>
              <a:rPr lang="fr-CA" sz="2400" b="0" dirty="0">
                <a:solidFill>
                  <a:prstClr val="white"/>
                </a:solidFill>
              </a:rPr>
              <a:t>dans le ciel.</a:t>
            </a:r>
          </a:p>
          <a:p>
            <a:pPr lvl="1"/>
            <a:r>
              <a:rPr lang="fr-CA" sz="2400" b="0" dirty="0">
                <a:solidFill>
                  <a:prstClr val="white"/>
                </a:solidFill>
              </a:rPr>
              <a:t>Les jours sont </a:t>
            </a:r>
            <a:r>
              <a:rPr lang="fr-CA" sz="2400" b="0" dirty="0">
                <a:solidFill>
                  <a:srgbClr val="30BEFC"/>
                </a:solidFill>
              </a:rPr>
              <a:t>plus longs</a:t>
            </a:r>
            <a:r>
              <a:rPr lang="fr-CA" sz="2400" b="0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fr-CA" sz="2400" b="0" dirty="0">
                <a:solidFill>
                  <a:prstClr val="white"/>
                </a:solidFill>
              </a:rPr>
              <a:t>Les rayons arrivent plus verticalement (lumière </a:t>
            </a:r>
            <a:r>
              <a:rPr lang="fr-CA" sz="2400" b="0" dirty="0">
                <a:solidFill>
                  <a:srgbClr val="30BEFC"/>
                </a:solidFill>
              </a:rPr>
              <a:t>plus concentrée</a:t>
            </a:r>
            <a:r>
              <a:rPr lang="fr-CA" sz="2400" b="0" dirty="0">
                <a:solidFill>
                  <a:prstClr val="white"/>
                </a:solidFill>
              </a:rPr>
              <a:t>).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241533D-E6CB-4342-BB40-56ADBB44E84C}"/>
              </a:ext>
            </a:extLst>
          </p:cNvPr>
          <p:cNvSpPr txBox="1">
            <a:spLocks/>
          </p:cNvSpPr>
          <p:nvPr/>
        </p:nvSpPr>
        <p:spPr>
          <a:xfrm>
            <a:off x="6186488" y="3565700"/>
            <a:ext cx="5766989" cy="1881541"/>
          </a:xfrm>
          <a:prstGeom prst="rect">
            <a:avLst/>
          </a:prstGeom>
          <a:noFill/>
        </p:spPr>
        <p:txBody>
          <a:bodyPr wrap="square" lIns="127000" tIns="127000" rIns="127000" bIns="12700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2100" indent="-233363" algn="l" defTabSz="457200" rtl="0" eaLnBrk="1" latinLnBrk="0" hangingPunct="1">
              <a:spcBef>
                <a:spcPct val="20000"/>
              </a:spcBef>
              <a:buFont typeface="Wingdings" charset="2"/>
              <a:buChar char=""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81013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058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sz="2400" b="0" dirty="0">
                <a:solidFill>
                  <a:prstClr val="white"/>
                </a:solidFill>
              </a:rPr>
              <a:t>Le soleil est </a:t>
            </a:r>
            <a:r>
              <a:rPr lang="fr-CA" sz="2400" b="0" dirty="0">
                <a:solidFill>
                  <a:srgbClr val="30BEFC"/>
                </a:solidFill>
              </a:rPr>
              <a:t>moins haut </a:t>
            </a:r>
            <a:r>
              <a:rPr lang="fr-CA" sz="2400" b="0" dirty="0">
                <a:solidFill>
                  <a:prstClr val="white"/>
                </a:solidFill>
              </a:rPr>
              <a:t>dans le ciel.</a:t>
            </a:r>
          </a:p>
          <a:p>
            <a:pPr lvl="1"/>
            <a:r>
              <a:rPr lang="fr-CA" sz="2400" b="0" dirty="0">
                <a:solidFill>
                  <a:prstClr val="white"/>
                </a:solidFill>
              </a:rPr>
              <a:t>Les jours sont </a:t>
            </a:r>
            <a:r>
              <a:rPr lang="fr-CA" sz="2400" b="0" dirty="0">
                <a:solidFill>
                  <a:srgbClr val="30BEFC"/>
                </a:solidFill>
              </a:rPr>
              <a:t>plus courts</a:t>
            </a:r>
            <a:r>
              <a:rPr lang="fr-CA" sz="2400" b="0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fr-CA" sz="2400" b="0" dirty="0">
                <a:solidFill>
                  <a:prstClr val="white"/>
                </a:solidFill>
              </a:rPr>
              <a:t>Les rayons sont moins efficaces (lumière </a:t>
            </a:r>
            <a:r>
              <a:rPr lang="fr-CA" sz="2400" b="0" dirty="0">
                <a:solidFill>
                  <a:srgbClr val="30BEFC"/>
                </a:solidFill>
              </a:rPr>
              <a:t>moins concentrée</a:t>
            </a:r>
            <a:r>
              <a:rPr lang="fr-CA" sz="2400" b="0" dirty="0">
                <a:solidFill>
                  <a:prstClr val="white"/>
                </a:solidFill>
              </a:rPr>
              <a:t>). </a:t>
            </a:r>
          </a:p>
        </p:txBody>
      </p:sp>
      <p:sp>
        <p:nvSpPr>
          <p:cNvPr id="17" name="ZoneTexte 3">
            <a:extLst>
              <a:ext uri="{FF2B5EF4-FFF2-40B4-BE49-F238E27FC236}">
                <a16:creationId xmlns:a16="http://schemas.microsoft.com/office/drawing/2014/main" id="{0720B4F8-9636-C34E-B312-3104758F3440}"/>
              </a:ext>
            </a:extLst>
          </p:cNvPr>
          <p:cNvSpPr txBox="1"/>
          <p:nvPr/>
        </p:nvSpPr>
        <p:spPr>
          <a:xfrm>
            <a:off x="973333" y="765084"/>
            <a:ext cx="1128517" cy="625812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b="1" dirty="0">
                <a:solidFill>
                  <a:srgbClr val="30BEFC"/>
                </a:solidFill>
              </a:rPr>
              <a:t>Été </a:t>
            </a: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D321B35C-067A-6E4B-B2D1-0DB4111424A5}"/>
              </a:ext>
            </a:extLst>
          </p:cNvPr>
          <p:cNvSpPr txBox="1"/>
          <p:nvPr/>
        </p:nvSpPr>
        <p:spPr>
          <a:xfrm>
            <a:off x="6400800" y="770679"/>
            <a:ext cx="1028702" cy="625812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b="1" dirty="0">
                <a:solidFill>
                  <a:srgbClr val="30BEFC"/>
                </a:solidFill>
              </a:rPr>
              <a:t>Hiver</a:t>
            </a:r>
          </a:p>
        </p:txBody>
      </p:sp>
    </p:spTree>
    <p:extLst>
      <p:ext uri="{BB962C8B-B14F-4D97-AF65-F5344CB8AC3E}">
        <p14:creationId xmlns:p14="http://schemas.microsoft.com/office/powerpoint/2010/main" val="429101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0ECE0-E64C-1142-84C2-3C007CCB89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0581"/>
            <a:ext cx="12088684" cy="9060358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1603EA2-402D-4140-A58F-134BF8BD720C}"/>
              </a:ext>
            </a:extLst>
          </p:cNvPr>
          <p:cNvSpPr txBox="1">
            <a:spLocks/>
          </p:cNvSpPr>
          <p:nvPr/>
        </p:nvSpPr>
        <p:spPr>
          <a:xfrm>
            <a:off x="3315591" y="6196525"/>
            <a:ext cx="8632556" cy="7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Crédit:  NASA, Apollo 8 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Crew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, Bill Anders;, Jim 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Weigang</a:t>
            </a: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apod.nasa.gov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apod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/ap181224.html</a:t>
            </a:r>
            <a:br>
              <a:rPr lang="fr-CA" sz="1400" dirty="0">
                <a:solidFill>
                  <a:schemeClr val="bg1">
                    <a:lumMod val="85000"/>
                  </a:schemeClr>
                </a:solidFill>
              </a:rPr>
            </a:b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1A4216B-5638-7148-82C5-F31C05E068AC}"/>
              </a:ext>
            </a:extLst>
          </p:cNvPr>
          <p:cNvSpPr txBox="1">
            <a:spLocks/>
          </p:cNvSpPr>
          <p:nvPr/>
        </p:nvSpPr>
        <p:spPr>
          <a:xfrm>
            <a:off x="174915" y="206116"/>
            <a:ext cx="6281351" cy="810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solidFill>
                  <a:schemeClr val="bg1"/>
                </a:solidFill>
              </a:rPr>
              <a:t>Lever de Terre au-dessus de la Lune, photographié par l’équipage de la mission Apollo 8 en 1968.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0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841FB-4481-A949-99CC-0EEB3CD0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312" y="-1829590"/>
            <a:ext cx="9454389" cy="9175293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1603EA2-402D-4140-A58F-134BF8BD720C}"/>
              </a:ext>
            </a:extLst>
          </p:cNvPr>
          <p:cNvSpPr txBox="1">
            <a:spLocks/>
          </p:cNvSpPr>
          <p:nvPr/>
        </p:nvSpPr>
        <p:spPr>
          <a:xfrm>
            <a:off x="3315591" y="6196525"/>
            <a:ext cx="8632556" cy="7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Crédit:  ESA, MPS for OSIRIS Team 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www.esa.int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Enabling_Support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/Operations/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First_view_of_Earth_as_Rosetta_approaches_home</a:t>
            </a: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fr-CA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1A4216B-5638-7148-82C5-F31C05E068AC}"/>
              </a:ext>
            </a:extLst>
          </p:cNvPr>
          <p:cNvSpPr txBox="1">
            <a:spLocks/>
          </p:cNvSpPr>
          <p:nvPr/>
        </p:nvSpPr>
        <p:spPr>
          <a:xfrm>
            <a:off x="174915" y="317326"/>
            <a:ext cx="6281351" cy="810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solidFill>
                  <a:schemeClr val="bg1"/>
                </a:solidFill>
              </a:rPr>
              <a:t>Croissant de Terre, photographiée par la sonde Rosetta de l’Agence spatiale européenne en 2009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C9535-90DD-3644-B89A-227D7F45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"/>
            <a:ext cx="12192000" cy="6857226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1603EA2-402D-4140-A58F-134BF8BD720C}"/>
              </a:ext>
            </a:extLst>
          </p:cNvPr>
          <p:cNvSpPr txBox="1">
            <a:spLocks/>
          </p:cNvSpPr>
          <p:nvPr/>
        </p:nvSpPr>
        <p:spPr>
          <a:xfrm>
            <a:off x="3315591" y="6196525"/>
            <a:ext cx="8632556" cy="7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Crédit:   NASA/JPL-Caltech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Voir texte de Carl Sagan: https://</a:t>
            </a:r>
            <a:r>
              <a:rPr lang="fr-CA" sz="1400" dirty="0" err="1">
                <a:solidFill>
                  <a:schemeClr val="bg1">
                    <a:lumMod val="85000"/>
                  </a:schemeClr>
                </a:solidFill>
              </a:rPr>
              <a:t>fr.wikipedia.org</a:t>
            </a:r>
            <a:r>
              <a:rPr lang="fr-CA" sz="1400" dirty="0">
                <a:solidFill>
                  <a:schemeClr val="bg1">
                    <a:lumMod val="85000"/>
                  </a:schemeClr>
                </a:solidFill>
              </a:rPr>
              <a:t>/wiki/Un_point_bleu_p%C3%A2le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1A4216B-5638-7148-82C5-F31C05E068AC}"/>
              </a:ext>
            </a:extLst>
          </p:cNvPr>
          <p:cNvSpPr txBox="1">
            <a:spLocks/>
          </p:cNvSpPr>
          <p:nvPr/>
        </p:nvSpPr>
        <p:spPr>
          <a:xfrm>
            <a:off x="174915" y="317326"/>
            <a:ext cx="6281351" cy="810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solidFill>
                  <a:schemeClr val="bg1"/>
                </a:solidFill>
              </a:rPr>
              <a:t>Le « point bleu pâle », l’image la plus lointaine de la Terre, prise par la sonde Voyager 1 en 1990.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36640"/>
            <a:ext cx="10515600" cy="1325563"/>
          </a:xfrm>
        </p:spPr>
        <p:txBody>
          <a:bodyPr/>
          <a:lstStyle/>
          <a:p>
            <a:r>
              <a:rPr lang="fr-CA" dirty="0"/>
              <a:t>La Terre, notre vaisseau spatial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CFDC7887-9580-104E-B283-DD2052727D5E}"/>
              </a:ext>
            </a:extLst>
          </p:cNvPr>
          <p:cNvSpPr txBox="1"/>
          <p:nvPr/>
        </p:nvSpPr>
        <p:spPr>
          <a:xfrm>
            <a:off x="838200" y="1662203"/>
            <a:ext cx="6850063" cy="625812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  <a:latin typeface="Avenir Light" panose="020B0402020203020204" pitchFamily="34" charset="77"/>
              </a:rPr>
              <a:t>Vous voyagez présentement à la vitesse de: </a:t>
            </a:r>
            <a:endParaRPr lang="fr-FR" sz="2400" dirty="0">
              <a:solidFill>
                <a:srgbClr val="FFFFFF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C351B23-EAA0-DE49-970A-BCE5C5007479}"/>
              </a:ext>
            </a:extLst>
          </p:cNvPr>
          <p:cNvSpPr txBox="1">
            <a:spLocks/>
          </p:cNvSpPr>
          <p:nvPr/>
        </p:nvSpPr>
        <p:spPr>
          <a:xfrm>
            <a:off x="838200" y="2325863"/>
            <a:ext cx="10704513" cy="2941639"/>
          </a:xfrm>
          <a:prstGeom prst="rect">
            <a:avLst/>
          </a:prstGeom>
          <a:noFill/>
        </p:spPr>
        <p:txBody>
          <a:bodyPr wrap="square" lIns="127000" tIns="127000" rIns="127000" bIns="12700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2100" indent="-233363" algn="l" defTabSz="457200" rtl="0" eaLnBrk="1" latinLnBrk="0" hangingPunct="1">
              <a:spcBef>
                <a:spcPct val="20000"/>
              </a:spcBef>
              <a:buFont typeface="Wingdings" charset="2"/>
              <a:buChar char=""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81013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058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CA" sz="2400" b="0" dirty="0">
                <a:solidFill>
                  <a:srgbClr val="30BEFC"/>
                </a:solidFill>
                <a:latin typeface="Avenir Light" panose="020B0402020203020204" pitchFamily="34" charset="77"/>
              </a:rPr>
              <a:t>1200 km/h </a:t>
            </a:r>
            <a:r>
              <a:rPr lang="fr-CA" sz="2400" b="0" dirty="0">
                <a:solidFill>
                  <a:prstClr val="white"/>
                </a:solidFill>
                <a:latin typeface="Avenir Light" panose="020B0402020203020204" pitchFamily="34" charset="77"/>
              </a:rPr>
              <a:t>grâce à la rotation de la Terre </a:t>
            </a:r>
            <a:r>
              <a:rPr lang="fr-CA" b="0" dirty="0">
                <a:solidFill>
                  <a:prstClr val="white"/>
                </a:solidFill>
                <a:latin typeface="Avenir Light" panose="020B0402020203020204" pitchFamily="34" charset="77"/>
              </a:rPr>
              <a:t>(à 45° de latitude; la vitesse serait plus grande à l’équateur et moins grande près des pôles)</a:t>
            </a:r>
          </a:p>
          <a:p>
            <a:pPr lvl="1">
              <a:lnSpc>
                <a:spcPct val="150000"/>
              </a:lnSpc>
            </a:pPr>
            <a:r>
              <a:rPr lang="fr-CA" sz="2400" b="0" dirty="0">
                <a:solidFill>
                  <a:srgbClr val="30BEFC"/>
                </a:solidFill>
                <a:latin typeface="Avenir Light" panose="020B0402020203020204" pitchFamily="34" charset="77"/>
              </a:rPr>
              <a:t>107 200 km/h</a:t>
            </a:r>
            <a:r>
              <a:rPr lang="fr-CA" sz="2400" b="0" dirty="0">
                <a:latin typeface="Avenir Light" panose="020B0402020203020204" pitchFamily="34" charset="77"/>
              </a:rPr>
              <a:t> (30 km/s) grâce à la révolution de la Terre autour du Soleil</a:t>
            </a:r>
          </a:p>
          <a:p>
            <a:pPr lvl="1">
              <a:lnSpc>
                <a:spcPct val="150000"/>
              </a:lnSpc>
            </a:pPr>
            <a:r>
              <a:rPr lang="fr-CA" sz="2400" b="0" dirty="0">
                <a:solidFill>
                  <a:srgbClr val="30BEFC"/>
                </a:solidFill>
                <a:latin typeface="Avenir Light" panose="020B0402020203020204" pitchFamily="34" charset="77"/>
              </a:rPr>
              <a:t> 925 300 km/h  </a:t>
            </a:r>
            <a:r>
              <a:rPr lang="fr-CA" sz="2400" b="0" dirty="0">
                <a:latin typeface="Avenir Light" panose="020B0402020203020204" pitchFamily="34" charset="77"/>
              </a:rPr>
              <a:t>(250 km/s) grâce au mouvement du système solaire autour du centre de notre galaxie</a:t>
            </a:r>
            <a:endParaRPr lang="fr-CA" sz="2400" b="0" dirty="0">
              <a:solidFill>
                <a:prstClr val="white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86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387-89D5-9A4E-AFB9-A4BE38E0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9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rotation de la </a:t>
            </a:r>
            <a:r>
              <a:rPr lang="en-US" dirty="0" err="1"/>
              <a:t>terre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426" y="199826"/>
            <a:ext cx="10515600" cy="1325563"/>
          </a:xfrm>
        </p:spPr>
        <p:txBody>
          <a:bodyPr/>
          <a:lstStyle/>
          <a:p>
            <a:r>
              <a:rPr lang="fr-CA" dirty="0"/>
              <a:t>durée d’une journée: 23h56 ou 24h?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477139" y="6328924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Modèle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A22D4C0-ED5F-A44E-A7C2-B2AEFE08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304" y="1396146"/>
            <a:ext cx="2267143" cy="47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836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426" y="199826"/>
            <a:ext cx="10515600" cy="1325563"/>
          </a:xfrm>
        </p:spPr>
        <p:txBody>
          <a:bodyPr/>
          <a:lstStyle/>
          <a:p>
            <a:r>
              <a:rPr lang="fr-CA" dirty="0"/>
              <a:t>durée d’une journée: 23h56 ou 24h?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477139" y="6328924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Modèle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B0A74DE-AF22-774D-8D5B-725E14D5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327" y="1381159"/>
            <a:ext cx="2996571" cy="47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14">
            <a:extLst>
              <a:ext uri="{FF2B5EF4-FFF2-40B4-BE49-F238E27FC236}">
                <a16:creationId xmlns:a16="http://schemas.microsoft.com/office/drawing/2014/main" id="{4AE0F683-D492-1741-A785-0D64C3508BFC}"/>
              </a:ext>
            </a:extLst>
          </p:cNvPr>
          <p:cNvSpPr txBox="1"/>
          <p:nvPr/>
        </p:nvSpPr>
        <p:spPr>
          <a:xfrm>
            <a:off x="916779" y="1525389"/>
            <a:ext cx="5891814" cy="1364476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Après 23h56, la Terre a effectué une rotation complète par rapport aux étoiles: </a:t>
            </a:r>
            <a:r>
              <a:rPr lang="fr-CA" sz="2400" dirty="0">
                <a:solidFill>
                  <a:srgbClr val="AAE0FA"/>
                </a:solidFill>
              </a:rPr>
              <a:t>jour sidéral</a:t>
            </a:r>
            <a:r>
              <a:rPr lang="fr-CA" sz="2400" dirty="0">
                <a:solidFill>
                  <a:srgbClr val="FFFFFF"/>
                </a:solidFill>
              </a:rPr>
              <a:t>.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6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304775-BC2F-4027-BCF6-577E0B0B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426" y="199826"/>
            <a:ext cx="10515600" cy="1325563"/>
          </a:xfrm>
        </p:spPr>
        <p:txBody>
          <a:bodyPr/>
          <a:lstStyle/>
          <a:p>
            <a:r>
              <a:rPr lang="fr-CA" dirty="0"/>
              <a:t>durée d’une journée: 23h56 ou 24h?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C040AC0-9F58-C941-8387-54B4DB5179BB}"/>
              </a:ext>
            </a:extLst>
          </p:cNvPr>
          <p:cNvSpPr txBox="1">
            <a:spLocks/>
          </p:cNvSpPr>
          <p:nvPr/>
        </p:nvSpPr>
        <p:spPr>
          <a:xfrm>
            <a:off x="9477139" y="6328924"/>
            <a:ext cx="2914796" cy="529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AAE0FA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solidFill>
                  <a:schemeClr val="bg1">
                    <a:lumMod val="75000"/>
                  </a:schemeClr>
                </a:solidFill>
              </a:rPr>
              <a:t>Modèle pas à l’échelle</a:t>
            </a:r>
          </a:p>
          <a:p>
            <a:endParaRPr lang="fr-CA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1FF71-89DF-0C40-8269-B03AF7C8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133" y="1384711"/>
            <a:ext cx="2944000" cy="47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801987D1-CF64-6548-BF7B-E6D267FF045B}"/>
              </a:ext>
            </a:extLst>
          </p:cNvPr>
          <p:cNvSpPr/>
          <p:nvPr/>
        </p:nvSpPr>
        <p:spPr>
          <a:xfrm rot="16200000">
            <a:off x="7981787" y="5469016"/>
            <a:ext cx="315004" cy="979244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BCFA93F-572F-6245-845D-75BF65E255C6}"/>
              </a:ext>
            </a:extLst>
          </p:cNvPr>
          <p:cNvSpPr/>
          <p:nvPr/>
        </p:nvSpPr>
        <p:spPr>
          <a:xfrm rot="20423903">
            <a:off x="8585053" y="5270181"/>
            <a:ext cx="547124" cy="18878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52FF6EEF-44FF-B444-8A04-899E6670319A}"/>
              </a:ext>
            </a:extLst>
          </p:cNvPr>
          <p:cNvSpPr txBox="1"/>
          <p:nvPr/>
        </p:nvSpPr>
        <p:spPr>
          <a:xfrm>
            <a:off x="916779" y="1525389"/>
            <a:ext cx="5891814" cy="1364476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Après 23h56, la Terre a effectué une rotation complète par rapport aux étoiles: </a:t>
            </a:r>
            <a:r>
              <a:rPr lang="fr-CA" sz="2400" dirty="0">
                <a:solidFill>
                  <a:srgbClr val="AAE0FA"/>
                </a:solidFill>
              </a:rPr>
              <a:t>jour sidéral</a:t>
            </a:r>
            <a:r>
              <a:rPr lang="fr-CA" sz="2400" dirty="0">
                <a:solidFill>
                  <a:srgbClr val="FFFFFF"/>
                </a:solidFill>
              </a:rPr>
              <a:t>.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1BD20D19-2A88-E140-8D5D-42C07C9F886E}"/>
              </a:ext>
            </a:extLst>
          </p:cNvPr>
          <p:cNvSpPr txBox="1"/>
          <p:nvPr/>
        </p:nvSpPr>
        <p:spPr>
          <a:xfrm>
            <a:off x="916779" y="3035618"/>
            <a:ext cx="5179221" cy="1364476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Après 24 heures, la Terre a effectué une rotation complète par rapport au Soleil: </a:t>
            </a:r>
            <a:r>
              <a:rPr lang="fr-CA" sz="2400" dirty="0">
                <a:solidFill>
                  <a:srgbClr val="AAE0FA"/>
                </a:solidFill>
              </a:rPr>
              <a:t>jour solaire</a:t>
            </a:r>
            <a:r>
              <a:rPr lang="fr-CA" sz="2400" dirty="0">
                <a:solidFill>
                  <a:srgbClr val="FFFFFF"/>
                </a:solidFill>
              </a:rPr>
              <a:t>.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EC5F2522-1623-A341-A673-7C4139F8598C}"/>
              </a:ext>
            </a:extLst>
          </p:cNvPr>
          <p:cNvSpPr txBox="1"/>
          <p:nvPr/>
        </p:nvSpPr>
        <p:spPr>
          <a:xfrm>
            <a:off x="916779" y="4717971"/>
            <a:ext cx="5009236" cy="995144"/>
          </a:xfrm>
          <a:prstGeom prst="rect">
            <a:avLst/>
          </a:prstGeom>
          <a:noFill/>
        </p:spPr>
        <p:txBody>
          <a:bodyPr wrap="square" lIns="127000" tIns="127000" rIns="127000" bIns="127000" rtlCol="0">
            <a:sp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Les deux sont corrects, ça dépend de notre référence!</a:t>
            </a:r>
            <a:endParaRPr 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21758"/>
      </p:ext>
    </p:extLst>
  </p:cSld>
  <p:clrMapOvr>
    <a:masterClrMapping/>
  </p:clrMapOvr>
</p:sld>
</file>

<file path=ppt/theme/theme1.xml><?xml version="1.0" encoding="utf-8"?>
<a:theme xmlns:a="http://schemas.openxmlformats.org/drawingml/2006/main" name="DU Title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 Header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U Reg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U Black Header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U Black Reg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U Black Reg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ocial  &amp; Contact">
  <a:themeElements>
    <a:clrScheme name="Custom 2">
      <a:dk1>
        <a:sysClr val="windowText" lastClr="000000"/>
      </a:dk1>
      <a:lt1>
        <a:sysClr val="window" lastClr="FFFFFF"/>
      </a:lt1>
      <a:dk2>
        <a:srgbClr val="262262"/>
      </a:dk2>
      <a:lt2>
        <a:srgbClr val="EEECE1"/>
      </a:lt2>
      <a:accent1>
        <a:srgbClr val="E0942A"/>
      </a:accent1>
      <a:accent2>
        <a:srgbClr val="E0392A"/>
      </a:accent2>
      <a:accent3>
        <a:srgbClr val="2AA9E0"/>
      </a:accent3>
      <a:accent4>
        <a:srgbClr val="AAE0FA"/>
      </a:accent4>
      <a:accent5>
        <a:srgbClr val="B1BABA"/>
      </a:accent5>
      <a:accent6>
        <a:srgbClr val="E0942A"/>
      </a:accent6>
      <a:hlink>
        <a:srgbClr val="2AA9E0"/>
      </a:hlink>
      <a:folHlink>
        <a:srgbClr val="E0942A"/>
      </a:folHlink>
    </a:clrScheme>
    <a:fontScheme name="Discover the Universe">
      <a:majorFont>
        <a:latin typeface="Coluna Rounded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9152</TotalTime>
  <Words>669</Words>
  <Application>Microsoft Macintosh PowerPoint</Application>
  <PresentationFormat>Widescreen</PresentationFormat>
  <Paragraphs>79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Avenir Light</vt:lpstr>
      <vt:lpstr>Avenir LT Std 35 Light</vt:lpstr>
      <vt:lpstr>Calibri</vt:lpstr>
      <vt:lpstr>Impact</vt:lpstr>
      <vt:lpstr>Wingdings</vt:lpstr>
      <vt:lpstr>DU Title</vt:lpstr>
      <vt:lpstr>DU Header</vt:lpstr>
      <vt:lpstr>DU Reg</vt:lpstr>
      <vt:lpstr>DU Black Header</vt:lpstr>
      <vt:lpstr>DU Black Reg</vt:lpstr>
      <vt:lpstr>1_DU Black Reg</vt:lpstr>
      <vt:lpstr>Social  &amp; Contact</vt:lpstr>
      <vt:lpstr>La Terre</vt:lpstr>
      <vt:lpstr>PowerPoint Presentation</vt:lpstr>
      <vt:lpstr>PowerPoint Presentation</vt:lpstr>
      <vt:lpstr>PowerPoint Presentation</vt:lpstr>
      <vt:lpstr>La Terre, notre vaisseau spatial</vt:lpstr>
      <vt:lpstr>rotation de la terre</vt:lpstr>
      <vt:lpstr>durée d’une journée: 23h56 ou 24h?</vt:lpstr>
      <vt:lpstr>durée d’une journée: 23h56 ou 24h?</vt:lpstr>
      <vt:lpstr>durée d’une journée: 23h56 ou 24h?</vt:lpstr>
      <vt:lpstr>Révolution de la terre</vt:lpstr>
      <vt:lpstr>Orbite de la terre</vt:lpstr>
      <vt:lpstr>Écliptique</vt:lpstr>
      <vt:lpstr>écliptique</vt:lpstr>
      <vt:lpstr>Inclinaison de la terre</vt:lpstr>
      <vt:lpstr>les saisons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Julie Bolduc-Duval</cp:lastModifiedBy>
  <cp:revision>169</cp:revision>
  <dcterms:created xsi:type="dcterms:W3CDTF">2019-05-06T20:07:08Z</dcterms:created>
  <dcterms:modified xsi:type="dcterms:W3CDTF">2020-11-16T17:13:24Z</dcterms:modified>
</cp:coreProperties>
</file>