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48" r:id="rId3"/>
    <p:sldMasterId id="2147483696" r:id="rId4"/>
    <p:sldMasterId id="2147483708" r:id="rId5"/>
    <p:sldMasterId id="2147483722" r:id="rId6"/>
    <p:sldMasterId id="2147483720" r:id="rId7"/>
  </p:sldMasterIdLst>
  <p:notesMasterIdLst>
    <p:notesMasterId r:id="rId32"/>
  </p:notesMasterIdLst>
  <p:sldIdLst>
    <p:sldId id="258" r:id="rId8"/>
    <p:sldId id="281" r:id="rId9"/>
    <p:sldId id="282" r:id="rId10"/>
    <p:sldId id="283" r:id="rId11"/>
    <p:sldId id="268" r:id="rId12"/>
    <p:sldId id="265" r:id="rId13"/>
    <p:sldId id="284" r:id="rId14"/>
    <p:sldId id="302" r:id="rId15"/>
    <p:sldId id="285" r:id="rId16"/>
    <p:sldId id="287" r:id="rId17"/>
    <p:sldId id="288" r:id="rId18"/>
    <p:sldId id="289" r:id="rId19"/>
    <p:sldId id="290" r:id="rId20"/>
    <p:sldId id="291" r:id="rId21"/>
    <p:sldId id="292" r:id="rId22"/>
    <p:sldId id="293" r:id="rId23"/>
    <p:sldId id="294" r:id="rId24"/>
    <p:sldId id="301" r:id="rId25"/>
    <p:sldId id="295" r:id="rId26"/>
    <p:sldId id="296" r:id="rId27"/>
    <p:sldId id="297" r:id="rId28"/>
    <p:sldId id="298" r:id="rId29"/>
    <p:sldId id="29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A9E0"/>
    <a:srgbClr val="AAE0FA"/>
    <a:srgbClr val="482217"/>
    <a:srgbClr val="3E1F12"/>
    <a:srgbClr val="432115"/>
    <a:srgbClr val="4C2418"/>
    <a:srgbClr val="391E15"/>
    <a:srgbClr val="5B2B1A"/>
    <a:srgbClr val="431D13"/>
    <a:srgbClr val="582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6" autoAdjust="0"/>
    <p:restoredTop sz="94660"/>
  </p:normalViewPr>
  <p:slideViewPr>
    <p:cSldViewPr snapToGrid="0">
      <p:cViewPr varScale="1">
        <p:scale>
          <a:sx n="73" d="100"/>
          <a:sy n="73" d="100"/>
        </p:scale>
        <p:origin x="216" y="8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37389-280C-D349-BE79-4E9AE480E9EA}" type="datetimeFigureOut">
              <a:rPr lang="en-US" smtClean="0"/>
              <a:t>11/16/20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244AE-4243-6F45-8E4B-B403045237AC}" type="slidenum">
              <a:rPr lang="en-US" smtClean="0"/>
              <a:t>‹#›</a:t>
            </a:fld>
            <a:endParaRPr lang="en-US"/>
          </a:p>
        </p:txBody>
      </p:sp>
    </p:spTree>
    <p:extLst>
      <p:ext uri="{BB962C8B-B14F-4D97-AF65-F5344CB8AC3E}">
        <p14:creationId xmlns:p14="http://schemas.microsoft.com/office/powerpoint/2010/main" val="154125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5</a:t>
            </a:fld>
            <a:endParaRPr lang="en-US"/>
          </a:p>
        </p:txBody>
      </p:sp>
    </p:spTree>
    <p:extLst>
      <p:ext uri="{BB962C8B-B14F-4D97-AF65-F5344CB8AC3E}">
        <p14:creationId xmlns:p14="http://schemas.microsoft.com/office/powerpoint/2010/main" val="162695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14</a:t>
            </a:fld>
            <a:endParaRPr lang="en-US"/>
          </a:p>
        </p:txBody>
      </p:sp>
    </p:spTree>
    <p:extLst>
      <p:ext uri="{BB962C8B-B14F-4D97-AF65-F5344CB8AC3E}">
        <p14:creationId xmlns:p14="http://schemas.microsoft.com/office/powerpoint/2010/main" val="72411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15</a:t>
            </a:fld>
            <a:endParaRPr lang="en-US"/>
          </a:p>
        </p:txBody>
      </p:sp>
    </p:spTree>
    <p:extLst>
      <p:ext uri="{BB962C8B-B14F-4D97-AF65-F5344CB8AC3E}">
        <p14:creationId xmlns:p14="http://schemas.microsoft.com/office/powerpoint/2010/main" val="5237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16</a:t>
            </a:fld>
            <a:endParaRPr lang="en-US"/>
          </a:p>
        </p:txBody>
      </p:sp>
    </p:spTree>
    <p:extLst>
      <p:ext uri="{BB962C8B-B14F-4D97-AF65-F5344CB8AC3E}">
        <p14:creationId xmlns:p14="http://schemas.microsoft.com/office/powerpoint/2010/main" val="26134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17</a:t>
            </a:fld>
            <a:endParaRPr lang="en-US"/>
          </a:p>
        </p:txBody>
      </p:sp>
    </p:spTree>
    <p:extLst>
      <p:ext uri="{BB962C8B-B14F-4D97-AF65-F5344CB8AC3E}">
        <p14:creationId xmlns:p14="http://schemas.microsoft.com/office/powerpoint/2010/main" val="3114355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18</a:t>
            </a:fld>
            <a:endParaRPr lang="en-US"/>
          </a:p>
        </p:txBody>
      </p:sp>
    </p:spTree>
    <p:extLst>
      <p:ext uri="{BB962C8B-B14F-4D97-AF65-F5344CB8AC3E}">
        <p14:creationId xmlns:p14="http://schemas.microsoft.com/office/powerpoint/2010/main" val="385966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19</a:t>
            </a:fld>
            <a:endParaRPr lang="en-US"/>
          </a:p>
        </p:txBody>
      </p:sp>
    </p:spTree>
    <p:extLst>
      <p:ext uri="{BB962C8B-B14F-4D97-AF65-F5344CB8AC3E}">
        <p14:creationId xmlns:p14="http://schemas.microsoft.com/office/powerpoint/2010/main" val="248038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20</a:t>
            </a:fld>
            <a:endParaRPr lang="en-US"/>
          </a:p>
        </p:txBody>
      </p:sp>
    </p:spTree>
    <p:extLst>
      <p:ext uri="{BB962C8B-B14F-4D97-AF65-F5344CB8AC3E}">
        <p14:creationId xmlns:p14="http://schemas.microsoft.com/office/powerpoint/2010/main" val="123736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21</a:t>
            </a:fld>
            <a:endParaRPr lang="en-US"/>
          </a:p>
        </p:txBody>
      </p:sp>
    </p:spTree>
    <p:extLst>
      <p:ext uri="{BB962C8B-B14F-4D97-AF65-F5344CB8AC3E}">
        <p14:creationId xmlns:p14="http://schemas.microsoft.com/office/powerpoint/2010/main" val="43497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22</a:t>
            </a:fld>
            <a:endParaRPr lang="en-US"/>
          </a:p>
        </p:txBody>
      </p:sp>
    </p:spTree>
    <p:extLst>
      <p:ext uri="{BB962C8B-B14F-4D97-AF65-F5344CB8AC3E}">
        <p14:creationId xmlns:p14="http://schemas.microsoft.com/office/powerpoint/2010/main" val="11052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23</a:t>
            </a:fld>
            <a:endParaRPr lang="en-US"/>
          </a:p>
        </p:txBody>
      </p:sp>
    </p:spTree>
    <p:extLst>
      <p:ext uri="{BB962C8B-B14F-4D97-AF65-F5344CB8AC3E}">
        <p14:creationId xmlns:p14="http://schemas.microsoft.com/office/powerpoint/2010/main" val="402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6</a:t>
            </a:fld>
            <a:endParaRPr lang="en-US"/>
          </a:p>
        </p:txBody>
      </p:sp>
    </p:spTree>
    <p:extLst>
      <p:ext uri="{BB962C8B-B14F-4D97-AF65-F5344CB8AC3E}">
        <p14:creationId xmlns:p14="http://schemas.microsoft.com/office/powerpoint/2010/main" val="1481293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24</a:t>
            </a:fld>
            <a:endParaRPr lang="en-US"/>
          </a:p>
        </p:txBody>
      </p:sp>
    </p:spTree>
    <p:extLst>
      <p:ext uri="{BB962C8B-B14F-4D97-AF65-F5344CB8AC3E}">
        <p14:creationId xmlns:p14="http://schemas.microsoft.com/office/powerpoint/2010/main" val="129937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7</a:t>
            </a:fld>
            <a:endParaRPr lang="en-US"/>
          </a:p>
        </p:txBody>
      </p:sp>
    </p:spTree>
    <p:extLst>
      <p:ext uri="{BB962C8B-B14F-4D97-AF65-F5344CB8AC3E}">
        <p14:creationId xmlns:p14="http://schemas.microsoft.com/office/powerpoint/2010/main" val="67886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8</a:t>
            </a:fld>
            <a:endParaRPr lang="en-US"/>
          </a:p>
        </p:txBody>
      </p:sp>
    </p:spTree>
    <p:extLst>
      <p:ext uri="{BB962C8B-B14F-4D97-AF65-F5344CB8AC3E}">
        <p14:creationId xmlns:p14="http://schemas.microsoft.com/office/powerpoint/2010/main" val="66725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9</a:t>
            </a:fld>
            <a:endParaRPr lang="en-US"/>
          </a:p>
        </p:txBody>
      </p:sp>
    </p:spTree>
    <p:extLst>
      <p:ext uri="{BB962C8B-B14F-4D97-AF65-F5344CB8AC3E}">
        <p14:creationId xmlns:p14="http://schemas.microsoft.com/office/powerpoint/2010/main" val="140449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10</a:t>
            </a:fld>
            <a:endParaRPr lang="en-US"/>
          </a:p>
        </p:txBody>
      </p:sp>
    </p:spTree>
    <p:extLst>
      <p:ext uri="{BB962C8B-B14F-4D97-AF65-F5344CB8AC3E}">
        <p14:creationId xmlns:p14="http://schemas.microsoft.com/office/powerpoint/2010/main" val="92856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11</a:t>
            </a:fld>
            <a:endParaRPr lang="en-US"/>
          </a:p>
        </p:txBody>
      </p:sp>
    </p:spTree>
    <p:extLst>
      <p:ext uri="{BB962C8B-B14F-4D97-AF65-F5344CB8AC3E}">
        <p14:creationId xmlns:p14="http://schemas.microsoft.com/office/powerpoint/2010/main" val="3941375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244AE-4243-6F45-8E4B-B403045237AC}" type="slidenum">
              <a:rPr lang="en-US" smtClean="0"/>
              <a:t>12</a:t>
            </a:fld>
            <a:endParaRPr lang="en-US"/>
          </a:p>
        </p:txBody>
      </p:sp>
    </p:spTree>
    <p:extLst>
      <p:ext uri="{BB962C8B-B14F-4D97-AF65-F5344CB8AC3E}">
        <p14:creationId xmlns:p14="http://schemas.microsoft.com/office/powerpoint/2010/main" val="416991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244AE-4243-6F45-8E4B-B403045237AC}" type="slidenum">
              <a:rPr lang="en-US" smtClean="0"/>
              <a:t>13</a:t>
            </a:fld>
            <a:endParaRPr lang="en-US"/>
          </a:p>
        </p:txBody>
      </p:sp>
    </p:spTree>
    <p:extLst>
      <p:ext uri="{BB962C8B-B14F-4D97-AF65-F5344CB8AC3E}">
        <p14:creationId xmlns:p14="http://schemas.microsoft.com/office/powerpoint/2010/main" val="45522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88066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620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6416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6766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912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7494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0087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41303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3708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85215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862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lstStyle>
            <a:lvl1pPr algn="ctr">
              <a:defRPr sz="60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4797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9726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7260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06543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6705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773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2147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70138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10279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25996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8232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a:xfrm>
            <a:off x="838200" y="3091543"/>
            <a:ext cx="10515600" cy="30854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2957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38747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4274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1984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1457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32162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4484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94354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5094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13356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3744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7244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168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21249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99896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72815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3063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29452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0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757249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297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319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98160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11467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77556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32715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76199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12633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81284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99060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79368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35145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388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AAE0FA"/>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524686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148696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2767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5823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859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2020-11-16</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4526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6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158658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3091543"/>
            <a:ext cx="10515600" cy="3085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dirty="0"/>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991590" y="-19871"/>
            <a:ext cx="6208820"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spTree>
    <p:extLst>
      <p:ext uri="{BB962C8B-B14F-4D97-AF65-F5344CB8AC3E}">
        <p14:creationId xmlns:p14="http://schemas.microsoft.com/office/powerpoint/2010/main" val="1389985980"/>
      </p:ext>
    </p:extLst>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8" r:id="rId4"/>
    <p:sldLayoutId id="2147483689" r:id="rId5"/>
  </p:sldLayoutIdLst>
  <p:txStyles>
    <p:title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0036FA-E4D1-4561-BB08-9C4C89AC6AB7}"/>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70191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0989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1"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1"/>
            </a:gs>
            <a:gs pos="90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5273768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24416842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spTree>
    <p:extLst>
      <p:ext uri="{BB962C8B-B14F-4D97-AF65-F5344CB8AC3E}">
        <p14:creationId xmlns:p14="http://schemas.microsoft.com/office/powerpoint/2010/main" val="14813695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dirty="0"/>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91384" y="40422"/>
            <a:ext cx="6209229"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0" y="0"/>
            <a:ext cx="472151" cy="6858000"/>
          </a:xfrm>
          <a:prstGeom prst="rect">
            <a:avLst/>
          </a:prstGeom>
        </p:spPr>
      </p:pic>
      <p:pic>
        <p:nvPicPr>
          <p:cNvPr id="7" name="Picture 6">
            <a:extLst>
              <a:ext uri="{FF2B5EF4-FFF2-40B4-BE49-F238E27FC236}">
                <a16:creationId xmlns:a16="http://schemas.microsoft.com/office/drawing/2014/main" id="{3F34C1C8-DA26-49E7-8CA3-14273A4E5D1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048567" y="4503958"/>
            <a:ext cx="609524" cy="609524"/>
          </a:xfrm>
          <a:prstGeom prst="rect">
            <a:avLst/>
          </a:prstGeom>
        </p:spPr>
      </p:pic>
      <p:pic>
        <p:nvPicPr>
          <p:cNvPr id="13" name="Picture 12">
            <a:extLst>
              <a:ext uri="{FF2B5EF4-FFF2-40B4-BE49-F238E27FC236}">
                <a16:creationId xmlns:a16="http://schemas.microsoft.com/office/drawing/2014/main" id="{3163CCAF-7BA8-46D8-AA56-DA7A135C06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791238" y="4503958"/>
            <a:ext cx="609524" cy="609524"/>
          </a:xfrm>
          <a:prstGeom prst="rect">
            <a:avLst/>
          </a:prstGeom>
        </p:spPr>
      </p:pic>
      <p:pic>
        <p:nvPicPr>
          <p:cNvPr id="15" name="Picture 14">
            <a:extLst>
              <a:ext uri="{FF2B5EF4-FFF2-40B4-BE49-F238E27FC236}">
                <a16:creationId xmlns:a16="http://schemas.microsoft.com/office/drawing/2014/main" id="{B5B4C156-9818-4D68-9A0D-3F970508EB99}"/>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2381858" y="4503958"/>
            <a:ext cx="609524" cy="609524"/>
          </a:xfrm>
          <a:prstGeom prst="rect">
            <a:avLst/>
          </a:prstGeom>
        </p:spPr>
      </p:pic>
      <p:sp>
        <p:nvSpPr>
          <p:cNvPr id="16" name="TextBox 15">
            <a:extLst>
              <a:ext uri="{FF2B5EF4-FFF2-40B4-BE49-F238E27FC236}">
                <a16:creationId xmlns:a16="http://schemas.microsoft.com/office/drawing/2014/main" id="{9CFABD69-A42E-464A-A913-0166AF4CB702}"/>
              </a:ext>
            </a:extLst>
          </p:cNvPr>
          <p:cNvSpPr txBox="1"/>
          <p:nvPr userDrawn="1"/>
        </p:nvSpPr>
        <p:spPr>
          <a:xfrm>
            <a:off x="5383305" y="5372321"/>
            <a:ext cx="1425390" cy="523220"/>
          </a:xfrm>
          <a:prstGeom prst="rect">
            <a:avLst/>
          </a:prstGeom>
          <a:noFill/>
        </p:spPr>
        <p:txBody>
          <a:bodyPr wrap="none" rtlCol="0">
            <a:spAutoFit/>
          </a:bodyPr>
          <a:lstStyle/>
          <a:p>
            <a:pPr algn="ctr"/>
            <a:r>
              <a:rPr lang="en-US" sz="1400" dirty="0" err="1">
                <a:solidFill>
                  <a:schemeClr val="bg1"/>
                </a:solidFill>
              </a:rPr>
              <a:t>DU_astronomy</a:t>
            </a:r>
            <a:endParaRPr lang="en-US" sz="1400" dirty="0">
              <a:solidFill>
                <a:schemeClr val="bg1"/>
              </a:solidFill>
            </a:endParaRPr>
          </a:p>
          <a:p>
            <a:pPr algn="ctr"/>
            <a:r>
              <a:rPr lang="en-US" sz="1400" dirty="0" err="1">
                <a:solidFill>
                  <a:schemeClr val="bg1"/>
                </a:solidFill>
              </a:rPr>
              <a:t>DU_astronomie</a:t>
            </a:r>
            <a:endParaRPr lang="en-CA" sz="1400" dirty="0">
              <a:solidFill>
                <a:schemeClr val="bg1"/>
              </a:solidFill>
            </a:endParaRPr>
          </a:p>
        </p:txBody>
      </p:sp>
      <p:sp>
        <p:nvSpPr>
          <p:cNvPr id="17" name="TextBox 16">
            <a:extLst>
              <a:ext uri="{FF2B5EF4-FFF2-40B4-BE49-F238E27FC236}">
                <a16:creationId xmlns:a16="http://schemas.microsoft.com/office/drawing/2014/main" id="{4EDACACE-4B71-4CEC-A489-7F9CBF366D2D}"/>
              </a:ext>
            </a:extLst>
          </p:cNvPr>
          <p:cNvSpPr txBox="1"/>
          <p:nvPr userDrawn="1"/>
        </p:nvSpPr>
        <p:spPr>
          <a:xfrm>
            <a:off x="7803064" y="5372321"/>
            <a:ext cx="3100529" cy="523220"/>
          </a:xfrm>
          <a:prstGeom prst="rect">
            <a:avLst/>
          </a:prstGeom>
          <a:noFill/>
        </p:spPr>
        <p:txBody>
          <a:bodyPr wrap="none" rtlCol="0">
            <a:spAutoFit/>
          </a:bodyPr>
          <a:lstStyle/>
          <a:p>
            <a:pPr algn="ctr"/>
            <a:r>
              <a:rPr lang="en-US" sz="1400" dirty="0">
                <a:solidFill>
                  <a:schemeClr val="bg1"/>
                </a:solidFill>
              </a:rPr>
              <a:t>facebook.com/</a:t>
            </a:r>
            <a:r>
              <a:rPr lang="en-US" sz="1400" dirty="0" err="1">
                <a:solidFill>
                  <a:schemeClr val="bg1"/>
                </a:solidFill>
              </a:rPr>
              <a:t>discovertheuniverse</a:t>
            </a:r>
            <a:endParaRPr lang="en-US" sz="1400" dirty="0">
              <a:solidFill>
                <a:schemeClr val="bg1"/>
              </a:solidFill>
            </a:endParaRPr>
          </a:p>
          <a:p>
            <a:pPr algn="ctr"/>
            <a:r>
              <a:rPr lang="en-US" sz="1400" dirty="0">
                <a:solidFill>
                  <a:schemeClr val="bg1"/>
                </a:solidFill>
              </a:rPr>
              <a:t>facebook.com/</a:t>
            </a:r>
            <a:r>
              <a:rPr lang="en-US" sz="1400" dirty="0" err="1">
                <a:solidFill>
                  <a:schemeClr val="bg1"/>
                </a:solidFill>
              </a:rPr>
              <a:t>decouvertedelunivers</a:t>
            </a:r>
            <a:endParaRPr lang="en-CA" sz="1400" dirty="0">
              <a:solidFill>
                <a:schemeClr val="bg1"/>
              </a:solidFill>
            </a:endParaRPr>
          </a:p>
        </p:txBody>
      </p:sp>
      <p:sp>
        <p:nvSpPr>
          <p:cNvPr id="18" name="TextBox 17">
            <a:extLst>
              <a:ext uri="{FF2B5EF4-FFF2-40B4-BE49-F238E27FC236}">
                <a16:creationId xmlns:a16="http://schemas.microsoft.com/office/drawing/2014/main" id="{C4443242-17B6-4D2F-9B77-A3FA4B90C5B7}"/>
              </a:ext>
            </a:extLst>
          </p:cNvPr>
          <p:cNvSpPr txBox="1"/>
          <p:nvPr userDrawn="1"/>
        </p:nvSpPr>
        <p:spPr>
          <a:xfrm>
            <a:off x="1490619" y="5372321"/>
            <a:ext cx="2392001" cy="523220"/>
          </a:xfrm>
          <a:prstGeom prst="rect">
            <a:avLst/>
          </a:prstGeom>
          <a:noFill/>
        </p:spPr>
        <p:txBody>
          <a:bodyPr wrap="none" rtlCol="0">
            <a:spAutoFit/>
          </a:bodyPr>
          <a:lstStyle/>
          <a:p>
            <a:pPr algn="ctr"/>
            <a:r>
              <a:rPr lang="en-US" sz="1400" dirty="0">
                <a:solidFill>
                  <a:schemeClr val="bg1"/>
                </a:solidFill>
              </a:rPr>
              <a:t>Discover the Universe</a:t>
            </a:r>
          </a:p>
          <a:p>
            <a:pPr algn="ctr"/>
            <a:r>
              <a:rPr lang="en-US" sz="1400" dirty="0">
                <a:solidFill>
                  <a:schemeClr val="bg1"/>
                </a:solidFill>
              </a:rPr>
              <a:t>À la </a:t>
            </a:r>
            <a:r>
              <a:rPr lang="en-US" sz="1400" dirty="0" err="1">
                <a:solidFill>
                  <a:schemeClr val="bg1"/>
                </a:solidFill>
              </a:rPr>
              <a:t>découverte</a:t>
            </a:r>
            <a:r>
              <a:rPr lang="en-US" sz="1400" dirty="0">
                <a:solidFill>
                  <a:schemeClr val="bg1"/>
                </a:solidFill>
              </a:rPr>
              <a:t> de </a:t>
            </a:r>
            <a:r>
              <a:rPr lang="en-US" sz="1400" dirty="0" err="1">
                <a:solidFill>
                  <a:schemeClr val="bg1"/>
                </a:solidFill>
              </a:rPr>
              <a:t>l’univers</a:t>
            </a:r>
            <a:endParaRPr lang="en-CA" sz="1400" dirty="0">
              <a:solidFill>
                <a:schemeClr val="bg1"/>
              </a:solidFill>
            </a:endParaRPr>
          </a:p>
        </p:txBody>
      </p:sp>
      <p:sp>
        <p:nvSpPr>
          <p:cNvPr id="20" name="TextBox 19">
            <a:extLst>
              <a:ext uri="{FF2B5EF4-FFF2-40B4-BE49-F238E27FC236}">
                <a16:creationId xmlns:a16="http://schemas.microsoft.com/office/drawing/2014/main" id="{89422B56-E39F-49EA-8F1E-D211BD14F3DA}"/>
              </a:ext>
            </a:extLst>
          </p:cNvPr>
          <p:cNvSpPr txBox="1"/>
          <p:nvPr userDrawn="1"/>
        </p:nvSpPr>
        <p:spPr>
          <a:xfrm>
            <a:off x="838200" y="2150751"/>
            <a:ext cx="10515600" cy="228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2AA9E0"/>
                </a:solidFill>
                <a:latin typeface="Impact" panose="020B0806030902050204" pitchFamily="34" charset="0"/>
              </a:rPr>
              <a:t>     Contact Us!           </a:t>
            </a:r>
            <a:r>
              <a:rPr lang="en-US" sz="4800" dirty="0" err="1">
                <a:solidFill>
                  <a:srgbClr val="2AA9E0"/>
                </a:solidFill>
                <a:latin typeface="Impact" panose="020B0806030902050204" pitchFamily="34" charset="0"/>
              </a:rPr>
              <a:t>Contactez</a:t>
            </a:r>
            <a:r>
              <a:rPr lang="en-US" sz="4800" dirty="0">
                <a:solidFill>
                  <a:srgbClr val="2AA9E0"/>
                </a:solidFill>
                <a:latin typeface="Impact" panose="020B0806030902050204" pitchFamily="34" charset="0"/>
              </a:rPr>
              <a:t>-nous!</a:t>
            </a:r>
            <a:endParaRPr lang="en-US" sz="4800" b="0" dirty="0">
              <a:solidFill>
                <a:srgbClr val="2AA9E0"/>
              </a:solidFill>
              <a:latin typeface="Impact" panose="020B080603090205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rPr>
              <a:t>www.discovertheuniverse.ca  |  www.decouvertedelunivers.ca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rgbClr val="AAE0F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AAE0FA"/>
                </a:solidFill>
              </a:rPr>
              <a:t>info@discovertheuniverse.ca | info@decouvertedelunivers.ca</a:t>
            </a:r>
          </a:p>
          <a:p>
            <a:endParaRPr lang="en-CA" dirty="0"/>
          </a:p>
        </p:txBody>
      </p:sp>
    </p:spTree>
    <p:extLst>
      <p:ext uri="{BB962C8B-B14F-4D97-AF65-F5344CB8AC3E}">
        <p14:creationId xmlns:p14="http://schemas.microsoft.com/office/powerpoint/2010/main" val="3134611052"/>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377" rtl="0" eaLnBrk="1" latinLnBrk="0" hangingPunct="1">
        <a:lnSpc>
          <a:spcPct val="90000"/>
        </a:lnSpc>
        <a:spcBef>
          <a:spcPct val="0"/>
        </a:spcBef>
        <a:buNone/>
        <a:defRPr sz="4400" kern="1200">
          <a:solidFill>
            <a:srgbClr val="AAE0FA"/>
          </a:solidFill>
          <a:latin typeface="+mj-lt"/>
          <a:ea typeface="+mj-ea"/>
          <a:cs typeface="+mj-cs"/>
        </a:defRPr>
      </a:lvl1pPr>
    </p:titleStyle>
    <p:body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A42FB-236D-4B8C-B949-6F7B8D1F52DC}"/>
              </a:ext>
            </a:extLst>
          </p:cNvPr>
          <p:cNvSpPr>
            <a:spLocks noGrp="1"/>
          </p:cNvSpPr>
          <p:nvPr>
            <p:ph type="title"/>
          </p:nvPr>
        </p:nvSpPr>
        <p:spPr>
          <a:xfrm>
            <a:off x="838200" y="2948610"/>
            <a:ext cx="10515600" cy="1325563"/>
          </a:xfrm>
        </p:spPr>
        <p:txBody>
          <a:bodyPr/>
          <a:lstStyle/>
          <a:p>
            <a:r>
              <a:rPr lang="en-CA"/>
              <a:t>the moon</a:t>
            </a:r>
          </a:p>
        </p:txBody>
      </p:sp>
    </p:spTree>
    <p:extLst>
      <p:ext uri="{BB962C8B-B14F-4D97-AF65-F5344CB8AC3E}">
        <p14:creationId xmlns:p14="http://schemas.microsoft.com/office/powerpoint/2010/main" val="38914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1387-89D5-9A4E-AFB9-A4BE38E0A0D3}"/>
              </a:ext>
            </a:extLst>
          </p:cNvPr>
          <p:cNvSpPr>
            <a:spLocks noGrp="1"/>
          </p:cNvSpPr>
          <p:nvPr>
            <p:ph type="title"/>
          </p:nvPr>
        </p:nvSpPr>
        <p:spPr>
          <a:xfrm>
            <a:off x="838200" y="1852967"/>
            <a:ext cx="10515600" cy="1325563"/>
          </a:xfrm>
        </p:spPr>
        <p:txBody>
          <a:bodyPr/>
          <a:lstStyle/>
          <a:p>
            <a:pPr algn="ctr"/>
            <a:r>
              <a:rPr lang="en-CA"/>
              <a:t>eclipses</a:t>
            </a:r>
          </a:p>
        </p:txBody>
      </p:sp>
    </p:spTree>
    <p:extLst>
      <p:ext uri="{BB962C8B-B14F-4D97-AF65-F5344CB8AC3E}">
        <p14:creationId xmlns:p14="http://schemas.microsoft.com/office/powerpoint/2010/main" val="344973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tableau 13" descr="1107PPT-03+04 - Noeuds - 3 - lumière + éclipses - Cosmagora.png">
            <a:extLst>
              <a:ext uri="{FF2B5EF4-FFF2-40B4-BE49-F238E27FC236}">
                <a16:creationId xmlns:a16="http://schemas.microsoft.com/office/drawing/2014/main" id="{4F6AA792-D764-6C43-B1BC-EB8B37BAF2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733" b="4190"/>
          <a:stretch/>
        </p:blipFill>
        <p:spPr>
          <a:xfrm>
            <a:off x="650636" y="0"/>
            <a:ext cx="10890728" cy="6867378"/>
          </a:xfrm>
          <a:prstGeom prst="rect">
            <a:avLst/>
          </a:prstGeom>
        </p:spPr>
      </p:pic>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9001651"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dirty="0">
                <a:solidFill>
                  <a:schemeClr val="bg1">
                    <a:lumMod val="75000"/>
                  </a:schemeClr>
                </a:solidFill>
              </a:rPr>
              <a:t>Image not to scale</a:t>
            </a:r>
          </a:p>
          <a:p>
            <a:endParaRPr lang="en-CA" sz="1800" dirty="0">
              <a:solidFill>
                <a:schemeClr val="bg1">
                  <a:lumMod val="75000"/>
                </a:schemeClr>
              </a:solidFill>
            </a:endParaRPr>
          </a:p>
        </p:txBody>
      </p:sp>
      <p:sp>
        <p:nvSpPr>
          <p:cNvPr id="9" name="ZoneTexte 14">
            <a:extLst>
              <a:ext uri="{FF2B5EF4-FFF2-40B4-BE49-F238E27FC236}">
                <a16:creationId xmlns:a16="http://schemas.microsoft.com/office/drawing/2014/main" id="{08EE6A8F-C4A5-454B-BE2F-C97B2240AD35}"/>
              </a:ext>
            </a:extLst>
          </p:cNvPr>
          <p:cNvSpPr txBox="1"/>
          <p:nvPr/>
        </p:nvSpPr>
        <p:spPr>
          <a:xfrm>
            <a:off x="794602" y="383668"/>
            <a:ext cx="8682537" cy="1118255"/>
          </a:xfrm>
          <a:prstGeom prst="rect">
            <a:avLst/>
          </a:prstGeom>
          <a:noFill/>
        </p:spPr>
        <p:txBody>
          <a:bodyPr wrap="square" lIns="127000" tIns="127000" rIns="127000" bIns="127000" rtlCol="0">
            <a:spAutoFit/>
          </a:bodyPr>
          <a:lstStyle/>
          <a:p>
            <a:r>
              <a:rPr lang="en-CA" sz="2800" dirty="0">
                <a:solidFill>
                  <a:srgbClr val="FFFFFF"/>
                </a:solidFill>
              </a:rPr>
              <a:t>Why aren’t there eclipses every month, when the Moon, the Earth and the Sun are all aligned? </a:t>
            </a:r>
          </a:p>
        </p:txBody>
      </p:sp>
      <p:sp>
        <p:nvSpPr>
          <p:cNvPr id="10" name="ZoneTexte 3">
            <a:extLst>
              <a:ext uri="{FF2B5EF4-FFF2-40B4-BE49-F238E27FC236}">
                <a16:creationId xmlns:a16="http://schemas.microsoft.com/office/drawing/2014/main" id="{70C03C78-67AC-264C-9CAB-17DC49E6266E}"/>
              </a:ext>
            </a:extLst>
          </p:cNvPr>
          <p:cNvSpPr txBox="1">
            <a:spLocks noChangeArrowheads="1"/>
          </p:cNvSpPr>
          <p:nvPr/>
        </p:nvSpPr>
        <p:spPr bwMode="auto">
          <a:xfrm>
            <a:off x="794602" y="4489173"/>
            <a:ext cx="5099036" cy="2103140"/>
          </a:xfrm>
          <a:prstGeom prst="rect">
            <a:avLst/>
          </a:prstGeom>
          <a:noFill/>
          <a:ln w="9525">
            <a:noFill/>
            <a:miter lim="800000"/>
            <a:headEnd/>
            <a:tailEnd/>
          </a:ln>
        </p:spPr>
        <p:txBody>
          <a:bodyPr wrap="square" lIns="127000" tIns="127000" rIns="127000" bIns="127000">
            <a:spAutoFit/>
          </a:bodyPr>
          <a:lstStyle/>
          <a:p>
            <a:r>
              <a:rPr lang="en-CA" sz="2400" dirty="0">
                <a:solidFill>
                  <a:srgbClr val="FFFFFF"/>
                </a:solidFill>
              </a:rPr>
              <a:t>The Moon’s orbit is tilted 5° relative to the ecliptic (shown in blue). Eclipses happen when the Moon’s orbit crosses the ecliptic, which happens twice a year.</a:t>
            </a:r>
          </a:p>
        </p:txBody>
      </p:sp>
    </p:spTree>
    <p:extLst>
      <p:ext uri="{BB962C8B-B14F-4D97-AF65-F5344CB8AC3E}">
        <p14:creationId xmlns:p14="http://schemas.microsoft.com/office/powerpoint/2010/main" val="19820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336640"/>
            <a:ext cx="10515600" cy="1325563"/>
          </a:xfrm>
        </p:spPr>
        <p:txBody>
          <a:bodyPr/>
          <a:lstStyle/>
          <a:p>
            <a:r>
              <a:rPr lang="en-CA"/>
              <a:t>upcoming eclipses</a:t>
            </a:r>
          </a:p>
        </p:txBody>
      </p:sp>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2904359" y="6271312"/>
            <a:ext cx="8632556" cy="50009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CA" sz="1600">
                <a:solidFill>
                  <a:schemeClr val="bg1">
                    <a:lumMod val="65000"/>
                  </a:schemeClr>
                </a:solidFill>
              </a:rPr>
              <a:t>Reference: http://eclipsewise.com/</a:t>
            </a:r>
          </a:p>
        </p:txBody>
      </p:sp>
      <p:graphicFrame>
        <p:nvGraphicFramePr>
          <p:cNvPr id="13" name="Tableau 7">
            <a:extLst>
              <a:ext uri="{FF2B5EF4-FFF2-40B4-BE49-F238E27FC236}">
                <a16:creationId xmlns:a16="http://schemas.microsoft.com/office/drawing/2014/main" id="{FC72336B-3B6B-434F-8BF8-693C661C9C8E}"/>
              </a:ext>
            </a:extLst>
          </p:cNvPr>
          <p:cNvGraphicFramePr>
            <a:graphicFrameLocks noGrp="1"/>
          </p:cNvGraphicFramePr>
          <p:nvPr>
            <p:extLst>
              <p:ext uri="{D42A27DB-BD31-4B8C-83A1-F6EECF244321}">
                <p14:modId xmlns:p14="http://schemas.microsoft.com/office/powerpoint/2010/main" val="2034951990"/>
              </p:ext>
            </p:extLst>
          </p:nvPr>
        </p:nvGraphicFramePr>
        <p:xfrm>
          <a:off x="916406" y="1462868"/>
          <a:ext cx="10359188" cy="4464384"/>
        </p:xfrm>
        <a:graphic>
          <a:graphicData uri="http://schemas.openxmlformats.org/drawingml/2006/table">
            <a:tbl>
              <a:tblPr firstRow="1" bandRow="1">
                <a:tableStyleId>{5C22544A-7EE6-4342-B048-85BDC9FD1C3A}</a:tableStyleId>
              </a:tblPr>
              <a:tblGrid>
                <a:gridCol w="2755232">
                  <a:extLst>
                    <a:ext uri="{9D8B030D-6E8A-4147-A177-3AD203B41FA5}">
                      <a16:colId xmlns:a16="http://schemas.microsoft.com/office/drawing/2014/main" val="20000"/>
                    </a:ext>
                  </a:extLst>
                </a:gridCol>
                <a:gridCol w="2951747">
                  <a:extLst>
                    <a:ext uri="{9D8B030D-6E8A-4147-A177-3AD203B41FA5}">
                      <a16:colId xmlns:a16="http://schemas.microsoft.com/office/drawing/2014/main" val="20001"/>
                    </a:ext>
                  </a:extLst>
                </a:gridCol>
                <a:gridCol w="4652209">
                  <a:extLst>
                    <a:ext uri="{9D8B030D-6E8A-4147-A177-3AD203B41FA5}">
                      <a16:colId xmlns:a16="http://schemas.microsoft.com/office/drawing/2014/main" val="20002"/>
                    </a:ext>
                  </a:extLst>
                </a:gridCol>
              </a:tblGrid>
              <a:tr h="410132">
                <a:tc>
                  <a:txBody>
                    <a:bodyPr/>
                    <a:lstStyle/>
                    <a:p>
                      <a:r>
                        <a:rPr lang="en-CA" sz="2000" noProof="0"/>
                        <a:t>DATE</a:t>
                      </a:r>
                    </a:p>
                  </a:txBody>
                  <a:tcPr anchor="ctr">
                    <a:solidFill>
                      <a:srgbClr val="2AA9E0"/>
                    </a:solidFill>
                  </a:tcPr>
                </a:tc>
                <a:tc>
                  <a:txBody>
                    <a:bodyPr/>
                    <a:lstStyle/>
                    <a:p>
                      <a:r>
                        <a:rPr lang="en-CA" sz="2000" noProof="0"/>
                        <a:t>TYPE</a:t>
                      </a:r>
                    </a:p>
                  </a:txBody>
                  <a:tcPr anchor="ctr">
                    <a:solidFill>
                      <a:srgbClr val="2AA9E0"/>
                    </a:solidFill>
                  </a:tcPr>
                </a:tc>
                <a:tc>
                  <a:txBody>
                    <a:bodyPr/>
                    <a:lstStyle/>
                    <a:p>
                      <a:r>
                        <a:rPr lang="en-CA" sz="2000" noProof="0"/>
                        <a:t>REGIONS WHERE THE ECLIPSE IS VISIBLE</a:t>
                      </a:r>
                    </a:p>
                  </a:txBody>
                  <a:tcPr anchor="ctr">
                    <a:solidFill>
                      <a:srgbClr val="2AA9E0"/>
                    </a:solidFill>
                  </a:tcPr>
                </a:tc>
                <a:extLst>
                  <a:ext uri="{0D108BD9-81ED-4DB2-BD59-A6C34878D82A}">
                    <a16:rowId xmlns:a16="http://schemas.microsoft.com/office/drawing/2014/main" val="10000"/>
                  </a:ext>
                </a:extLst>
              </a:tr>
              <a:tr h="410132">
                <a:tc>
                  <a:txBody>
                    <a:bodyPr/>
                    <a:lstStyle/>
                    <a:p>
                      <a:r>
                        <a:rPr lang="en-CA" sz="2000" noProof="0"/>
                        <a:t>30 November 2020</a:t>
                      </a:r>
                    </a:p>
                  </a:txBody>
                  <a:tcPr anchor="ct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2000" noProof="0"/>
                        <a:t>Penumbral </a:t>
                      </a:r>
                      <a:r>
                        <a:rPr lang="en-CA" sz="2000" b="1" noProof="0"/>
                        <a:t>Lunar</a:t>
                      </a:r>
                      <a:r>
                        <a:rPr lang="en-CA" sz="2000" noProof="0"/>
                        <a:t> Eclipse</a:t>
                      </a:r>
                    </a:p>
                  </a:txBody>
                  <a:tcPr anchor="ctr">
                    <a:solidFill>
                      <a:schemeClr val="accent3">
                        <a:lumMod val="20000"/>
                        <a:lumOff val="80000"/>
                      </a:schemeClr>
                    </a:solidFill>
                  </a:tcPr>
                </a:tc>
                <a:tc>
                  <a:txBody>
                    <a:bodyPr/>
                    <a:lstStyle/>
                    <a:p>
                      <a:r>
                        <a:rPr lang="en-CA" sz="2000" noProof="0"/>
                        <a:t>Americas, east of Asia, Australia</a:t>
                      </a:r>
                    </a:p>
                  </a:txBody>
                  <a:tcPr anchor="ctr">
                    <a:solidFill>
                      <a:schemeClr val="accent3">
                        <a:lumMod val="20000"/>
                        <a:lumOff val="80000"/>
                      </a:schemeClr>
                    </a:solidFill>
                  </a:tcPr>
                </a:tc>
                <a:extLst>
                  <a:ext uri="{0D108BD9-81ED-4DB2-BD59-A6C34878D82A}">
                    <a16:rowId xmlns:a16="http://schemas.microsoft.com/office/drawing/2014/main" val="921313663"/>
                  </a:ext>
                </a:extLst>
              </a:tr>
              <a:tr h="590316">
                <a:tc>
                  <a:txBody>
                    <a:bodyPr/>
                    <a:lstStyle/>
                    <a:p>
                      <a:r>
                        <a:rPr lang="en-CA" sz="2000" noProof="0"/>
                        <a:t>14 December 2020</a:t>
                      </a: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2000" noProof="0"/>
                        <a:t>Total </a:t>
                      </a:r>
                      <a:r>
                        <a:rPr lang="en-CA" sz="2000" b="1" noProof="0"/>
                        <a:t>Sola</a:t>
                      </a:r>
                      <a:r>
                        <a:rPr lang="en-CA" sz="2000" noProof="0"/>
                        <a:t>r Eclipse</a:t>
                      </a:r>
                    </a:p>
                  </a:txBody>
                  <a:tcPr anchor="ctr">
                    <a:solidFill>
                      <a:schemeClr val="bg1"/>
                    </a:solidFill>
                  </a:tcPr>
                </a:tc>
                <a:tc>
                  <a:txBody>
                    <a:bodyPr/>
                    <a:lstStyle/>
                    <a:p>
                      <a:r>
                        <a:rPr lang="en-CA" sz="2000" noProof="0"/>
                        <a:t>South America</a:t>
                      </a:r>
                    </a:p>
                  </a:txBody>
                  <a:tcPr anchor="ctr">
                    <a:solidFill>
                      <a:schemeClr val="bg1"/>
                    </a:solidFill>
                  </a:tcPr>
                </a:tc>
                <a:extLst>
                  <a:ext uri="{0D108BD9-81ED-4DB2-BD59-A6C34878D82A}">
                    <a16:rowId xmlns:a16="http://schemas.microsoft.com/office/drawing/2014/main" val="3368835109"/>
                  </a:ext>
                </a:extLst>
              </a:tr>
              <a:tr h="590316">
                <a:tc>
                  <a:txBody>
                    <a:bodyPr/>
                    <a:lstStyle/>
                    <a:p>
                      <a:r>
                        <a:rPr lang="en-CA" sz="2000" noProof="0"/>
                        <a:t>26 May 2021</a:t>
                      </a:r>
                    </a:p>
                  </a:txBody>
                  <a:tcPr anchor="ctr">
                    <a:solidFill>
                      <a:schemeClr val="accent3">
                        <a:lumMod val="20000"/>
                        <a:lumOff val="80000"/>
                      </a:schemeClr>
                    </a:solidFill>
                  </a:tcPr>
                </a:tc>
                <a:tc>
                  <a:txBody>
                    <a:bodyPr/>
                    <a:lstStyle/>
                    <a:p>
                      <a:r>
                        <a:rPr lang="en-CA" sz="2000" noProof="0"/>
                        <a:t>Total </a:t>
                      </a:r>
                      <a:r>
                        <a:rPr lang="en-CA" sz="2000" b="1" noProof="0"/>
                        <a:t>Lunar</a:t>
                      </a:r>
                      <a:r>
                        <a:rPr lang="en-CA" sz="2000" noProof="0"/>
                        <a:t> Eclipse</a:t>
                      </a:r>
                    </a:p>
                  </a:txBody>
                  <a:tcPr anchor="ctr">
                    <a:solidFill>
                      <a:schemeClr val="accent3">
                        <a:lumMod val="20000"/>
                        <a:lumOff val="80000"/>
                      </a:schemeClr>
                    </a:solidFill>
                  </a:tcPr>
                </a:tc>
                <a:tc>
                  <a:txBody>
                    <a:bodyPr/>
                    <a:lstStyle/>
                    <a:p>
                      <a:r>
                        <a:rPr lang="en-CA" sz="2000" noProof="0" dirty="0"/>
                        <a:t>Oceania, Pacific</a:t>
                      </a:r>
                    </a:p>
                  </a:txBody>
                  <a:tcPr anchor="ctr">
                    <a:solidFill>
                      <a:schemeClr val="accent3">
                        <a:lumMod val="20000"/>
                        <a:lumOff val="80000"/>
                      </a:schemeClr>
                    </a:solidFill>
                  </a:tcPr>
                </a:tc>
                <a:extLst>
                  <a:ext uri="{0D108BD9-81ED-4DB2-BD59-A6C34878D82A}">
                    <a16:rowId xmlns:a16="http://schemas.microsoft.com/office/drawing/2014/main" val="2627384183"/>
                  </a:ext>
                </a:extLst>
              </a:tr>
              <a:tr h="590316">
                <a:tc>
                  <a:txBody>
                    <a:bodyPr/>
                    <a:lstStyle/>
                    <a:p>
                      <a:r>
                        <a:rPr lang="en-CA" sz="2000" noProof="0"/>
                        <a:t>10 June 2021</a:t>
                      </a:r>
                    </a:p>
                  </a:txBody>
                  <a:tcPr anchor="ctr">
                    <a:solidFill>
                      <a:schemeClr val="bg1"/>
                    </a:solidFill>
                  </a:tcPr>
                </a:tc>
                <a:tc>
                  <a:txBody>
                    <a:bodyPr/>
                    <a:lstStyle/>
                    <a:p>
                      <a:r>
                        <a:rPr lang="en-CA" sz="2000" noProof="0"/>
                        <a:t>Annular </a:t>
                      </a:r>
                      <a:r>
                        <a:rPr lang="en-CA" sz="2000" b="1" noProof="0"/>
                        <a:t>Solar</a:t>
                      </a:r>
                      <a:r>
                        <a:rPr lang="en-CA" sz="2000" noProof="0"/>
                        <a:t> Eclipse</a:t>
                      </a:r>
                    </a:p>
                  </a:txBody>
                  <a:tcPr anchor="ctr">
                    <a:solidFill>
                      <a:schemeClr val="bg1"/>
                    </a:solidFill>
                  </a:tcPr>
                </a:tc>
                <a:tc>
                  <a:txBody>
                    <a:bodyPr/>
                    <a:lstStyle/>
                    <a:p>
                      <a:r>
                        <a:rPr lang="en-CA" sz="2000" noProof="0"/>
                        <a:t>North-East of Canada, Northern Europe</a:t>
                      </a:r>
                    </a:p>
                  </a:txBody>
                  <a:tcPr anchor="ctr">
                    <a:solidFill>
                      <a:schemeClr val="bg1"/>
                    </a:solidFill>
                  </a:tcPr>
                </a:tc>
                <a:extLst>
                  <a:ext uri="{0D108BD9-81ED-4DB2-BD59-A6C34878D82A}">
                    <a16:rowId xmlns:a16="http://schemas.microsoft.com/office/drawing/2014/main" val="1089139077"/>
                  </a:ext>
                </a:extLst>
              </a:tr>
              <a:tr h="590316">
                <a:tc>
                  <a:txBody>
                    <a:bodyPr/>
                    <a:lstStyle/>
                    <a:p>
                      <a:r>
                        <a:rPr lang="en-CA" sz="2000" noProof="0"/>
                        <a:t>19 November 2021</a:t>
                      </a:r>
                    </a:p>
                  </a:txBody>
                  <a:tcPr anchor="ctr">
                    <a:solidFill>
                      <a:schemeClr val="accent3">
                        <a:lumMod val="20000"/>
                        <a:lumOff val="80000"/>
                      </a:schemeClr>
                    </a:solidFill>
                  </a:tcPr>
                </a:tc>
                <a:tc>
                  <a:txBody>
                    <a:bodyPr/>
                    <a:lstStyle/>
                    <a:p>
                      <a:r>
                        <a:rPr lang="en-CA" sz="2000" noProof="0"/>
                        <a:t>Partial </a:t>
                      </a:r>
                      <a:r>
                        <a:rPr lang="en-CA" sz="2000" b="1" noProof="0"/>
                        <a:t>Lunar</a:t>
                      </a:r>
                      <a:r>
                        <a:rPr lang="en-CA" sz="2000" noProof="0"/>
                        <a:t> Eclipse</a:t>
                      </a:r>
                    </a:p>
                  </a:txBody>
                  <a:tcPr anchor="ctr">
                    <a:solidFill>
                      <a:schemeClr val="accent3">
                        <a:lumMod val="20000"/>
                        <a:lumOff val="80000"/>
                      </a:schemeClr>
                    </a:solidFill>
                  </a:tcPr>
                </a:tc>
                <a:tc>
                  <a:txBody>
                    <a:bodyPr/>
                    <a:lstStyle/>
                    <a:p>
                      <a:r>
                        <a:rPr lang="en-CA" sz="2000" noProof="0"/>
                        <a:t>North America, Pacific, Asia</a:t>
                      </a:r>
                    </a:p>
                  </a:txBody>
                  <a:tcPr anchor="ctr">
                    <a:solidFill>
                      <a:schemeClr val="accent3">
                        <a:lumMod val="20000"/>
                        <a:lumOff val="80000"/>
                      </a:schemeClr>
                    </a:solidFill>
                  </a:tcPr>
                </a:tc>
                <a:extLst>
                  <a:ext uri="{0D108BD9-81ED-4DB2-BD59-A6C34878D82A}">
                    <a16:rowId xmlns:a16="http://schemas.microsoft.com/office/drawing/2014/main" val="297851432"/>
                  </a:ext>
                </a:extLst>
              </a:tr>
              <a:tr h="590316">
                <a:tc>
                  <a:txBody>
                    <a:bodyPr/>
                    <a:lstStyle/>
                    <a:p>
                      <a:r>
                        <a:rPr lang="en-CA" sz="2000" noProof="0"/>
                        <a:t>4 December 2021</a:t>
                      </a:r>
                    </a:p>
                  </a:txBody>
                  <a:tcPr anchor="ctr">
                    <a:solidFill>
                      <a:schemeClr val="bg1"/>
                    </a:solidFill>
                  </a:tcPr>
                </a:tc>
                <a:tc>
                  <a:txBody>
                    <a:bodyPr/>
                    <a:lstStyle/>
                    <a:p>
                      <a:r>
                        <a:rPr lang="en-CA" sz="2000" noProof="0"/>
                        <a:t>Total </a:t>
                      </a:r>
                      <a:r>
                        <a:rPr lang="en-CA" sz="2000" b="1" noProof="0"/>
                        <a:t>Solar</a:t>
                      </a:r>
                      <a:r>
                        <a:rPr lang="en-CA" sz="2000" noProof="0"/>
                        <a:t> Eclipse</a:t>
                      </a:r>
                    </a:p>
                  </a:txBody>
                  <a:tcPr anchor="ctr">
                    <a:solidFill>
                      <a:schemeClr val="bg1"/>
                    </a:solidFill>
                  </a:tcPr>
                </a:tc>
                <a:tc>
                  <a:txBody>
                    <a:bodyPr/>
                    <a:lstStyle/>
                    <a:p>
                      <a:r>
                        <a:rPr lang="en-CA" sz="2000" noProof="0" dirty="0"/>
                        <a:t>Antarctica</a:t>
                      </a:r>
                    </a:p>
                  </a:txBody>
                  <a:tcPr anchor="ctr">
                    <a:solidFill>
                      <a:schemeClr val="bg1"/>
                    </a:solidFill>
                  </a:tcPr>
                </a:tc>
                <a:extLst>
                  <a:ext uri="{0D108BD9-81ED-4DB2-BD59-A6C34878D82A}">
                    <a16:rowId xmlns:a16="http://schemas.microsoft.com/office/drawing/2014/main" val="3018383818"/>
                  </a:ext>
                </a:extLst>
              </a:tr>
            </a:tbl>
          </a:graphicData>
        </a:graphic>
      </p:graphicFrame>
    </p:spTree>
    <p:extLst>
      <p:ext uri="{BB962C8B-B14F-4D97-AF65-F5344CB8AC3E}">
        <p14:creationId xmlns:p14="http://schemas.microsoft.com/office/powerpoint/2010/main" val="1500696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1" descr="1107PPT-04 - Éclipses solaires totales 04 - Cosmagora.png">
            <a:extLst>
              <a:ext uri="{FF2B5EF4-FFF2-40B4-BE49-F238E27FC236}">
                <a16:creationId xmlns:a16="http://schemas.microsoft.com/office/drawing/2014/main" id="{0CDD7770-738E-544A-9EE0-613A8B1D85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9937" y="-183999"/>
            <a:ext cx="10134600" cy="7041999"/>
          </a:xfrm>
          <a:prstGeom prst="rect">
            <a:avLst/>
          </a:prstGeom>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Solar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a:solidFill>
                  <a:schemeClr val="bg1">
                    <a:lumMod val="75000"/>
                  </a:schemeClr>
                </a:solidFill>
              </a:rPr>
              <a:t>Image not to scale</a:t>
            </a:r>
          </a:p>
          <a:p>
            <a:endParaRPr lang="en-CA" sz="180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962063" y="1496345"/>
            <a:ext cx="5133937" cy="1795363"/>
          </a:xfrm>
          <a:prstGeom prst="rect">
            <a:avLst/>
          </a:prstGeom>
          <a:noFill/>
        </p:spPr>
        <p:txBody>
          <a:bodyPr wrap="square" lIns="127000" tIns="127000" rIns="127000" bIns="127000" rtlCol="0">
            <a:spAutoFit/>
          </a:bodyPr>
          <a:lstStyle/>
          <a:p>
            <a:r>
              <a:rPr lang="en-CA" sz="2000" dirty="0">
                <a:solidFill>
                  <a:srgbClr val="FFFFFF"/>
                </a:solidFill>
              </a:rPr>
              <a:t>A solar eclipse happens when the Moon passes between the Earth and the Sun (at new moon). If the alignment is perfect, the shadow of the Moon will fall on the surface of the Earth. </a:t>
            </a:r>
          </a:p>
        </p:txBody>
      </p:sp>
    </p:spTree>
    <p:extLst>
      <p:ext uri="{BB962C8B-B14F-4D97-AF65-F5344CB8AC3E}">
        <p14:creationId xmlns:p14="http://schemas.microsoft.com/office/powerpoint/2010/main" val="369021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tableau 15" descr="1107PPT-04 - Éclipses solaires totales 05 - Cosmagora.png">
            <a:extLst>
              <a:ext uri="{FF2B5EF4-FFF2-40B4-BE49-F238E27FC236}">
                <a16:creationId xmlns:a16="http://schemas.microsoft.com/office/drawing/2014/main" id="{7836AB23-0CA5-8841-A54D-80ADD73AC9A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5667" y="-164071"/>
            <a:ext cx="10105921" cy="7022071"/>
          </a:xfrm>
          <a:prstGeom prst="rect">
            <a:avLst/>
          </a:prstGeom>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Solar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dirty="0">
                <a:solidFill>
                  <a:schemeClr val="bg1">
                    <a:lumMod val="75000"/>
                  </a:schemeClr>
                </a:solidFill>
              </a:rPr>
              <a:t>Image not to scale</a:t>
            </a:r>
          </a:p>
          <a:p>
            <a:endParaRPr lang="en-CA" sz="1800" dirty="0">
              <a:solidFill>
                <a:schemeClr val="bg1">
                  <a:lumMod val="75000"/>
                </a:schemeClr>
              </a:solidFill>
            </a:endParaRPr>
          </a:p>
        </p:txBody>
      </p:sp>
      <p:sp>
        <p:nvSpPr>
          <p:cNvPr id="9" name="ZoneTexte 14">
            <a:extLst>
              <a:ext uri="{FF2B5EF4-FFF2-40B4-BE49-F238E27FC236}">
                <a16:creationId xmlns:a16="http://schemas.microsoft.com/office/drawing/2014/main" id="{03F1E72E-769E-D947-B8C0-0119CD16DC3B}"/>
              </a:ext>
            </a:extLst>
          </p:cNvPr>
          <p:cNvSpPr txBox="1"/>
          <p:nvPr/>
        </p:nvSpPr>
        <p:spPr>
          <a:xfrm>
            <a:off x="962063" y="1496345"/>
            <a:ext cx="5133937" cy="1795363"/>
          </a:xfrm>
          <a:prstGeom prst="rect">
            <a:avLst/>
          </a:prstGeom>
          <a:noFill/>
        </p:spPr>
        <p:txBody>
          <a:bodyPr wrap="square" lIns="127000" tIns="127000" rIns="127000" bIns="127000" rtlCol="0">
            <a:spAutoFit/>
          </a:bodyPr>
          <a:lstStyle/>
          <a:p>
            <a:r>
              <a:rPr lang="en-CA" sz="2000">
                <a:solidFill>
                  <a:srgbClr val="FFFFFF"/>
                </a:solidFill>
              </a:rPr>
              <a:t>A solar eclipse happens when the Moon passes between the Earth and the Sun (at new moon). If the alignment is perfect, the shadow of the Moon will fall on the surface of the Earth. </a:t>
            </a:r>
          </a:p>
        </p:txBody>
      </p:sp>
    </p:spTree>
    <p:extLst>
      <p:ext uri="{BB962C8B-B14F-4D97-AF65-F5344CB8AC3E}">
        <p14:creationId xmlns:p14="http://schemas.microsoft.com/office/powerpoint/2010/main" val="1079108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tableau 12">
            <a:extLst>
              <a:ext uri="{FF2B5EF4-FFF2-40B4-BE49-F238E27FC236}">
                <a16:creationId xmlns:a16="http://schemas.microsoft.com/office/drawing/2014/main" id="{17AE9234-E6C3-9447-A647-7FE907387753}"/>
              </a:ext>
            </a:extLst>
          </p:cNvPr>
          <p:cNvPicPr>
            <a:picLocks noChangeAspect="1"/>
          </p:cNvPicPr>
          <p:nvPr/>
        </p:nvPicPr>
        <p:blipFill>
          <a:blip r:embed="rId3"/>
          <a:stretch>
            <a:fillRect/>
          </a:stretch>
        </p:blipFill>
        <p:spPr>
          <a:xfrm>
            <a:off x="876463" y="-174191"/>
            <a:ext cx="9997017" cy="7497761"/>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Solar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a:solidFill>
                  <a:schemeClr val="bg1">
                    <a:lumMod val="75000"/>
                  </a:schemeClr>
                </a:solidFill>
              </a:rPr>
              <a:t>Image not to scale</a:t>
            </a:r>
          </a:p>
          <a:p>
            <a:endParaRPr lang="en-CA" sz="180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962063" y="1896550"/>
            <a:ext cx="5133937" cy="1179810"/>
          </a:xfrm>
          <a:prstGeom prst="rect">
            <a:avLst/>
          </a:prstGeom>
          <a:noFill/>
        </p:spPr>
        <p:txBody>
          <a:bodyPr wrap="square" lIns="127000" tIns="127000" rIns="127000" bIns="127000" rtlCol="0">
            <a:spAutoFit/>
          </a:bodyPr>
          <a:lstStyle/>
          <a:p>
            <a:r>
              <a:rPr lang="en-CA" sz="2000" dirty="0">
                <a:solidFill>
                  <a:srgbClr val="FFFFFF"/>
                </a:solidFill>
              </a:rPr>
              <a:t>Since the shadow of the Moon is quite small, only a very limited region on Earth can see the eclipse.</a:t>
            </a:r>
          </a:p>
        </p:txBody>
      </p:sp>
    </p:spTree>
    <p:extLst>
      <p:ext uri="{BB962C8B-B14F-4D97-AF65-F5344CB8AC3E}">
        <p14:creationId xmlns:p14="http://schemas.microsoft.com/office/powerpoint/2010/main" val="2047843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fr-CA" dirty="0"/>
              <a:t>SOLAR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800" dirty="0">
                <a:solidFill>
                  <a:schemeClr val="bg1">
                    <a:lumMod val="75000"/>
                  </a:schemeClr>
                </a:solidFill>
              </a:rPr>
              <a:t>© </a:t>
            </a:r>
            <a:r>
              <a:rPr lang="fr-CA" sz="1800" dirty="0" err="1">
                <a:solidFill>
                  <a:schemeClr val="bg1">
                    <a:lumMod val="75000"/>
                  </a:schemeClr>
                </a:solidFill>
              </a:rPr>
              <a:t>Andreu</a:t>
            </a:r>
            <a:r>
              <a:rPr lang="fr-CA" sz="1800" dirty="0">
                <a:solidFill>
                  <a:schemeClr val="bg1">
                    <a:lumMod val="75000"/>
                  </a:schemeClr>
                </a:solidFill>
              </a:rPr>
              <a:t> </a:t>
            </a:r>
            <a:r>
              <a:rPr lang="fr-CA" sz="1800" dirty="0" err="1">
                <a:solidFill>
                  <a:schemeClr val="bg1">
                    <a:lumMod val="75000"/>
                  </a:schemeClr>
                </a:solidFill>
              </a:rPr>
              <a:t>Cardo</a:t>
            </a:r>
            <a:r>
              <a:rPr lang="fr-CA" sz="1800" dirty="0">
                <a:solidFill>
                  <a:schemeClr val="bg1">
                    <a:lumMod val="75000"/>
                  </a:schemeClr>
                </a:solidFill>
              </a:rPr>
              <a:t> Martinez</a:t>
            </a:r>
          </a:p>
          <a:p>
            <a:endParaRPr lang="fr-CA" sz="1800" dirty="0">
              <a:solidFill>
                <a:schemeClr val="bg1">
                  <a:lumMod val="75000"/>
                </a:schemeClr>
              </a:solidFill>
            </a:endParaRPr>
          </a:p>
        </p:txBody>
      </p:sp>
      <p:pic>
        <p:nvPicPr>
          <p:cNvPr id="9" name="Picture 8">
            <a:extLst>
              <a:ext uri="{FF2B5EF4-FFF2-40B4-BE49-F238E27FC236}">
                <a16:creationId xmlns:a16="http://schemas.microsoft.com/office/drawing/2014/main" id="{EF42B636-71B8-C840-AECB-FE10764B0E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6957" y="3254761"/>
            <a:ext cx="3986623" cy="3103982"/>
          </a:xfrm>
          <a:prstGeom prst="rect">
            <a:avLst/>
          </a:prstGeom>
        </p:spPr>
      </p:pic>
      <p:pic>
        <p:nvPicPr>
          <p:cNvPr id="10" name="Picture 9">
            <a:extLst>
              <a:ext uri="{FF2B5EF4-FFF2-40B4-BE49-F238E27FC236}">
                <a16:creationId xmlns:a16="http://schemas.microsoft.com/office/drawing/2014/main" id="{229059ED-7781-E24D-AFA8-17A7672E9C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7213" y="2698661"/>
            <a:ext cx="3686630" cy="3343610"/>
          </a:xfrm>
          <a:prstGeom prst="rect">
            <a:avLst/>
          </a:prstGeom>
        </p:spPr>
      </p:pic>
      <p:pic>
        <p:nvPicPr>
          <p:cNvPr id="11" name="Picture 10">
            <a:extLst>
              <a:ext uri="{FF2B5EF4-FFF2-40B4-BE49-F238E27FC236}">
                <a16:creationId xmlns:a16="http://schemas.microsoft.com/office/drawing/2014/main" id="{66CBF89A-0562-344C-B61D-8BB4BC9F27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4119" y="1397303"/>
            <a:ext cx="2192301" cy="1894974"/>
          </a:xfrm>
          <a:prstGeom prst="rect">
            <a:avLst/>
          </a:prstGeom>
        </p:spPr>
      </p:pic>
      <p:pic>
        <p:nvPicPr>
          <p:cNvPr id="12" name="Picture 11">
            <a:extLst>
              <a:ext uri="{FF2B5EF4-FFF2-40B4-BE49-F238E27FC236}">
                <a16:creationId xmlns:a16="http://schemas.microsoft.com/office/drawing/2014/main" id="{10BB44B8-BEF3-544F-B327-BAFA4F1F35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11621" y="1397303"/>
            <a:ext cx="1973944" cy="1668052"/>
          </a:xfrm>
          <a:prstGeom prst="rect">
            <a:avLst/>
          </a:prstGeom>
        </p:spPr>
      </p:pic>
    </p:spTree>
    <p:extLst>
      <p:ext uri="{BB962C8B-B14F-4D97-AF65-F5344CB8AC3E}">
        <p14:creationId xmlns:p14="http://schemas.microsoft.com/office/powerpoint/2010/main" val="1883382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tableau 7" descr="1107PPT-04 - Éclipses solaires annulaires 05 - Cosmagora.png">
            <a:extLst>
              <a:ext uri="{FF2B5EF4-FFF2-40B4-BE49-F238E27FC236}">
                <a16:creationId xmlns:a16="http://schemas.microsoft.com/office/drawing/2014/main" id="{DBA00003-FAF8-B645-970A-7AAEF16A015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9937" y="-265981"/>
            <a:ext cx="9914021" cy="7123981"/>
          </a:xfrm>
          <a:prstGeom prst="rect">
            <a:avLst/>
          </a:prstGeom>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Annular Solar Eclipse</a:t>
            </a:r>
          </a:p>
        </p:txBody>
      </p:sp>
      <p:sp>
        <p:nvSpPr>
          <p:cNvPr id="13" name="ZoneTexte 14">
            <a:extLst>
              <a:ext uri="{FF2B5EF4-FFF2-40B4-BE49-F238E27FC236}">
                <a16:creationId xmlns:a16="http://schemas.microsoft.com/office/drawing/2014/main" id="{5FAEB0FE-C651-DD40-A47E-B38C9E0587A9}"/>
              </a:ext>
            </a:extLst>
          </p:cNvPr>
          <p:cNvSpPr txBox="1"/>
          <p:nvPr/>
        </p:nvSpPr>
        <p:spPr>
          <a:xfrm>
            <a:off x="5890846" y="4214746"/>
            <a:ext cx="6116362" cy="2472472"/>
          </a:xfrm>
          <a:prstGeom prst="rect">
            <a:avLst/>
          </a:prstGeom>
          <a:noFill/>
        </p:spPr>
        <p:txBody>
          <a:bodyPr wrap="square" lIns="127000" tIns="127000" rIns="127000" bIns="127000" rtlCol="0">
            <a:spAutoFit/>
          </a:bodyPr>
          <a:lstStyle/>
          <a:p>
            <a:r>
              <a:rPr lang="en-CA" sz="2400" dirty="0">
                <a:solidFill>
                  <a:srgbClr val="FFFFFF"/>
                </a:solidFill>
              </a:rPr>
              <a:t>Since the orbit of the Moon is an ellipse, the Moon is sometimes further away from Earth and appears smaller in the sky. If a solar eclipse happens at that time, the Moon won’t cover the Sun completely and a ring of Sun will be visible around it. </a:t>
            </a:r>
          </a:p>
        </p:txBody>
      </p:sp>
    </p:spTree>
    <p:extLst>
      <p:ext uri="{BB962C8B-B14F-4D97-AF65-F5344CB8AC3E}">
        <p14:creationId xmlns:p14="http://schemas.microsoft.com/office/powerpoint/2010/main" val="2756330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 descr="(c) Gauthier-Cosmagora - Eclipse annulaire 10 mai 94_133414.png">
            <a:extLst>
              <a:ext uri="{FF2B5EF4-FFF2-40B4-BE49-F238E27FC236}">
                <a16:creationId xmlns:a16="http://schemas.microsoft.com/office/drawing/2014/main" id="{9999D9DC-66C2-2B42-A8B4-25BDD6FBAC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3771" y="415924"/>
            <a:ext cx="8589432" cy="6442076"/>
          </a:xfrm>
          <a:prstGeom prst="rect">
            <a:avLst/>
          </a:prstGeom>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Annular solar Eclipse</a:t>
            </a:r>
          </a:p>
        </p:txBody>
      </p:sp>
    </p:spTree>
    <p:extLst>
      <p:ext uri="{BB962C8B-B14F-4D97-AF65-F5344CB8AC3E}">
        <p14:creationId xmlns:p14="http://schemas.microsoft.com/office/powerpoint/2010/main" val="128920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tableau 10" descr="1107PPT-03 - Éclipses lunaires 02 - Cosmagora.png">
            <a:extLst>
              <a:ext uri="{FF2B5EF4-FFF2-40B4-BE49-F238E27FC236}">
                <a16:creationId xmlns:a16="http://schemas.microsoft.com/office/drawing/2014/main" id="{0BA1A4C7-9B72-D44E-A1AA-53BCD9BA9230}"/>
              </a:ext>
            </a:extLst>
          </p:cNvPr>
          <p:cNvPicPr>
            <a:picLocks noChangeAspect="1"/>
          </p:cNvPicPr>
          <p:nvPr/>
        </p:nvPicPr>
        <p:blipFill>
          <a:blip r:embed="rId3" cstate="screen">
            <a:extLst>
              <a:ext uri="{28A0092B-C50C-407E-A947-70E740481C1C}">
                <a14:useLocalDpi xmlns:a14="http://schemas.microsoft.com/office/drawing/2010/main"/>
              </a:ext>
            </a:extLst>
          </a:blip>
          <a:srcRect t="2818" r="183"/>
          <a:stretch>
            <a:fillRect/>
          </a:stretch>
        </p:blipFill>
        <p:spPr>
          <a:xfrm>
            <a:off x="799937" y="-324161"/>
            <a:ext cx="10156821" cy="7416595"/>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Lunar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dirty="0">
                <a:solidFill>
                  <a:schemeClr val="bg1">
                    <a:lumMod val="75000"/>
                  </a:schemeClr>
                </a:solidFill>
              </a:rPr>
              <a:t>Image not to scale </a:t>
            </a:r>
          </a:p>
          <a:p>
            <a:endParaRPr lang="en-CA" sz="1800" dirty="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6710235" y="4758746"/>
            <a:ext cx="5133937" cy="1487587"/>
          </a:xfrm>
          <a:prstGeom prst="rect">
            <a:avLst/>
          </a:prstGeom>
          <a:noFill/>
        </p:spPr>
        <p:txBody>
          <a:bodyPr wrap="square" lIns="127000" tIns="127000" rIns="127000" bIns="127000" rtlCol="0">
            <a:spAutoFit/>
          </a:bodyPr>
          <a:lstStyle/>
          <a:p>
            <a:r>
              <a:rPr lang="en-CA" sz="2000" dirty="0">
                <a:solidFill>
                  <a:srgbClr val="FFFFFF"/>
                </a:solidFill>
              </a:rPr>
              <a:t>A lunar eclipse happens when the Earth is between the Sun and the Moon (at full moon). If the alignment is perfect, the Moon will cross the Earth’s shadow. </a:t>
            </a:r>
          </a:p>
        </p:txBody>
      </p:sp>
    </p:spTree>
    <p:extLst>
      <p:ext uri="{BB962C8B-B14F-4D97-AF65-F5344CB8AC3E}">
        <p14:creationId xmlns:p14="http://schemas.microsoft.com/office/powerpoint/2010/main" val="133780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3192023" y="6156560"/>
            <a:ext cx="8632556" cy="70144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CA" sz="1400">
                <a:solidFill>
                  <a:schemeClr val="bg1">
                    <a:lumMod val="65000"/>
                  </a:schemeClr>
                </a:solidFill>
              </a:rPr>
              <a:t>Credit: : NASA</a:t>
            </a:r>
          </a:p>
          <a:p>
            <a:pPr marL="0" indent="0" algn="r">
              <a:lnSpc>
                <a:spcPct val="100000"/>
              </a:lnSpc>
              <a:spcBef>
                <a:spcPts val="0"/>
              </a:spcBef>
              <a:buNone/>
            </a:pPr>
            <a:r>
              <a:rPr lang="en-CA" sz="1400">
                <a:solidFill>
                  <a:schemeClr val="bg1">
                    <a:lumMod val="65000"/>
                  </a:schemeClr>
                </a:solidFill>
              </a:rPr>
              <a:t>http://nssdc.gsfc.nasa.gov/photo_gallery/photogallery-earthmoon.html</a:t>
            </a:r>
          </a:p>
          <a:p>
            <a:pPr marL="0" indent="0" algn="r">
              <a:lnSpc>
                <a:spcPct val="100000"/>
              </a:lnSpc>
              <a:spcBef>
                <a:spcPts val="0"/>
              </a:spcBef>
              <a:buNone/>
            </a:pPr>
            <a:endParaRPr lang="en-CA" sz="1400">
              <a:solidFill>
                <a:schemeClr val="bg1">
                  <a:lumMod val="65000"/>
                </a:schemeClr>
              </a:solidFill>
            </a:endParaRPr>
          </a:p>
          <a:p>
            <a:pPr marL="0" lvl="0" indent="0" algn="r">
              <a:lnSpc>
                <a:spcPct val="100000"/>
              </a:lnSpc>
              <a:spcBef>
                <a:spcPts val="0"/>
              </a:spcBef>
              <a:buNone/>
            </a:pPr>
            <a:endParaRPr lang="en-CA" sz="1400">
              <a:solidFill>
                <a:schemeClr val="bg1">
                  <a:lumMod val="65000"/>
                </a:schemeClr>
              </a:solidFill>
            </a:endParaRPr>
          </a:p>
          <a:p>
            <a:pPr marL="0" lvl="0" indent="0" algn="r">
              <a:lnSpc>
                <a:spcPct val="100000"/>
              </a:lnSpc>
              <a:spcBef>
                <a:spcPts val="0"/>
              </a:spcBef>
              <a:buNone/>
            </a:pPr>
            <a:endParaRPr lang="en-CA" sz="1400">
              <a:solidFill>
                <a:schemeClr val="bg1">
                  <a:lumMod val="65000"/>
                </a:schemeClr>
              </a:solidFill>
            </a:endParaRPr>
          </a:p>
          <a:p>
            <a:pPr algn="r">
              <a:lnSpc>
                <a:spcPct val="100000"/>
              </a:lnSpc>
              <a:spcBef>
                <a:spcPts val="0"/>
              </a:spcBef>
            </a:pPr>
            <a:endParaRPr lang="en-CA" sz="1400">
              <a:solidFill>
                <a:schemeClr val="bg1">
                  <a:lumMod val="65000"/>
                </a:schemeClr>
              </a:solidFill>
            </a:endParaRPr>
          </a:p>
        </p:txBody>
      </p:sp>
      <p:pic>
        <p:nvPicPr>
          <p:cNvPr id="8" name="Picture 5">
            <a:extLst>
              <a:ext uri="{FF2B5EF4-FFF2-40B4-BE49-F238E27FC236}">
                <a16:creationId xmlns:a16="http://schemas.microsoft.com/office/drawing/2014/main" id="{5E7D91EE-DF18-F345-B854-FD4DA351B4D3}"/>
              </a:ext>
            </a:extLst>
          </p:cNvPr>
          <p:cNvPicPr>
            <a:picLocks noChangeAspect="1" noChangeArrowheads="1"/>
          </p:cNvPicPr>
          <p:nvPr/>
        </p:nvPicPr>
        <p:blipFill>
          <a:blip r:embed="rId2"/>
          <a:srcRect/>
          <a:stretch>
            <a:fillRect/>
          </a:stretch>
        </p:blipFill>
        <p:spPr bwMode="auto">
          <a:xfrm>
            <a:off x="4694325" y="346407"/>
            <a:ext cx="6859242" cy="5669583"/>
          </a:xfrm>
          <a:prstGeom prst="rect">
            <a:avLst/>
          </a:prstGeom>
          <a:noFill/>
          <a:ln w="9525">
            <a:noFill/>
            <a:miter lim="800000"/>
            <a:headEnd/>
            <a:tailEnd/>
          </a:ln>
          <a:effectLst/>
        </p:spPr>
      </p:pic>
      <p:sp>
        <p:nvSpPr>
          <p:cNvPr id="13" name="Content Placeholder 7">
            <a:extLst>
              <a:ext uri="{FF2B5EF4-FFF2-40B4-BE49-F238E27FC236}">
                <a16:creationId xmlns:a16="http://schemas.microsoft.com/office/drawing/2014/main" id="{B1A4216B-5638-7148-82C5-F31C05E068AC}"/>
              </a:ext>
            </a:extLst>
          </p:cNvPr>
          <p:cNvSpPr txBox="1">
            <a:spLocks/>
          </p:cNvSpPr>
          <p:nvPr/>
        </p:nvSpPr>
        <p:spPr>
          <a:xfrm>
            <a:off x="897924" y="4738149"/>
            <a:ext cx="6281351" cy="81003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CA" sz="2000" dirty="0">
                <a:solidFill>
                  <a:schemeClr val="bg1"/>
                </a:solidFill>
              </a:rPr>
              <a:t>The Earth and Moon photographed by the Galileo spacecraft on its way to Jupiter in 1992. </a:t>
            </a:r>
          </a:p>
        </p:txBody>
      </p:sp>
    </p:spTree>
    <p:extLst>
      <p:ext uri="{BB962C8B-B14F-4D97-AF65-F5344CB8AC3E}">
        <p14:creationId xmlns:p14="http://schemas.microsoft.com/office/powerpoint/2010/main" val="393730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0" descr="1107PPT-03 - Éclipses lunaires 05 - Cosmagora.png">
            <a:extLst>
              <a:ext uri="{FF2B5EF4-FFF2-40B4-BE49-F238E27FC236}">
                <a16:creationId xmlns:a16="http://schemas.microsoft.com/office/drawing/2014/main" id="{C262F45A-1715-2A4E-93C8-170CD5AE72E9}"/>
              </a:ext>
            </a:extLst>
          </p:cNvPr>
          <p:cNvPicPr>
            <a:picLocks noChangeAspect="1"/>
          </p:cNvPicPr>
          <p:nvPr/>
        </p:nvPicPr>
        <p:blipFill>
          <a:blip r:embed="rId3" cstate="screen">
            <a:extLst>
              <a:ext uri="{28A0092B-C50C-407E-A947-70E740481C1C}">
                <a14:useLocalDpi xmlns:a14="http://schemas.microsoft.com/office/drawing/2010/main"/>
              </a:ext>
            </a:extLst>
          </a:blip>
          <a:srcRect t="2639" r="147"/>
          <a:stretch>
            <a:fillRect/>
          </a:stretch>
        </p:blipFill>
        <p:spPr>
          <a:xfrm>
            <a:off x="799937" y="-332886"/>
            <a:ext cx="10156821" cy="7427518"/>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Lunar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a:solidFill>
                  <a:schemeClr val="bg1">
                    <a:lumMod val="75000"/>
                  </a:schemeClr>
                </a:solidFill>
              </a:rPr>
              <a:t>Image not to scale</a:t>
            </a:r>
          </a:p>
          <a:p>
            <a:endParaRPr lang="en-CA" sz="1800">
              <a:solidFill>
                <a:schemeClr val="bg1">
                  <a:lumMod val="75000"/>
                </a:schemeClr>
              </a:solidFill>
            </a:endParaRPr>
          </a:p>
        </p:txBody>
      </p:sp>
      <p:sp>
        <p:nvSpPr>
          <p:cNvPr id="9" name="ZoneTexte 14">
            <a:extLst>
              <a:ext uri="{FF2B5EF4-FFF2-40B4-BE49-F238E27FC236}">
                <a16:creationId xmlns:a16="http://schemas.microsoft.com/office/drawing/2014/main" id="{20EE886D-75E9-9547-A4A7-29E787FF5724}"/>
              </a:ext>
            </a:extLst>
          </p:cNvPr>
          <p:cNvSpPr txBox="1"/>
          <p:nvPr/>
        </p:nvSpPr>
        <p:spPr>
          <a:xfrm>
            <a:off x="6710235" y="4758746"/>
            <a:ext cx="5133937" cy="1487587"/>
          </a:xfrm>
          <a:prstGeom prst="rect">
            <a:avLst/>
          </a:prstGeom>
          <a:noFill/>
        </p:spPr>
        <p:txBody>
          <a:bodyPr wrap="square" lIns="127000" tIns="127000" rIns="127000" bIns="127000" rtlCol="0">
            <a:spAutoFit/>
          </a:bodyPr>
          <a:lstStyle/>
          <a:p>
            <a:r>
              <a:rPr lang="en-CA" sz="2000">
                <a:solidFill>
                  <a:srgbClr val="FFFFFF"/>
                </a:solidFill>
              </a:rPr>
              <a:t>A lunar eclipse happens when the Earth is between the Sun and the Moon (at full moon). If the alignment is perfect, the Moon will cross the Earth’s shadow. </a:t>
            </a:r>
          </a:p>
        </p:txBody>
      </p:sp>
    </p:spTree>
    <p:extLst>
      <p:ext uri="{BB962C8B-B14F-4D97-AF65-F5344CB8AC3E}">
        <p14:creationId xmlns:p14="http://schemas.microsoft.com/office/powerpoint/2010/main" val="3622877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6" descr="1107PPT-03 - Éclipses lunaires 07 - texte EN -Cosmagora.png">
            <a:extLst>
              <a:ext uri="{FF2B5EF4-FFF2-40B4-BE49-F238E27FC236}">
                <a16:creationId xmlns:a16="http://schemas.microsoft.com/office/drawing/2014/main" id="{2B0A4820-1388-974F-9537-FED99E1A0676}"/>
              </a:ext>
            </a:extLst>
          </p:cNvPr>
          <p:cNvPicPr>
            <a:picLocks noChangeAspect="1"/>
          </p:cNvPicPr>
          <p:nvPr/>
        </p:nvPicPr>
        <p:blipFill>
          <a:blip r:embed="rId3"/>
          <a:stretch>
            <a:fillRect/>
          </a:stretch>
        </p:blipFill>
        <p:spPr>
          <a:xfrm>
            <a:off x="799937" y="-498726"/>
            <a:ext cx="10130081" cy="7597561"/>
          </a:xfrm>
          <a:prstGeom prst="rect">
            <a:avLst/>
          </a:prstGeom>
          <a:solidFill>
            <a:schemeClr val="tx1">
              <a:lumMod val="75000"/>
              <a:lumOff val="25000"/>
            </a:schemeClr>
          </a:solidFill>
          <a:ln w="6350">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dirty="0"/>
              <a:t>Lunar Eclipse</a:t>
            </a:r>
          </a:p>
        </p:txBody>
      </p:sp>
      <p:sp>
        <p:nvSpPr>
          <p:cNvPr id="5" name="Content Placeholder 7">
            <a:extLst>
              <a:ext uri="{FF2B5EF4-FFF2-40B4-BE49-F238E27FC236}">
                <a16:creationId xmlns:a16="http://schemas.microsoft.com/office/drawing/2014/main" id="{55A5EE3E-9FFB-7F47-BC97-85C5E37C0AAD}"/>
              </a:ext>
            </a:extLst>
          </p:cNvPr>
          <p:cNvSpPr txBox="1">
            <a:spLocks/>
          </p:cNvSpPr>
          <p:nvPr/>
        </p:nvSpPr>
        <p:spPr>
          <a:xfrm>
            <a:off x="9277204" y="6358743"/>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a:solidFill>
                  <a:schemeClr val="bg1">
                    <a:lumMod val="75000"/>
                  </a:schemeClr>
                </a:solidFill>
              </a:rPr>
              <a:t>Image not to scale</a:t>
            </a:r>
          </a:p>
          <a:p>
            <a:endParaRPr lang="en-CA" sz="1800">
              <a:solidFill>
                <a:schemeClr val="bg1">
                  <a:lumMod val="75000"/>
                </a:schemeClr>
              </a:solidFill>
            </a:endParaRPr>
          </a:p>
        </p:txBody>
      </p:sp>
      <p:sp>
        <p:nvSpPr>
          <p:cNvPr id="8" name="ZoneTexte 14">
            <a:extLst>
              <a:ext uri="{FF2B5EF4-FFF2-40B4-BE49-F238E27FC236}">
                <a16:creationId xmlns:a16="http://schemas.microsoft.com/office/drawing/2014/main" id="{1C407CD5-CA64-7A4D-B582-BE5D4CE23ABB}"/>
              </a:ext>
            </a:extLst>
          </p:cNvPr>
          <p:cNvSpPr txBox="1"/>
          <p:nvPr/>
        </p:nvSpPr>
        <p:spPr>
          <a:xfrm>
            <a:off x="6710235" y="4758746"/>
            <a:ext cx="4605302" cy="872034"/>
          </a:xfrm>
          <a:prstGeom prst="rect">
            <a:avLst/>
          </a:prstGeom>
          <a:noFill/>
        </p:spPr>
        <p:txBody>
          <a:bodyPr wrap="square" lIns="127000" tIns="127000" rIns="127000" bIns="127000" rtlCol="0">
            <a:spAutoFit/>
          </a:bodyPr>
          <a:lstStyle/>
          <a:p>
            <a:r>
              <a:rPr lang="en-CA" sz="2000" dirty="0">
                <a:solidFill>
                  <a:srgbClr val="FFFFFF"/>
                </a:solidFill>
              </a:rPr>
              <a:t>The eclipse is visible from anywhere on the night side of the Earth. </a:t>
            </a:r>
          </a:p>
        </p:txBody>
      </p:sp>
    </p:spTree>
    <p:extLst>
      <p:ext uri="{BB962C8B-B14F-4D97-AF65-F5344CB8AC3E}">
        <p14:creationId xmlns:p14="http://schemas.microsoft.com/office/powerpoint/2010/main" val="692220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FEEA89D-0428-C94D-AA18-6F7C06832FD0}"/>
              </a:ext>
            </a:extLst>
          </p:cNvPr>
          <p:cNvPicPr>
            <a:picLocks noChangeAspect="1" noChangeArrowheads="1"/>
          </p:cNvPicPr>
          <p:nvPr/>
        </p:nvPicPr>
        <p:blipFill>
          <a:blip r:embed="rId3"/>
          <a:srcRect/>
          <a:stretch>
            <a:fillRect/>
          </a:stretch>
        </p:blipFill>
        <p:spPr bwMode="auto">
          <a:xfrm>
            <a:off x="700276" y="-62439"/>
            <a:ext cx="9227251" cy="6920439"/>
          </a:xfrm>
          <a:prstGeom prst="rect">
            <a:avLst/>
          </a:prstGeom>
          <a:noFill/>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lunar Eclipse</a:t>
            </a:r>
          </a:p>
        </p:txBody>
      </p:sp>
      <p:sp>
        <p:nvSpPr>
          <p:cNvPr id="10" name="ZoneTexte 14">
            <a:extLst>
              <a:ext uri="{FF2B5EF4-FFF2-40B4-BE49-F238E27FC236}">
                <a16:creationId xmlns:a16="http://schemas.microsoft.com/office/drawing/2014/main" id="{02C9D6B7-E8F0-3741-9A5D-8184B10B6A77}"/>
              </a:ext>
            </a:extLst>
          </p:cNvPr>
          <p:cNvSpPr txBox="1">
            <a:spLocks noChangeArrowheads="1"/>
          </p:cNvSpPr>
          <p:nvPr/>
        </p:nvSpPr>
        <p:spPr bwMode="auto">
          <a:xfrm>
            <a:off x="6777354" y="5821817"/>
            <a:ext cx="4168588" cy="625812"/>
          </a:xfrm>
          <a:prstGeom prst="rect">
            <a:avLst/>
          </a:prstGeom>
          <a:noFill/>
          <a:ln w="9525">
            <a:noFill/>
            <a:miter lim="800000"/>
            <a:headEnd/>
            <a:tailEnd/>
          </a:ln>
        </p:spPr>
        <p:txBody>
          <a:bodyPr wrap="square" lIns="127000" tIns="127000" rIns="127000" bIns="127000">
            <a:spAutoFit/>
          </a:bodyPr>
          <a:lstStyle/>
          <a:p>
            <a:pPr algn="r"/>
            <a:r>
              <a:rPr lang="en-CA" sz="2400">
                <a:solidFill>
                  <a:schemeClr val="bg1"/>
                </a:solidFill>
              </a:rPr>
              <a:t>View from Earth</a:t>
            </a:r>
            <a:endParaRPr lang="en-CA" sz="2400">
              <a:solidFill>
                <a:srgbClr val="FFFFFF"/>
              </a:solidFill>
            </a:endParaRPr>
          </a:p>
        </p:txBody>
      </p:sp>
      <p:sp>
        <p:nvSpPr>
          <p:cNvPr id="11" name="Flèche vers la droite 8">
            <a:extLst>
              <a:ext uri="{FF2B5EF4-FFF2-40B4-BE49-F238E27FC236}">
                <a16:creationId xmlns:a16="http://schemas.microsoft.com/office/drawing/2014/main" id="{A86E2425-DDC3-EE46-B1ED-1B890A3D5AEA}"/>
              </a:ext>
            </a:extLst>
          </p:cNvPr>
          <p:cNvSpPr/>
          <p:nvPr/>
        </p:nvSpPr>
        <p:spPr>
          <a:xfrm rot="10213410">
            <a:off x="8699931" y="2097319"/>
            <a:ext cx="1363277" cy="481437"/>
          </a:xfrm>
          <a:prstGeom prst="rightArrow">
            <a:avLst>
              <a:gd name="adj1" fmla="val 49612"/>
              <a:gd name="adj2" fmla="val 81926"/>
            </a:avLst>
          </a:prstGeom>
          <a:solidFill>
            <a:srgbClr val="FFFFFF">
              <a:alpha val="5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endParaRPr>
          </a:p>
        </p:txBody>
      </p:sp>
      <p:sp>
        <p:nvSpPr>
          <p:cNvPr id="12" name="ZoneTexte 10">
            <a:extLst>
              <a:ext uri="{FF2B5EF4-FFF2-40B4-BE49-F238E27FC236}">
                <a16:creationId xmlns:a16="http://schemas.microsoft.com/office/drawing/2014/main" id="{A8CA0D62-B465-784D-A400-64DA5F16AD98}"/>
              </a:ext>
            </a:extLst>
          </p:cNvPr>
          <p:cNvSpPr txBox="1">
            <a:spLocks noChangeArrowheads="1"/>
          </p:cNvSpPr>
          <p:nvPr/>
        </p:nvSpPr>
        <p:spPr bwMode="auto">
          <a:xfrm rot="21238352">
            <a:off x="8375609" y="2917198"/>
            <a:ext cx="3267245" cy="995144"/>
          </a:xfrm>
          <a:prstGeom prst="rect">
            <a:avLst/>
          </a:prstGeom>
          <a:noFill/>
          <a:ln w="9525">
            <a:noFill/>
            <a:miter lim="800000"/>
            <a:headEnd/>
            <a:tailEnd/>
          </a:ln>
        </p:spPr>
        <p:txBody>
          <a:bodyPr wrap="square" lIns="127000" tIns="127000" rIns="127000" bIns="127000">
            <a:spAutoFit/>
          </a:bodyPr>
          <a:lstStyle/>
          <a:p>
            <a:pPr algn="r"/>
            <a:r>
              <a:rPr lang="en-CA" sz="2400">
                <a:solidFill>
                  <a:schemeClr val="bg1"/>
                </a:solidFill>
              </a:rPr>
              <a:t>Moon’s orbital motion around the Earth</a:t>
            </a:r>
            <a:endParaRPr lang="en-CA" sz="2400">
              <a:solidFill>
                <a:srgbClr val="FFFFFF"/>
              </a:solidFill>
            </a:endParaRPr>
          </a:p>
        </p:txBody>
      </p:sp>
    </p:spTree>
    <p:extLst>
      <p:ext uri="{BB962C8B-B14F-4D97-AF65-F5344CB8AC3E}">
        <p14:creationId xmlns:p14="http://schemas.microsoft.com/office/powerpoint/2010/main" val="164299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799937" y="170782"/>
            <a:ext cx="10515600" cy="1325563"/>
          </a:xfrm>
        </p:spPr>
        <p:txBody>
          <a:bodyPr/>
          <a:lstStyle/>
          <a:p>
            <a:r>
              <a:rPr lang="en-CA"/>
              <a:t>Total Lunar Eclipse</a:t>
            </a:r>
          </a:p>
        </p:txBody>
      </p:sp>
      <p:sp>
        <p:nvSpPr>
          <p:cNvPr id="10" name="ZoneTexte 14">
            <a:extLst>
              <a:ext uri="{FF2B5EF4-FFF2-40B4-BE49-F238E27FC236}">
                <a16:creationId xmlns:a16="http://schemas.microsoft.com/office/drawing/2014/main" id="{02C9D6B7-E8F0-3741-9A5D-8184B10B6A77}"/>
              </a:ext>
            </a:extLst>
          </p:cNvPr>
          <p:cNvSpPr txBox="1">
            <a:spLocks noChangeArrowheads="1"/>
          </p:cNvSpPr>
          <p:nvPr/>
        </p:nvSpPr>
        <p:spPr bwMode="auto">
          <a:xfrm>
            <a:off x="7580087" y="6153739"/>
            <a:ext cx="4168588" cy="533479"/>
          </a:xfrm>
          <a:prstGeom prst="rect">
            <a:avLst/>
          </a:prstGeom>
          <a:noFill/>
          <a:ln w="9525">
            <a:noFill/>
            <a:miter lim="800000"/>
            <a:headEnd/>
            <a:tailEnd/>
          </a:ln>
        </p:spPr>
        <p:txBody>
          <a:bodyPr wrap="square" lIns="127000" tIns="127000" rIns="127000" bIns="127000">
            <a:spAutoFit/>
          </a:bodyPr>
          <a:lstStyle/>
          <a:p>
            <a:pPr algn="r"/>
            <a:r>
              <a:rPr lang="fr-CA" dirty="0">
                <a:solidFill>
                  <a:schemeClr val="bg1">
                    <a:lumMod val="65000"/>
                  </a:schemeClr>
                </a:solidFill>
              </a:rPr>
              <a:t>© Thomas </a:t>
            </a:r>
            <a:r>
              <a:rPr lang="fr-CA" dirty="0" err="1">
                <a:solidFill>
                  <a:schemeClr val="bg1">
                    <a:lumMod val="65000"/>
                  </a:schemeClr>
                </a:solidFill>
              </a:rPr>
              <a:t>Collin</a:t>
            </a:r>
            <a:endParaRPr lang="fr-CA" dirty="0">
              <a:solidFill>
                <a:schemeClr val="bg1">
                  <a:lumMod val="65000"/>
                </a:schemeClr>
              </a:solidFill>
            </a:endParaRPr>
          </a:p>
        </p:txBody>
      </p:sp>
      <p:pic>
        <p:nvPicPr>
          <p:cNvPr id="8" name="Espace réservé du tableau 11" descr="27oct2004.jpg">
            <a:extLst>
              <a:ext uri="{FF2B5EF4-FFF2-40B4-BE49-F238E27FC236}">
                <a16:creationId xmlns:a16="http://schemas.microsoft.com/office/drawing/2014/main" id="{37174437-D18F-CB4E-99CF-F0345381B338}"/>
              </a:ext>
            </a:extLst>
          </p:cNvPr>
          <p:cNvPicPr>
            <a:picLocks noChangeAspect="1"/>
          </p:cNvPicPr>
          <p:nvPr/>
        </p:nvPicPr>
        <p:blipFill>
          <a:blip r:embed="rId3"/>
          <a:stretch>
            <a:fillRect/>
          </a:stretch>
        </p:blipFill>
        <p:spPr>
          <a:xfrm>
            <a:off x="1628219" y="1251655"/>
            <a:ext cx="4168588" cy="4354690"/>
          </a:xfrm>
          <a:prstGeom prst="rect">
            <a:avLst/>
          </a:prstGeom>
          <a:solidFill>
            <a:schemeClr val="tx1">
              <a:lumMod val="75000"/>
              <a:lumOff val="25000"/>
            </a:schemeClr>
          </a:solidFill>
          <a:ln>
            <a:noFill/>
          </a:ln>
        </p:spPr>
      </p:pic>
      <p:sp>
        <p:nvSpPr>
          <p:cNvPr id="9" name="ZoneTexte 14">
            <a:extLst>
              <a:ext uri="{FF2B5EF4-FFF2-40B4-BE49-F238E27FC236}">
                <a16:creationId xmlns:a16="http://schemas.microsoft.com/office/drawing/2014/main" id="{05BAB8EF-6705-2345-A4D3-5F31DB5CA9F4}"/>
              </a:ext>
            </a:extLst>
          </p:cNvPr>
          <p:cNvSpPr txBox="1">
            <a:spLocks noChangeArrowheads="1"/>
          </p:cNvSpPr>
          <p:nvPr/>
        </p:nvSpPr>
        <p:spPr bwMode="auto">
          <a:xfrm>
            <a:off x="6253626" y="2192764"/>
            <a:ext cx="4605092" cy="2472472"/>
          </a:xfrm>
          <a:prstGeom prst="rect">
            <a:avLst/>
          </a:prstGeom>
          <a:noFill/>
          <a:ln w="9525">
            <a:noFill/>
            <a:miter lim="800000"/>
            <a:headEnd/>
            <a:tailEnd/>
          </a:ln>
        </p:spPr>
        <p:txBody>
          <a:bodyPr wrap="square" lIns="127000" tIns="127000" rIns="127000" bIns="127000">
            <a:spAutoFit/>
          </a:bodyPr>
          <a:lstStyle/>
          <a:p>
            <a:r>
              <a:rPr lang="en-CA" sz="2400" dirty="0">
                <a:solidFill>
                  <a:schemeClr val="bg1"/>
                </a:solidFill>
              </a:rPr>
              <a:t>When the Moon is completely in the Earth’s shadow, it appears a lot darker but it’s still possible to see it. It takes a reddish hue and is sometimes called a “blood moon”.</a:t>
            </a:r>
          </a:p>
        </p:txBody>
      </p:sp>
    </p:spTree>
    <p:extLst>
      <p:ext uri="{BB962C8B-B14F-4D97-AF65-F5344CB8AC3E}">
        <p14:creationId xmlns:p14="http://schemas.microsoft.com/office/powerpoint/2010/main" val="1935109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22158" y="187492"/>
            <a:ext cx="10515600" cy="1325563"/>
          </a:xfrm>
        </p:spPr>
        <p:txBody>
          <a:bodyPr/>
          <a:lstStyle/>
          <a:p>
            <a:r>
              <a:rPr lang="en-CA"/>
              <a:t>Eclipse Comparison</a:t>
            </a:r>
          </a:p>
        </p:txBody>
      </p:sp>
      <p:graphicFrame>
        <p:nvGraphicFramePr>
          <p:cNvPr id="4" name="Table 24">
            <a:extLst>
              <a:ext uri="{FF2B5EF4-FFF2-40B4-BE49-F238E27FC236}">
                <a16:creationId xmlns:a16="http://schemas.microsoft.com/office/drawing/2014/main" id="{3311325B-225F-2F4B-A2C4-5C19DCA0FE43}"/>
              </a:ext>
            </a:extLst>
          </p:cNvPr>
          <p:cNvGraphicFramePr>
            <a:graphicFrameLocks noGrp="1"/>
          </p:cNvGraphicFramePr>
          <p:nvPr>
            <p:extLst>
              <p:ext uri="{D42A27DB-BD31-4B8C-83A1-F6EECF244321}">
                <p14:modId xmlns:p14="http://schemas.microsoft.com/office/powerpoint/2010/main" val="2554167206"/>
              </p:ext>
            </p:extLst>
          </p:nvPr>
        </p:nvGraphicFramePr>
        <p:xfrm>
          <a:off x="822158" y="1531418"/>
          <a:ext cx="10073505" cy="4124910"/>
        </p:xfrm>
        <a:graphic>
          <a:graphicData uri="http://schemas.openxmlformats.org/drawingml/2006/table">
            <a:tbl>
              <a:tblPr/>
              <a:tblGrid>
                <a:gridCol w="3357835">
                  <a:extLst>
                    <a:ext uri="{9D8B030D-6E8A-4147-A177-3AD203B41FA5}">
                      <a16:colId xmlns:a16="http://schemas.microsoft.com/office/drawing/2014/main" val="20000"/>
                    </a:ext>
                  </a:extLst>
                </a:gridCol>
                <a:gridCol w="3357835">
                  <a:extLst>
                    <a:ext uri="{9D8B030D-6E8A-4147-A177-3AD203B41FA5}">
                      <a16:colId xmlns:a16="http://schemas.microsoft.com/office/drawing/2014/main" val="20001"/>
                    </a:ext>
                  </a:extLst>
                </a:gridCol>
                <a:gridCol w="3357835">
                  <a:extLst>
                    <a:ext uri="{9D8B030D-6E8A-4147-A177-3AD203B41FA5}">
                      <a16:colId xmlns:a16="http://schemas.microsoft.com/office/drawing/2014/main" val="20002"/>
                    </a:ext>
                  </a:extLst>
                </a:gridCol>
              </a:tblGrid>
              <a:tr h="638370">
                <a:tc>
                  <a:txBody>
                    <a:bodyPr/>
                    <a:lstStyle/>
                    <a:p>
                      <a:pPr algn="ctr" fontAlgn="b"/>
                      <a:endParaRPr lang="en-CA" sz="2000" b="1" i="0" u="none" strike="noStrike" noProof="0" dirty="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fontAlgn="b"/>
                      <a:r>
                        <a:rPr lang="en-CA" sz="2000" b="1" i="0" u="none" strike="noStrike" noProof="0" dirty="0">
                          <a:solidFill>
                            <a:schemeClr val="bg1"/>
                          </a:solidFill>
                          <a:effectLst/>
                          <a:latin typeface="+mn-lt"/>
                        </a:rPr>
                        <a:t>LUNAR</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fontAlgn="b"/>
                      <a:r>
                        <a:rPr lang="en-CA" sz="2000" b="1" i="0" u="none" strike="noStrike" noProof="0" dirty="0">
                          <a:solidFill>
                            <a:schemeClr val="bg1"/>
                          </a:solidFill>
                          <a:effectLst/>
                          <a:latin typeface="+mn-lt"/>
                        </a:rPr>
                        <a:t>SOLAR</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0000"/>
                  </a:ext>
                </a:extLst>
              </a:tr>
              <a:tr h="638370">
                <a:tc>
                  <a:txBody>
                    <a:bodyPr/>
                    <a:lstStyle/>
                    <a:p>
                      <a:pPr algn="ctr" fontAlgn="b"/>
                      <a:r>
                        <a:rPr lang="en-CA" sz="2000" b="1" i="0" u="none" strike="noStrike" noProof="0" dirty="0">
                          <a:solidFill>
                            <a:schemeClr val="bg1"/>
                          </a:solidFill>
                          <a:effectLst/>
                          <a:latin typeface="Arial Black" pitchFamily="34" charset="0"/>
                        </a:rPr>
                        <a:t>What we’re looking at</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Moon</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Sun</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1"/>
                  </a:ext>
                </a:extLst>
              </a:tr>
              <a:tr h="638370">
                <a:tc>
                  <a:txBody>
                    <a:bodyPr/>
                    <a:lstStyle/>
                    <a:p>
                      <a:pPr algn="ctr" fontAlgn="b"/>
                      <a:r>
                        <a:rPr lang="en-CA" sz="2000" b="1" i="0" u="none" strike="noStrike" noProof="0">
                          <a:solidFill>
                            <a:schemeClr val="bg1"/>
                          </a:solidFill>
                          <a:effectLst/>
                          <a:latin typeface="Arial Black" pitchFamily="34" charset="0"/>
                        </a:rPr>
                        <a:t>What’s happening</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dirty="0">
                          <a:solidFill>
                            <a:schemeClr val="bg1"/>
                          </a:solidFill>
                          <a:effectLst/>
                          <a:latin typeface="+mn-lt"/>
                        </a:rPr>
                        <a:t>Moon passes through</a:t>
                      </a:r>
                      <a:r>
                        <a:rPr lang="en-CA" sz="2000" b="0" i="0" u="none" strike="noStrike" baseline="0" noProof="0" dirty="0">
                          <a:solidFill>
                            <a:schemeClr val="bg1"/>
                          </a:solidFill>
                          <a:effectLst/>
                          <a:latin typeface="+mn-lt"/>
                        </a:rPr>
                        <a:t> the Earth’s shadow</a:t>
                      </a:r>
                      <a:endParaRPr lang="en-CA" sz="2000" b="0" i="0" u="none" strike="noStrike" noProof="0" dirty="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The Moon blocks the Sun</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2"/>
                  </a:ext>
                </a:extLst>
              </a:tr>
              <a:tr h="638370">
                <a:tc>
                  <a:txBody>
                    <a:bodyPr/>
                    <a:lstStyle/>
                    <a:p>
                      <a:pPr algn="ctr" fontAlgn="b"/>
                      <a:r>
                        <a:rPr lang="en-CA" sz="2000" b="1" i="0" u="none" strike="noStrike" noProof="0">
                          <a:solidFill>
                            <a:schemeClr val="bg1"/>
                          </a:solidFill>
                          <a:effectLst/>
                          <a:latin typeface="Arial Black" pitchFamily="34" charset="0"/>
                        </a:rPr>
                        <a:t>Dangerous to observe?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No</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rgbClr val="FFFF00"/>
                          </a:solidFill>
                          <a:effectLst/>
                          <a:latin typeface="+mn-lt"/>
                        </a:rPr>
                        <a:t>YES</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3"/>
                  </a:ext>
                </a:extLst>
              </a:tr>
              <a:tr h="638370">
                <a:tc>
                  <a:txBody>
                    <a:bodyPr/>
                    <a:lstStyle/>
                    <a:p>
                      <a:pPr algn="ctr" fontAlgn="b"/>
                      <a:r>
                        <a:rPr lang="en-CA" sz="2000" b="1" i="0" u="none" strike="noStrike" noProof="0">
                          <a:solidFill>
                            <a:schemeClr val="bg1"/>
                          </a:solidFill>
                          <a:effectLst/>
                          <a:latin typeface="Arial Black" pitchFamily="34" charset="0"/>
                        </a:rPr>
                        <a:t>When to observe</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At night</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During the day</a:t>
                      </a: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4"/>
                  </a:ext>
                </a:extLst>
              </a:tr>
              <a:tr h="638370">
                <a:tc>
                  <a:txBody>
                    <a:bodyPr/>
                    <a:lstStyle/>
                    <a:p>
                      <a:pPr algn="ctr" fontAlgn="b"/>
                      <a:r>
                        <a:rPr lang="en-CA" sz="2000" b="1" i="0" u="none" strike="noStrike" noProof="0">
                          <a:solidFill>
                            <a:schemeClr val="bg1"/>
                          </a:solidFill>
                          <a:effectLst/>
                          <a:latin typeface="Arial Black" pitchFamily="34" charset="0"/>
                        </a:rPr>
                        <a:t>Frequency at one place </a:t>
                      </a:r>
                      <a:r>
                        <a:rPr lang="en-CA" sz="1800" b="1" i="0" u="none" strike="noStrike" noProof="0">
                          <a:solidFill>
                            <a:schemeClr val="bg1"/>
                          </a:solidFill>
                          <a:effectLst/>
                          <a:latin typeface="Arial Black" pitchFamily="34" charset="0"/>
                        </a:rPr>
                        <a:t>(approx.)</a:t>
                      </a:r>
                      <a:endParaRPr lang="en-CA" sz="2000" b="1" i="0" u="none" strike="noStrike" noProof="0">
                        <a:solidFill>
                          <a:schemeClr val="bg1"/>
                        </a:solidFill>
                        <a:effectLst/>
                        <a:latin typeface="Arial Black" pitchFamily="34" charset="0"/>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a:solidFill>
                            <a:schemeClr val="bg1"/>
                          </a:solidFill>
                          <a:effectLst/>
                          <a:latin typeface="+mn-lt"/>
                        </a:rPr>
                        <a:t>About once</a:t>
                      </a:r>
                      <a:r>
                        <a:rPr lang="en-CA" sz="2000" b="0" i="0" u="none" strike="noStrike" baseline="0" noProof="0">
                          <a:solidFill>
                            <a:schemeClr val="bg1"/>
                          </a:solidFill>
                          <a:effectLst/>
                          <a:latin typeface="+mn-lt"/>
                        </a:rPr>
                        <a:t> a year</a:t>
                      </a:r>
                      <a:endParaRPr lang="en-CA" sz="2000" b="0" i="0" u="none" strike="noStrike" noProof="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fontAlgn="b"/>
                      <a:r>
                        <a:rPr lang="en-CA" sz="2000" b="0" i="0" u="none" strike="noStrike" noProof="0" dirty="0">
                          <a:solidFill>
                            <a:schemeClr val="bg1"/>
                          </a:solidFill>
                          <a:effectLst/>
                          <a:latin typeface="+mn-lt"/>
                        </a:rPr>
                        <a:t>Rare</a:t>
                      </a:r>
                      <a:r>
                        <a:rPr lang="en-CA" sz="2000" b="0" i="0" u="none" strike="noStrike" baseline="0" noProof="0" dirty="0">
                          <a:solidFill>
                            <a:schemeClr val="bg1"/>
                          </a:solidFill>
                          <a:effectLst/>
                          <a:latin typeface="+mn-lt"/>
                        </a:rPr>
                        <a:t> since the visibility area is very small</a:t>
                      </a:r>
                      <a:endParaRPr lang="en-CA" sz="2000" b="0" i="0" u="none" strike="noStrike" noProof="0" dirty="0">
                        <a:solidFill>
                          <a:schemeClr val="bg1"/>
                        </a:solidFill>
                        <a:effectLst/>
                        <a:latin typeface="+mn-lt"/>
                      </a:endParaRPr>
                    </a:p>
                  </a:txBody>
                  <a:tcPr marL="127000" marR="1270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578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336640"/>
            <a:ext cx="10515600" cy="1325563"/>
          </a:xfrm>
        </p:spPr>
        <p:txBody>
          <a:bodyPr/>
          <a:lstStyle/>
          <a:p>
            <a:r>
              <a:rPr lang="en-CA" dirty="0"/>
              <a:t>earth and moon</a:t>
            </a:r>
          </a:p>
        </p:txBody>
      </p:sp>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3105527" y="6255414"/>
            <a:ext cx="8632556" cy="60258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CA" sz="1600">
                <a:solidFill>
                  <a:schemeClr val="bg1">
                    <a:lumMod val="65000"/>
                  </a:schemeClr>
                </a:solidFill>
              </a:rPr>
              <a:t>Credit: : NASA/JPL/Arizona State University http://photojournal.jpl.nasa.gov/catalog/PIA00559</a:t>
            </a:r>
          </a:p>
          <a:p>
            <a:pPr marL="0" lvl="0" indent="0" algn="r">
              <a:lnSpc>
                <a:spcPct val="100000"/>
              </a:lnSpc>
              <a:spcBef>
                <a:spcPts val="0"/>
              </a:spcBef>
              <a:buNone/>
            </a:pPr>
            <a:endParaRPr lang="en-CA" sz="1600">
              <a:solidFill>
                <a:schemeClr val="bg1">
                  <a:lumMod val="65000"/>
                </a:schemeClr>
              </a:solidFill>
            </a:endParaRPr>
          </a:p>
          <a:p>
            <a:pPr algn="r">
              <a:lnSpc>
                <a:spcPct val="100000"/>
              </a:lnSpc>
              <a:spcBef>
                <a:spcPts val="0"/>
              </a:spcBef>
            </a:pPr>
            <a:endParaRPr lang="en-CA" sz="1600">
              <a:solidFill>
                <a:schemeClr val="bg1">
                  <a:lumMod val="65000"/>
                </a:schemeClr>
              </a:solidFill>
            </a:endParaRPr>
          </a:p>
        </p:txBody>
      </p:sp>
      <p:pic>
        <p:nvPicPr>
          <p:cNvPr id="13" name="Picture 10">
            <a:extLst>
              <a:ext uri="{FF2B5EF4-FFF2-40B4-BE49-F238E27FC236}">
                <a16:creationId xmlns:a16="http://schemas.microsoft.com/office/drawing/2014/main" id="{B518226F-9352-E141-9A4E-E8CAF25F52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76"/>
          <a:stretch/>
        </p:blipFill>
        <p:spPr bwMode="auto">
          <a:xfrm>
            <a:off x="3771579" y="5274632"/>
            <a:ext cx="7867650" cy="602587"/>
          </a:xfrm>
          <a:prstGeom prst="rect">
            <a:avLst/>
          </a:prstGeom>
          <a:noFill/>
          <a:ln w="9525">
            <a:noFill/>
            <a:miter lim="800000"/>
            <a:headEnd/>
            <a:tailEnd/>
          </a:ln>
          <a:effectLst/>
        </p:spPr>
      </p:pic>
      <p:sp>
        <p:nvSpPr>
          <p:cNvPr id="14" name="Content Placeholder 7">
            <a:extLst>
              <a:ext uri="{FF2B5EF4-FFF2-40B4-BE49-F238E27FC236}">
                <a16:creationId xmlns:a16="http://schemas.microsoft.com/office/drawing/2014/main" id="{DCCBE319-CF68-4D4B-B27F-A5E1A5C81E71}"/>
              </a:ext>
            </a:extLst>
          </p:cNvPr>
          <p:cNvSpPr txBox="1">
            <a:spLocks/>
          </p:cNvSpPr>
          <p:nvPr/>
        </p:nvSpPr>
        <p:spPr>
          <a:xfrm>
            <a:off x="0" y="5373550"/>
            <a:ext cx="4212109" cy="48960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CA" sz="1400">
                <a:solidFill>
                  <a:schemeClr val="bg1"/>
                </a:solidFill>
              </a:rPr>
              <a:t>The Earth-Moon system to scale, captured by the spacecrat Mars Odyssey in 2001: </a:t>
            </a:r>
          </a:p>
          <a:p>
            <a:pPr algn="r">
              <a:lnSpc>
                <a:spcPct val="100000"/>
              </a:lnSpc>
              <a:spcBef>
                <a:spcPts val="0"/>
              </a:spcBef>
            </a:pPr>
            <a:endParaRPr lang="en-CA" sz="1400">
              <a:solidFill>
                <a:schemeClr val="bg1"/>
              </a:solidFill>
            </a:endParaRPr>
          </a:p>
        </p:txBody>
      </p:sp>
      <p:graphicFrame>
        <p:nvGraphicFramePr>
          <p:cNvPr id="10" name="Table 24">
            <a:extLst>
              <a:ext uri="{FF2B5EF4-FFF2-40B4-BE49-F238E27FC236}">
                <a16:creationId xmlns:a16="http://schemas.microsoft.com/office/drawing/2014/main" id="{BA911934-044C-3C44-B70C-DE94D365B321}"/>
              </a:ext>
            </a:extLst>
          </p:cNvPr>
          <p:cNvGraphicFramePr>
            <a:graphicFrameLocks noGrp="1"/>
          </p:cNvGraphicFramePr>
          <p:nvPr>
            <p:extLst>
              <p:ext uri="{D42A27DB-BD31-4B8C-83A1-F6EECF244321}">
                <p14:modId xmlns:p14="http://schemas.microsoft.com/office/powerpoint/2010/main" val="771394408"/>
              </p:ext>
            </p:extLst>
          </p:nvPr>
        </p:nvGraphicFramePr>
        <p:xfrm>
          <a:off x="1943572" y="1662203"/>
          <a:ext cx="7848600" cy="3254200"/>
        </p:xfrm>
        <a:graphic>
          <a:graphicData uri="http://schemas.openxmlformats.org/drawingml/2006/table">
            <a:tbl>
              <a:tblPr/>
              <a:tblGrid>
                <a:gridCol w="2463243">
                  <a:extLst>
                    <a:ext uri="{9D8B030D-6E8A-4147-A177-3AD203B41FA5}">
                      <a16:colId xmlns:a16="http://schemas.microsoft.com/office/drawing/2014/main" val="20000"/>
                    </a:ext>
                  </a:extLst>
                </a:gridCol>
                <a:gridCol w="2769157">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402064">
                <a:tc>
                  <a:txBody>
                    <a:bodyPr/>
                    <a:lstStyle/>
                    <a:p>
                      <a:pPr algn="ctr" fontAlgn="b"/>
                      <a:endParaRPr lang="en-CA" sz="2000" b="1" i="0" u="none" strike="noStrike" noProof="0" dirty="0">
                        <a:solidFill>
                          <a:schemeClr val="bg1"/>
                        </a:solidFill>
                        <a:effectLst/>
                        <a:latin typeface="+mn-lt"/>
                      </a:endParaRPr>
                    </a:p>
                  </a:txBody>
                  <a:tcPr marL="127000" marR="127000" marT="63500" marB="63500" anchor="ctr">
                    <a:lnL>
                      <a:noFill/>
                    </a:lnL>
                    <a:lnR>
                      <a:noFill/>
                    </a:lnR>
                    <a:lnT>
                      <a:noFill/>
                    </a:lnT>
                    <a:lnB>
                      <a:noFill/>
                    </a:lnB>
                    <a:solidFill>
                      <a:schemeClr val="tx1">
                        <a:lumMod val="85000"/>
                        <a:lumOff val="15000"/>
                      </a:schemeClr>
                    </a:solidFill>
                  </a:tcPr>
                </a:tc>
                <a:tc>
                  <a:txBody>
                    <a:bodyPr/>
                    <a:lstStyle/>
                    <a:p>
                      <a:pPr algn="ctr" fontAlgn="b"/>
                      <a:r>
                        <a:rPr lang="en-CA" sz="2000" b="1" i="0" u="none" strike="noStrike" noProof="0" dirty="0">
                          <a:solidFill>
                            <a:schemeClr val="bg1"/>
                          </a:solidFill>
                          <a:effectLst/>
                          <a:latin typeface="+mn-lt"/>
                        </a:rPr>
                        <a:t>Earth</a:t>
                      </a:r>
                    </a:p>
                  </a:txBody>
                  <a:tcPr marL="127000" marR="127000" marT="63500" marB="63500" anchor="ctr">
                    <a:lnL>
                      <a:noFill/>
                    </a:lnL>
                    <a:lnR>
                      <a:noFill/>
                    </a:lnR>
                    <a:lnT>
                      <a:noFill/>
                    </a:lnT>
                    <a:lnB>
                      <a:noFill/>
                    </a:lnB>
                    <a:solidFill>
                      <a:schemeClr val="tx1">
                        <a:lumMod val="85000"/>
                        <a:lumOff val="15000"/>
                      </a:schemeClr>
                    </a:solidFill>
                  </a:tcPr>
                </a:tc>
                <a:tc>
                  <a:txBody>
                    <a:bodyPr/>
                    <a:lstStyle/>
                    <a:p>
                      <a:pPr algn="ctr" fontAlgn="b"/>
                      <a:r>
                        <a:rPr lang="en-CA" sz="2000" b="1" i="0" u="none" strike="noStrike" noProof="0" dirty="0">
                          <a:solidFill>
                            <a:schemeClr val="bg1"/>
                          </a:solidFill>
                          <a:effectLst/>
                          <a:latin typeface="+mn-lt"/>
                        </a:rPr>
                        <a:t>Moon</a:t>
                      </a:r>
                    </a:p>
                  </a:txBody>
                  <a:tcPr marL="127000" marR="127000" marT="63500" marB="63500" anchor="ctr">
                    <a:lnL>
                      <a:noFill/>
                    </a:lnL>
                    <a:lnR>
                      <a:noFill/>
                    </a:lnR>
                    <a:lnT>
                      <a:noFill/>
                    </a:lnT>
                    <a:lnB>
                      <a:noFill/>
                    </a:lnB>
                    <a:solidFill>
                      <a:schemeClr val="tx1">
                        <a:lumMod val="85000"/>
                        <a:lumOff val="15000"/>
                      </a:schemeClr>
                    </a:solidFill>
                  </a:tcPr>
                </a:tc>
                <a:extLst>
                  <a:ext uri="{0D108BD9-81ED-4DB2-BD59-A6C34878D82A}">
                    <a16:rowId xmlns:a16="http://schemas.microsoft.com/office/drawing/2014/main" val="10000"/>
                  </a:ext>
                </a:extLst>
              </a:tr>
              <a:tr h="402064">
                <a:tc>
                  <a:txBody>
                    <a:bodyPr/>
                    <a:lstStyle/>
                    <a:p>
                      <a:pPr algn="ctr" fontAlgn="b"/>
                      <a:r>
                        <a:rPr lang="en-CA" sz="2000" b="1" i="0" u="none" strike="noStrike" noProof="0" dirty="0">
                          <a:solidFill>
                            <a:schemeClr val="bg1"/>
                          </a:solidFill>
                          <a:effectLst/>
                          <a:latin typeface="+mn-lt"/>
                        </a:rPr>
                        <a:t>Diameter</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2000" b="0" i="0" u="none" strike="noStrike" noProof="0" dirty="0">
                          <a:solidFill>
                            <a:schemeClr val="bg1"/>
                          </a:solidFill>
                          <a:effectLst/>
                          <a:latin typeface="+mn-lt"/>
                        </a:rPr>
                        <a:t>12 756 km</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algn="ctr" fontAlgn="b"/>
                      <a:r>
                        <a:rPr lang="en-CA" sz="2000" b="0" i="0" u="none" strike="noStrike" noProof="0" dirty="0">
                          <a:solidFill>
                            <a:schemeClr val="bg1"/>
                          </a:solidFill>
                          <a:effectLst/>
                          <a:latin typeface="+mn-lt"/>
                        </a:rPr>
                        <a:t>3474</a:t>
                      </a:r>
                      <a:r>
                        <a:rPr lang="en-CA" sz="2000" b="0" i="0" u="none" strike="noStrike" baseline="0" noProof="0" dirty="0">
                          <a:solidFill>
                            <a:schemeClr val="bg1"/>
                          </a:solidFill>
                          <a:effectLst/>
                          <a:latin typeface="+mn-lt"/>
                        </a:rPr>
                        <a:t> km </a:t>
                      </a:r>
                      <a:endParaRPr lang="en-CA" sz="2000" b="0" i="0" u="none" strike="noStrike" noProof="0" dirty="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1"/>
                  </a:ext>
                </a:extLst>
              </a:tr>
              <a:tr h="696233">
                <a:tc>
                  <a:txBody>
                    <a:bodyPr/>
                    <a:lstStyle/>
                    <a:p>
                      <a:pPr algn="ctr" fontAlgn="b"/>
                      <a:r>
                        <a:rPr lang="en-CA" sz="2000" b="1" i="0" u="none" strike="noStrike" noProof="0">
                          <a:solidFill>
                            <a:schemeClr val="bg1"/>
                          </a:solidFill>
                          <a:effectLst/>
                          <a:latin typeface="+mn-lt"/>
                        </a:rPr>
                        <a:t>Temperature</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dirty="0">
                          <a:ln>
                            <a:noFill/>
                          </a:ln>
                          <a:solidFill>
                            <a:schemeClr val="bg1"/>
                          </a:solidFill>
                          <a:effectLst/>
                          <a:latin typeface="+mn-lt"/>
                        </a:rPr>
                        <a:t>15</a:t>
                      </a:r>
                      <a:r>
                        <a:rPr kumimoji="0" lang="en-CA" sz="2000" b="0" i="0" u="none" strike="noStrike" cap="none" normalizeH="0" baseline="0" noProof="0" dirty="0">
                          <a:ln>
                            <a:noFill/>
                          </a:ln>
                          <a:solidFill>
                            <a:schemeClr val="bg1"/>
                          </a:solidFill>
                          <a:effectLst/>
                          <a:latin typeface="+mn-lt"/>
                          <a:cs typeface="Arial" charset="0"/>
                        </a:rPr>
                        <a:t>º C (average)</a:t>
                      </a:r>
                    </a:p>
                  </a:txBody>
                  <a:tcPr anchor="ctr" horzOverflow="overflow">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dirty="0">
                          <a:ln>
                            <a:noFill/>
                          </a:ln>
                          <a:solidFill>
                            <a:schemeClr val="bg1"/>
                          </a:solidFill>
                          <a:effectLst/>
                          <a:latin typeface="+mn-lt"/>
                        </a:rPr>
                        <a:t>Day: 107 </a:t>
                      </a:r>
                      <a:r>
                        <a:rPr kumimoji="0" lang="en-CA" sz="2000" b="0" i="0" u="none" strike="noStrike" cap="none" normalizeH="0" baseline="0" noProof="0" dirty="0">
                          <a:ln>
                            <a:noFill/>
                          </a:ln>
                          <a:solidFill>
                            <a:schemeClr val="bg1"/>
                          </a:solidFill>
                          <a:effectLst/>
                          <a:latin typeface="+mn-lt"/>
                          <a:cs typeface="Arial" charset="0"/>
                        </a:rPr>
                        <a:t>º C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dirty="0">
                          <a:ln>
                            <a:noFill/>
                          </a:ln>
                          <a:solidFill>
                            <a:schemeClr val="bg1"/>
                          </a:solidFill>
                          <a:effectLst/>
                          <a:latin typeface="+mn-lt"/>
                          <a:cs typeface="Arial" charset="0"/>
                        </a:rPr>
                        <a:t>Night: -153 º C</a:t>
                      </a:r>
                    </a:p>
                  </a:txBody>
                  <a:tcPr anchor="ctr" horzOverflow="overflow">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2"/>
                  </a:ext>
                </a:extLst>
              </a:tr>
              <a:tr h="437676">
                <a:tc>
                  <a:txBody>
                    <a:bodyPr/>
                    <a:lstStyle/>
                    <a:p>
                      <a:pPr algn="ctr" fontAlgn="b"/>
                      <a:r>
                        <a:rPr lang="en-CA" sz="2000" b="1" i="0" u="none" strike="noStrike" noProof="0">
                          <a:solidFill>
                            <a:schemeClr val="bg1"/>
                          </a:solidFill>
                          <a:effectLst/>
                          <a:latin typeface="+mn-lt"/>
                        </a:rPr>
                        <a:t>Atmosphere</a:t>
                      </a:r>
                    </a:p>
                  </a:txBody>
                  <a:tcPr marL="127000" marR="127000" marT="63500" marB="63500" anchor="ctr">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a:ln>
                            <a:noFill/>
                          </a:ln>
                          <a:solidFill>
                            <a:schemeClr val="bg1"/>
                          </a:solidFill>
                          <a:effectLst/>
                          <a:latin typeface="+mn-lt"/>
                        </a:rPr>
                        <a:t>Yes</a:t>
                      </a:r>
                    </a:p>
                  </a:txBody>
                  <a:tcPr anchor="ctr" horzOverflow="overflow">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dirty="0">
                          <a:ln>
                            <a:noFill/>
                          </a:ln>
                          <a:solidFill>
                            <a:schemeClr val="bg1"/>
                          </a:solidFill>
                          <a:effectLst/>
                          <a:latin typeface="+mn-lt"/>
                        </a:rPr>
                        <a:t>No</a:t>
                      </a:r>
                    </a:p>
                  </a:txBody>
                  <a:tcPr anchor="ctr" horzOverflow="overflow">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3"/>
                  </a:ext>
                </a:extLst>
              </a:tr>
              <a:tr h="1190924">
                <a:tc>
                  <a:txBody>
                    <a:bodyPr/>
                    <a:lstStyle/>
                    <a:p>
                      <a:pPr algn="ctr" fontAlgn="b"/>
                      <a:r>
                        <a:rPr lang="en-CA" sz="2000" b="1" i="0" u="none" strike="noStrike" baseline="0" noProof="0" dirty="0">
                          <a:solidFill>
                            <a:schemeClr val="bg1"/>
                          </a:solidFill>
                          <a:effectLst/>
                          <a:latin typeface="+mn-lt"/>
                        </a:rPr>
                        <a:t>What is visible on the surface</a:t>
                      </a:r>
                      <a:endParaRPr lang="en-CA" sz="2000" b="1" i="0" u="none" strike="noStrike" noProof="0" dirty="0">
                        <a:solidFill>
                          <a:schemeClr val="bg1"/>
                        </a:solidFill>
                        <a:effectLst/>
                        <a:latin typeface="+mn-lt"/>
                      </a:endParaRPr>
                    </a:p>
                  </a:txBody>
                  <a:tcPr marL="127000" marR="127000" marT="63500" marB="63500" anchor="ctr">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a:ln>
                            <a:noFill/>
                          </a:ln>
                          <a:solidFill>
                            <a:schemeClr val="bg1"/>
                          </a:solidFill>
                          <a:effectLst/>
                          <a:latin typeface="+mn-lt"/>
                        </a:rPr>
                        <a:t>Water, continents, clouds…</a:t>
                      </a:r>
                    </a:p>
                  </a:txBody>
                  <a:tcPr anchor="ctr" horzOverflow="overflow">
                    <a:lnL>
                      <a:noFill/>
                    </a:lnL>
                    <a:lnR>
                      <a:noFill/>
                    </a:lnR>
                    <a:lnT>
                      <a:noFill/>
                    </a:lnT>
                    <a:lnB>
                      <a:noFill/>
                    </a:lnB>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noProof="0" dirty="0">
                          <a:ln>
                            <a:noFill/>
                          </a:ln>
                          <a:solidFill>
                            <a:schemeClr val="bg1"/>
                          </a:solidFill>
                          <a:effectLst/>
                          <a:latin typeface="+mn-lt"/>
                        </a:rPr>
                        <a:t>Rocky surface, craters, ancient lava flow (seas) </a:t>
                      </a:r>
                    </a:p>
                  </a:txBody>
                  <a:tcPr anchor="ctr" horzOverflow="overflow">
                    <a:lnL>
                      <a:noFill/>
                    </a:lnL>
                    <a:lnR>
                      <a:noFill/>
                    </a:lnR>
                    <a:lnT>
                      <a:noFill/>
                    </a:lnT>
                    <a:lnB>
                      <a:noFill/>
                    </a:lnB>
                    <a:solidFill>
                      <a:schemeClr val="tx1">
                        <a:lumMod val="65000"/>
                        <a:lumOff val="3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8864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838200" y="336640"/>
            <a:ext cx="10515600" cy="1325563"/>
          </a:xfrm>
        </p:spPr>
        <p:txBody>
          <a:bodyPr/>
          <a:lstStyle/>
          <a:p>
            <a:r>
              <a:rPr lang="en-CA" dirty="0"/>
              <a:t>rotation and revolution of the moon</a:t>
            </a:r>
          </a:p>
        </p:txBody>
      </p:sp>
      <p:sp>
        <p:nvSpPr>
          <p:cNvPr id="9" name="Content Placeholder 7">
            <a:extLst>
              <a:ext uri="{FF2B5EF4-FFF2-40B4-BE49-F238E27FC236}">
                <a16:creationId xmlns:a16="http://schemas.microsoft.com/office/drawing/2014/main" id="{51603EA2-402D-4140-A58F-134BF8BD720C}"/>
              </a:ext>
            </a:extLst>
          </p:cNvPr>
          <p:cNvSpPr txBox="1">
            <a:spLocks/>
          </p:cNvSpPr>
          <p:nvPr/>
        </p:nvSpPr>
        <p:spPr>
          <a:xfrm>
            <a:off x="3105527" y="6021265"/>
            <a:ext cx="8632556" cy="60258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CA" sz="1400" dirty="0">
                <a:solidFill>
                  <a:schemeClr val="bg1">
                    <a:lumMod val="65000"/>
                  </a:schemeClr>
                </a:solidFill>
              </a:rPr>
              <a:t>Credit: : Lunar Reconnaissance Orbiter/NASA</a:t>
            </a:r>
          </a:p>
          <a:p>
            <a:pPr marL="0" lvl="0" indent="0" algn="r">
              <a:lnSpc>
                <a:spcPct val="100000"/>
              </a:lnSpc>
              <a:spcBef>
                <a:spcPts val="0"/>
              </a:spcBef>
              <a:buNone/>
            </a:pPr>
            <a:r>
              <a:rPr lang="en-CA" sz="1400" dirty="0">
                <a:solidFill>
                  <a:schemeClr val="bg1">
                    <a:lumMod val="65000"/>
                  </a:schemeClr>
                </a:solidFill>
              </a:rPr>
              <a:t>http://</a:t>
            </a:r>
            <a:r>
              <a:rPr lang="en-CA" sz="1400" dirty="0" err="1">
                <a:solidFill>
                  <a:schemeClr val="bg1">
                    <a:lumMod val="65000"/>
                  </a:schemeClr>
                </a:solidFill>
              </a:rPr>
              <a:t>www.nasa.gov</a:t>
            </a:r>
            <a:r>
              <a:rPr lang="en-CA" sz="1400" dirty="0">
                <a:solidFill>
                  <a:schemeClr val="bg1">
                    <a:lumMod val="65000"/>
                  </a:schemeClr>
                </a:solidFill>
              </a:rPr>
              <a:t>/</a:t>
            </a:r>
            <a:r>
              <a:rPr lang="en-CA" sz="1400" dirty="0" err="1">
                <a:solidFill>
                  <a:schemeClr val="bg1">
                    <a:lumMod val="65000"/>
                  </a:schemeClr>
                </a:solidFill>
              </a:rPr>
              <a:t>mission_pages</a:t>
            </a:r>
            <a:r>
              <a:rPr lang="en-CA" sz="1400" dirty="0">
                <a:solidFill>
                  <a:schemeClr val="bg1">
                    <a:lumMod val="65000"/>
                  </a:schemeClr>
                </a:solidFill>
              </a:rPr>
              <a:t>/LRO/multimedia/moonimg_01.html</a:t>
            </a:r>
          </a:p>
          <a:p>
            <a:pPr marL="0" lvl="0" indent="0" algn="r">
              <a:lnSpc>
                <a:spcPct val="100000"/>
              </a:lnSpc>
              <a:spcBef>
                <a:spcPts val="0"/>
              </a:spcBef>
              <a:buNone/>
            </a:pPr>
            <a:r>
              <a:rPr lang="en-CA" sz="1400" dirty="0">
                <a:solidFill>
                  <a:schemeClr val="bg1">
                    <a:lumMod val="65000"/>
                  </a:schemeClr>
                </a:solidFill>
              </a:rPr>
              <a:t>http://</a:t>
            </a:r>
            <a:r>
              <a:rPr lang="en-CA" sz="1400" dirty="0" err="1">
                <a:solidFill>
                  <a:schemeClr val="bg1">
                    <a:lumMod val="65000"/>
                  </a:schemeClr>
                </a:solidFill>
              </a:rPr>
              <a:t>www.nasa.gov</a:t>
            </a:r>
            <a:r>
              <a:rPr lang="en-CA" sz="1400" dirty="0">
                <a:solidFill>
                  <a:schemeClr val="bg1">
                    <a:lumMod val="65000"/>
                  </a:schemeClr>
                </a:solidFill>
              </a:rPr>
              <a:t>/</a:t>
            </a:r>
            <a:r>
              <a:rPr lang="en-CA" sz="1400" dirty="0" err="1">
                <a:solidFill>
                  <a:schemeClr val="bg1">
                    <a:lumMod val="65000"/>
                  </a:schemeClr>
                </a:solidFill>
              </a:rPr>
              <a:t>mission_pages</a:t>
            </a:r>
            <a:r>
              <a:rPr lang="en-CA" sz="1400" dirty="0">
                <a:solidFill>
                  <a:schemeClr val="bg1">
                    <a:lumMod val="65000"/>
                  </a:schemeClr>
                </a:solidFill>
              </a:rPr>
              <a:t>/LRO/news/</a:t>
            </a:r>
            <a:r>
              <a:rPr lang="en-CA" sz="1400" dirty="0" err="1">
                <a:solidFill>
                  <a:schemeClr val="bg1">
                    <a:lumMod val="65000"/>
                  </a:schemeClr>
                </a:solidFill>
              </a:rPr>
              <a:t>lro-farside.html</a:t>
            </a:r>
            <a:endParaRPr lang="en-CA" sz="1400" dirty="0">
              <a:solidFill>
                <a:schemeClr val="bg1">
                  <a:lumMod val="65000"/>
                </a:schemeClr>
              </a:solidFill>
            </a:endParaRPr>
          </a:p>
          <a:p>
            <a:pPr algn="r">
              <a:lnSpc>
                <a:spcPct val="100000"/>
              </a:lnSpc>
              <a:spcBef>
                <a:spcPts val="0"/>
              </a:spcBef>
            </a:pPr>
            <a:endParaRPr lang="en-CA" sz="1400" dirty="0">
              <a:solidFill>
                <a:schemeClr val="bg1">
                  <a:lumMod val="65000"/>
                </a:schemeClr>
              </a:solidFill>
            </a:endParaRPr>
          </a:p>
        </p:txBody>
      </p:sp>
      <p:sp>
        <p:nvSpPr>
          <p:cNvPr id="10" name="ZoneTexte 14">
            <a:extLst>
              <a:ext uri="{FF2B5EF4-FFF2-40B4-BE49-F238E27FC236}">
                <a16:creationId xmlns:a16="http://schemas.microsoft.com/office/drawing/2014/main" id="{446318C3-4831-CC44-A814-90EB47EC82F0}"/>
              </a:ext>
            </a:extLst>
          </p:cNvPr>
          <p:cNvSpPr txBox="1"/>
          <p:nvPr/>
        </p:nvSpPr>
        <p:spPr>
          <a:xfrm>
            <a:off x="819148" y="1577576"/>
            <a:ext cx="7835899" cy="1025922"/>
          </a:xfrm>
          <a:prstGeom prst="rect">
            <a:avLst/>
          </a:prstGeom>
          <a:noFill/>
        </p:spPr>
        <p:txBody>
          <a:bodyPr wrap="square" lIns="127000" tIns="127000" rIns="127000" bIns="127000" rtlCol="0">
            <a:spAutoFit/>
          </a:bodyPr>
          <a:lstStyle/>
          <a:p>
            <a:pPr>
              <a:spcBef>
                <a:spcPct val="50000"/>
              </a:spcBef>
            </a:pPr>
            <a:r>
              <a:rPr lang="en-CA" sz="2000" dirty="0">
                <a:solidFill>
                  <a:schemeClr val="bg1"/>
                </a:solidFill>
              </a:rPr>
              <a:t>Rotation period : 27.3 days</a:t>
            </a:r>
          </a:p>
          <a:p>
            <a:pPr>
              <a:spcBef>
                <a:spcPct val="50000"/>
              </a:spcBef>
            </a:pPr>
            <a:r>
              <a:rPr lang="en-CA" sz="2000" dirty="0">
                <a:solidFill>
                  <a:schemeClr val="bg1"/>
                </a:solidFill>
              </a:rPr>
              <a:t>Orbital (revolution) period: 27.3 days			</a:t>
            </a:r>
          </a:p>
        </p:txBody>
      </p:sp>
      <p:sp>
        <p:nvSpPr>
          <p:cNvPr id="11" name="Flèche vers la droite 8">
            <a:extLst>
              <a:ext uri="{FF2B5EF4-FFF2-40B4-BE49-F238E27FC236}">
                <a16:creationId xmlns:a16="http://schemas.microsoft.com/office/drawing/2014/main" id="{1D400770-D9E9-9344-9F07-A5757CB75232}"/>
              </a:ext>
            </a:extLst>
          </p:cNvPr>
          <p:cNvSpPr/>
          <p:nvPr/>
        </p:nvSpPr>
        <p:spPr>
          <a:xfrm>
            <a:off x="5485386" y="1828981"/>
            <a:ext cx="610614" cy="303869"/>
          </a:xfrm>
          <a:prstGeom prst="rightArrow">
            <a:avLst>
              <a:gd name="adj1" fmla="val 49612"/>
              <a:gd name="adj2" fmla="val 81926"/>
            </a:avLst>
          </a:prstGeom>
          <a:solidFill>
            <a:srgbClr val="FFFFFF">
              <a:alpha val="5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endParaRPr>
          </a:p>
        </p:txBody>
      </p:sp>
      <p:pic>
        <p:nvPicPr>
          <p:cNvPr id="12" name="Picture 2" descr="Clementine composite image of the moon">
            <a:extLst>
              <a:ext uri="{FF2B5EF4-FFF2-40B4-BE49-F238E27FC236}">
                <a16:creationId xmlns:a16="http://schemas.microsoft.com/office/drawing/2014/main" id="{26385A6A-ED5F-7643-8979-786BCF8509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373" y="2727908"/>
            <a:ext cx="2481471" cy="2449304"/>
          </a:xfrm>
          <a:prstGeom prst="rect">
            <a:avLst/>
          </a:prstGeom>
          <a:noFill/>
        </p:spPr>
      </p:pic>
      <p:pic>
        <p:nvPicPr>
          <p:cNvPr id="15" name="Picture 4" descr="image of lunar far side">
            <a:extLst>
              <a:ext uri="{FF2B5EF4-FFF2-40B4-BE49-F238E27FC236}">
                <a16:creationId xmlns:a16="http://schemas.microsoft.com/office/drawing/2014/main" id="{661418A6-905C-7B44-87C5-513FD07F97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3936" y="2877107"/>
            <a:ext cx="2211166" cy="2211166"/>
          </a:xfrm>
          <a:prstGeom prst="rect">
            <a:avLst/>
          </a:prstGeom>
          <a:noFill/>
        </p:spPr>
      </p:pic>
      <p:sp>
        <p:nvSpPr>
          <p:cNvPr id="16" name="ZoneTexte 14">
            <a:extLst>
              <a:ext uri="{FF2B5EF4-FFF2-40B4-BE49-F238E27FC236}">
                <a16:creationId xmlns:a16="http://schemas.microsoft.com/office/drawing/2014/main" id="{951501E8-C55A-2B43-B579-97BA5761CB95}"/>
              </a:ext>
            </a:extLst>
          </p:cNvPr>
          <p:cNvSpPr txBox="1"/>
          <p:nvPr/>
        </p:nvSpPr>
        <p:spPr>
          <a:xfrm>
            <a:off x="6333126" y="1634222"/>
            <a:ext cx="4905962" cy="872034"/>
          </a:xfrm>
          <a:prstGeom prst="rect">
            <a:avLst/>
          </a:prstGeom>
          <a:noFill/>
        </p:spPr>
        <p:txBody>
          <a:bodyPr wrap="square" lIns="127000" tIns="127000" rIns="127000" bIns="127000" rtlCol="0">
            <a:spAutoFit/>
          </a:bodyPr>
          <a:lstStyle/>
          <a:p>
            <a:pPr>
              <a:spcBef>
                <a:spcPct val="50000"/>
              </a:spcBef>
            </a:pPr>
            <a:r>
              <a:rPr lang="en-CA" sz="2000" dirty="0">
                <a:solidFill>
                  <a:srgbClr val="30BEFC"/>
                </a:solidFill>
              </a:rPr>
              <a:t>tidal lock</a:t>
            </a:r>
            <a:r>
              <a:rPr lang="en-CA" sz="2000" dirty="0">
                <a:solidFill>
                  <a:schemeClr val="bg1"/>
                </a:solidFill>
              </a:rPr>
              <a:t>: we always see the same side of the Moon			</a:t>
            </a:r>
          </a:p>
        </p:txBody>
      </p:sp>
      <p:sp>
        <p:nvSpPr>
          <p:cNvPr id="17" name="ZoneTexte 14">
            <a:extLst>
              <a:ext uri="{FF2B5EF4-FFF2-40B4-BE49-F238E27FC236}">
                <a16:creationId xmlns:a16="http://schemas.microsoft.com/office/drawing/2014/main" id="{10E1E8EA-B15C-2F47-95AE-CD403AA6E0CA}"/>
              </a:ext>
            </a:extLst>
          </p:cNvPr>
          <p:cNvSpPr txBox="1"/>
          <p:nvPr/>
        </p:nvSpPr>
        <p:spPr>
          <a:xfrm>
            <a:off x="3449713" y="5149231"/>
            <a:ext cx="1795180" cy="995144"/>
          </a:xfrm>
          <a:prstGeom prst="rect">
            <a:avLst/>
          </a:prstGeom>
          <a:noFill/>
        </p:spPr>
        <p:txBody>
          <a:bodyPr wrap="square" lIns="127000" tIns="127000" rIns="127000" bIns="127000" rtlCol="0">
            <a:spAutoFit/>
          </a:bodyPr>
          <a:lstStyle/>
          <a:p>
            <a:pPr>
              <a:spcBef>
                <a:spcPct val="50000"/>
              </a:spcBef>
            </a:pPr>
            <a:r>
              <a:rPr lang="en-CA" sz="2400" dirty="0">
                <a:solidFill>
                  <a:schemeClr val="bg1"/>
                </a:solidFill>
              </a:rPr>
              <a:t>near side	</a:t>
            </a:r>
          </a:p>
        </p:txBody>
      </p:sp>
      <p:sp>
        <p:nvSpPr>
          <p:cNvPr id="18" name="ZoneTexte 15">
            <a:extLst>
              <a:ext uri="{FF2B5EF4-FFF2-40B4-BE49-F238E27FC236}">
                <a16:creationId xmlns:a16="http://schemas.microsoft.com/office/drawing/2014/main" id="{18FD2A56-51E6-FF46-91EC-5BC9C06FF1CD}"/>
              </a:ext>
            </a:extLst>
          </p:cNvPr>
          <p:cNvSpPr txBox="1"/>
          <p:nvPr/>
        </p:nvSpPr>
        <p:spPr>
          <a:xfrm>
            <a:off x="7545372" y="5136605"/>
            <a:ext cx="2481471" cy="625812"/>
          </a:xfrm>
          <a:prstGeom prst="rect">
            <a:avLst/>
          </a:prstGeom>
          <a:noFill/>
        </p:spPr>
        <p:txBody>
          <a:bodyPr wrap="square" lIns="127000" tIns="127000" rIns="127000" bIns="127000" rtlCol="0">
            <a:spAutoFit/>
          </a:bodyPr>
          <a:lstStyle/>
          <a:p>
            <a:pPr>
              <a:spcBef>
                <a:spcPct val="50000"/>
              </a:spcBef>
            </a:pPr>
            <a:r>
              <a:rPr lang="en-CA" sz="2400" dirty="0">
                <a:solidFill>
                  <a:schemeClr val="bg1"/>
                </a:solidFill>
              </a:rPr>
              <a:t>far side</a:t>
            </a:r>
          </a:p>
        </p:txBody>
      </p:sp>
    </p:spTree>
    <p:extLst>
      <p:ext uri="{BB962C8B-B14F-4D97-AF65-F5344CB8AC3E}">
        <p14:creationId xmlns:p14="http://schemas.microsoft.com/office/powerpoint/2010/main" val="2919418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1387-89D5-9A4E-AFB9-A4BE38E0A0D3}"/>
              </a:ext>
            </a:extLst>
          </p:cNvPr>
          <p:cNvSpPr>
            <a:spLocks noGrp="1"/>
          </p:cNvSpPr>
          <p:nvPr>
            <p:ph type="title"/>
          </p:nvPr>
        </p:nvSpPr>
        <p:spPr>
          <a:xfrm>
            <a:off x="838200" y="1852967"/>
            <a:ext cx="10515600" cy="1325563"/>
          </a:xfrm>
        </p:spPr>
        <p:txBody>
          <a:bodyPr/>
          <a:lstStyle/>
          <a:p>
            <a:pPr algn="ctr"/>
            <a:r>
              <a:rPr lang="en-CA"/>
              <a:t>phases of the moon</a:t>
            </a:r>
          </a:p>
        </p:txBody>
      </p:sp>
    </p:spTree>
    <p:extLst>
      <p:ext uri="{BB962C8B-B14F-4D97-AF65-F5344CB8AC3E}">
        <p14:creationId xmlns:p14="http://schemas.microsoft.com/office/powerpoint/2010/main" val="177140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tableau 8" descr="1107PPT-01 - Phases Lune 04 - Cosmagora.png">
            <a:extLst>
              <a:ext uri="{FF2B5EF4-FFF2-40B4-BE49-F238E27FC236}">
                <a16:creationId xmlns:a16="http://schemas.microsoft.com/office/drawing/2014/main" id="{196A22C0-6A20-734E-A867-B80FF10C68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47"/>
            <a:ext cx="10202375" cy="5081954"/>
          </a:xfrm>
          <a:prstGeom prst="rect">
            <a:avLst/>
          </a:prstGeom>
          <a:solidFill>
            <a:schemeClr val="tx1">
              <a:lumMod val="75000"/>
              <a:lumOff val="25000"/>
            </a:schemeClr>
          </a:solidFill>
          <a:ln>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en-CA"/>
              <a:t>basic concepts</a:t>
            </a:r>
          </a:p>
        </p:txBody>
      </p:sp>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9477139"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dirty="0">
                <a:solidFill>
                  <a:schemeClr val="bg1">
                    <a:lumMod val="75000"/>
                  </a:schemeClr>
                </a:solidFill>
              </a:rPr>
              <a:t>Image not to scale</a:t>
            </a:r>
          </a:p>
          <a:p>
            <a:endParaRPr lang="en-CA" sz="1800" dirty="0">
              <a:solidFill>
                <a:schemeClr val="bg1">
                  <a:lumMod val="75000"/>
                </a:schemeClr>
              </a:solidFill>
            </a:endParaRPr>
          </a:p>
        </p:txBody>
      </p:sp>
      <p:sp>
        <p:nvSpPr>
          <p:cNvPr id="6" name="Text Placeholder 3">
            <a:extLst>
              <a:ext uri="{FF2B5EF4-FFF2-40B4-BE49-F238E27FC236}">
                <a16:creationId xmlns:a16="http://schemas.microsoft.com/office/drawing/2014/main" id="{2E816A3F-BEC1-4A4B-AF00-3A1C276AB6D1}"/>
              </a:ext>
            </a:extLst>
          </p:cNvPr>
          <p:cNvSpPr txBox="1">
            <a:spLocks/>
          </p:cNvSpPr>
          <p:nvPr/>
        </p:nvSpPr>
        <p:spPr bwMode="auto">
          <a:xfrm>
            <a:off x="7201225" y="2752683"/>
            <a:ext cx="4551828" cy="2841804"/>
          </a:xfrm>
          <a:prstGeom prst="rect">
            <a:avLst/>
          </a:prstGeom>
          <a:noFill/>
          <a:ln w="9525">
            <a:noFill/>
            <a:miter lim="800000"/>
            <a:headEnd/>
            <a:tailEnd/>
          </a:ln>
        </p:spPr>
        <p:txBody>
          <a:bodyPr wrap="square" lIns="127000" tIns="127000" rIns="127000" bIns="127000">
            <a:spAutoFit/>
          </a:bodyPr>
          <a:lstStyle/>
          <a:p>
            <a:pPr marL="292100" lvl="1" indent="-233363">
              <a:spcBef>
                <a:spcPct val="20000"/>
              </a:spcBef>
              <a:buFont typeface="Wingdings" pitchFamily="2" charset="2"/>
              <a:buChar char=""/>
            </a:pPr>
            <a:r>
              <a:rPr lang="en-CA" sz="2000">
                <a:solidFill>
                  <a:srgbClr val="FFFFFF"/>
                </a:solidFill>
              </a:rPr>
              <a:t>The Moon doesn’t shine on its own, it reflects sunlight.</a:t>
            </a:r>
          </a:p>
          <a:p>
            <a:pPr marL="292100" lvl="1" indent="-233363">
              <a:spcBef>
                <a:spcPct val="20000"/>
              </a:spcBef>
              <a:buFont typeface="Wingdings" pitchFamily="2" charset="2"/>
              <a:buChar char=""/>
            </a:pPr>
            <a:r>
              <a:rPr lang="en-CA" sz="2000">
                <a:solidFill>
                  <a:srgbClr val="FFFFFF"/>
                </a:solidFill>
              </a:rPr>
              <a:t>Half the Moon is always lit (day side).</a:t>
            </a:r>
          </a:p>
          <a:p>
            <a:pPr marL="292100" lvl="1" indent="-233363">
              <a:spcBef>
                <a:spcPct val="20000"/>
              </a:spcBef>
              <a:buFont typeface="Wingdings" pitchFamily="2" charset="2"/>
              <a:buChar char=""/>
            </a:pPr>
            <a:r>
              <a:rPr lang="en-CA" sz="2000">
                <a:solidFill>
                  <a:srgbClr val="FFFFFF"/>
                </a:solidFill>
              </a:rPr>
              <a:t>We don’t always see the same fraction of the lit side. It depends on the position of the Moon around the Earth. </a:t>
            </a:r>
          </a:p>
        </p:txBody>
      </p:sp>
    </p:spTree>
    <p:extLst>
      <p:ext uri="{BB962C8B-B14F-4D97-AF65-F5344CB8AC3E}">
        <p14:creationId xmlns:p14="http://schemas.microsoft.com/office/powerpoint/2010/main" val="9983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3" descr="Phases of the Moon">
            <a:extLst>
              <a:ext uri="{FF2B5EF4-FFF2-40B4-BE49-F238E27FC236}">
                <a16:creationId xmlns:a16="http://schemas.microsoft.com/office/drawing/2014/main" id="{2D7FD459-8D35-9D42-802F-5F224994E97E}"/>
              </a:ext>
            </a:extLst>
          </p:cNvPr>
          <p:cNvPicPr>
            <a:picLocks noChangeAspect="1"/>
          </p:cNvPicPr>
          <p:nvPr/>
        </p:nvPicPr>
        <p:blipFill>
          <a:blip r:embed="rId3"/>
          <a:stretch>
            <a:fillRect/>
          </a:stretch>
        </p:blipFill>
        <p:spPr>
          <a:xfrm>
            <a:off x="2454718" y="498135"/>
            <a:ext cx="8479819" cy="6359865"/>
          </a:xfrm>
          <a:prstGeom prst="rect">
            <a:avLst/>
          </a:prstGeom>
          <a:solidFill>
            <a:schemeClr val="tx1">
              <a:lumMod val="75000"/>
              <a:lumOff val="25000"/>
            </a:schemeClr>
          </a:solidFill>
          <a:ln>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fr-CA" dirty="0"/>
              <a:t>phases of the Moon</a:t>
            </a:r>
          </a:p>
        </p:txBody>
      </p:sp>
      <p:sp>
        <p:nvSpPr>
          <p:cNvPr id="5" name="Content Placeholder 7">
            <a:extLst>
              <a:ext uri="{FF2B5EF4-FFF2-40B4-BE49-F238E27FC236}">
                <a16:creationId xmlns:a16="http://schemas.microsoft.com/office/drawing/2014/main" id="{7E6DF768-C200-0145-AD2C-49B508376B73}"/>
              </a:ext>
            </a:extLst>
          </p:cNvPr>
          <p:cNvSpPr txBox="1">
            <a:spLocks/>
          </p:cNvSpPr>
          <p:nvPr/>
        </p:nvSpPr>
        <p:spPr>
          <a:xfrm>
            <a:off x="9477139"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dirty="0">
                <a:solidFill>
                  <a:schemeClr val="bg1">
                    <a:lumMod val="75000"/>
                  </a:schemeClr>
                </a:solidFill>
              </a:rPr>
              <a:t>Image not to scale</a:t>
            </a:r>
          </a:p>
          <a:p>
            <a:endParaRPr lang="en-CA" sz="1800" dirty="0">
              <a:solidFill>
                <a:schemeClr val="bg1">
                  <a:lumMod val="75000"/>
                </a:schemeClr>
              </a:solidFill>
            </a:endParaRPr>
          </a:p>
        </p:txBody>
      </p:sp>
    </p:spTree>
    <p:extLst>
      <p:ext uri="{BB962C8B-B14F-4D97-AF65-F5344CB8AC3E}">
        <p14:creationId xmlns:p14="http://schemas.microsoft.com/office/powerpoint/2010/main" val="207878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tableau 13" descr="Phases of the Moon">
            <a:extLst>
              <a:ext uri="{FF2B5EF4-FFF2-40B4-BE49-F238E27FC236}">
                <a16:creationId xmlns:a16="http://schemas.microsoft.com/office/drawing/2014/main" id="{2D7FD459-8D35-9D42-802F-5F224994E97E}"/>
              </a:ext>
            </a:extLst>
          </p:cNvPr>
          <p:cNvPicPr>
            <a:picLocks noChangeAspect="1"/>
          </p:cNvPicPr>
          <p:nvPr/>
        </p:nvPicPr>
        <p:blipFill>
          <a:blip r:embed="rId3"/>
          <a:stretch>
            <a:fillRect/>
          </a:stretch>
        </p:blipFill>
        <p:spPr>
          <a:xfrm>
            <a:off x="2454718" y="498135"/>
            <a:ext cx="8479819" cy="6359865"/>
          </a:xfrm>
          <a:prstGeom prst="rect">
            <a:avLst/>
          </a:prstGeom>
          <a:solidFill>
            <a:schemeClr val="tx1">
              <a:lumMod val="75000"/>
              <a:lumOff val="25000"/>
            </a:schemeClr>
          </a:solidFill>
          <a:ln>
            <a:noFill/>
          </a:ln>
        </p:spPr>
      </p:pic>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fr-CA" dirty="0"/>
              <a:t>phases of the Moon</a:t>
            </a:r>
          </a:p>
        </p:txBody>
      </p:sp>
      <p:sp>
        <p:nvSpPr>
          <p:cNvPr id="5" name="Content Placeholder 7">
            <a:extLst>
              <a:ext uri="{FF2B5EF4-FFF2-40B4-BE49-F238E27FC236}">
                <a16:creationId xmlns:a16="http://schemas.microsoft.com/office/drawing/2014/main" id="{7E6DF768-C200-0145-AD2C-49B508376B73}"/>
              </a:ext>
            </a:extLst>
          </p:cNvPr>
          <p:cNvSpPr txBox="1">
            <a:spLocks/>
          </p:cNvSpPr>
          <p:nvPr/>
        </p:nvSpPr>
        <p:spPr>
          <a:xfrm>
            <a:off x="9477139" y="6328924"/>
            <a:ext cx="2914796" cy="52907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1800" dirty="0">
                <a:solidFill>
                  <a:schemeClr val="bg1">
                    <a:lumMod val="75000"/>
                  </a:schemeClr>
                </a:solidFill>
              </a:rPr>
              <a:t>Image not to scale</a:t>
            </a:r>
          </a:p>
          <a:p>
            <a:endParaRPr lang="en-CA" sz="1800" dirty="0">
              <a:solidFill>
                <a:schemeClr val="bg1">
                  <a:lumMod val="75000"/>
                </a:schemeClr>
              </a:solidFill>
            </a:endParaRPr>
          </a:p>
        </p:txBody>
      </p:sp>
      <p:pic>
        <p:nvPicPr>
          <p:cNvPr id="8" name="Picture 2">
            <a:extLst>
              <a:ext uri="{FF2B5EF4-FFF2-40B4-BE49-F238E27FC236}">
                <a16:creationId xmlns:a16="http://schemas.microsoft.com/office/drawing/2014/main" id="{485D684E-412A-F34B-B6D5-BB4F071425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3217261">
            <a:off x="6253352" y="3138329"/>
            <a:ext cx="250451" cy="431698"/>
          </a:xfrm>
          <a:prstGeom prst="rect">
            <a:avLst/>
          </a:prstGeom>
          <a:noFill/>
          <a:ln w="9525">
            <a:noFill/>
            <a:miter lim="800000"/>
            <a:headEnd/>
            <a:tailEnd/>
          </a:ln>
          <a:effectLst/>
        </p:spPr>
      </p:pic>
      <p:cxnSp>
        <p:nvCxnSpPr>
          <p:cNvPr id="9" name="Connecteur droit 17">
            <a:extLst>
              <a:ext uri="{FF2B5EF4-FFF2-40B4-BE49-F238E27FC236}">
                <a16:creationId xmlns:a16="http://schemas.microsoft.com/office/drawing/2014/main" id="{6964188D-BAE7-F041-956C-80C3D2B3D370}"/>
              </a:ext>
            </a:extLst>
          </p:cNvPr>
          <p:cNvCxnSpPr>
            <a:cxnSpLocks/>
          </p:cNvCxnSpPr>
          <p:nvPr/>
        </p:nvCxnSpPr>
        <p:spPr>
          <a:xfrm rot="390578">
            <a:off x="5773171" y="2955668"/>
            <a:ext cx="848780" cy="1043940"/>
          </a:xfrm>
          <a:prstGeom prst="line">
            <a:avLst/>
          </a:prstGeom>
          <a:ln>
            <a:solidFill>
              <a:srgbClr val="2AA9E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9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04775-BC2F-4027-BCF6-577E0B0B157C}"/>
              </a:ext>
            </a:extLst>
          </p:cNvPr>
          <p:cNvSpPr>
            <a:spLocks noGrp="1"/>
          </p:cNvSpPr>
          <p:nvPr>
            <p:ph type="title" idx="4294967295"/>
          </p:nvPr>
        </p:nvSpPr>
        <p:spPr>
          <a:xfrm>
            <a:off x="635426" y="199826"/>
            <a:ext cx="10515600" cy="1325563"/>
          </a:xfrm>
        </p:spPr>
        <p:txBody>
          <a:bodyPr/>
          <a:lstStyle/>
          <a:p>
            <a:r>
              <a:rPr lang="en-CA" dirty="0"/>
              <a:t>Observing the phases of the moon</a:t>
            </a:r>
          </a:p>
        </p:txBody>
      </p:sp>
      <p:sp>
        <p:nvSpPr>
          <p:cNvPr id="4" name="Content Placeholder 7">
            <a:extLst>
              <a:ext uri="{FF2B5EF4-FFF2-40B4-BE49-F238E27FC236}">
                <a16:creationId xmlns:a16="http://schemas.microsoft.com/office/drawing/2014/main" id="{3C040AC0-9F58-C941-8387-54B4DB5179BB}"/>
              </a:ext>
            </a:extLst>
          </p:cNvPr>
          <p:cNvSpPr txBox="1">
            <a:spLocks/>
          </p:cNvSpPr>
          <p:nvPr/>
        </p:nvSpPr>
        <p:spPr>
          <a:xfrm>
            <a:off x="3638515" y="6129098"/>
            <a:ext cx="8125592" cy="72890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CA" sz="1800" dirty="0">
                <a:solidFill>
                  <a:schemeClr val="bg1">
                    <a:lumMod val="75000"/>
                  </a:schemeClr>
                </a:solidFill>
              </a:rPr>
              <a:t>Credit: Moon Gazer’s Guide – Royal Astronomical Society of Canada</a:t>
            </a:r>
          </a:p>
          <a:p>
            <a:pPr marL="0" indent="0" algn="r">
              <a:lnSpc>
                <a:spcPct val="100000"/>
              </a:lnSpc>
              <a:spcBef>
                <a:spcPts val="0"/>
              </a:spcBef>
              <a:buNone/>
            </a:pPr>
            <a:r>
              <a:rPr lang="en-CA" sz="1800" dirty="0">
                <a:solidFill>
                  <a:schemeClr val="bg1">
                    <a:lumMod val="75000"/>
                  </a:schemeClr>
                </a:solidFill>
              </a:rPr>
              <a:t>https://</a:t>
            </a:r>
            <a:r>
              <a:rPr lang="en-CA" sz="1800" dirty="0" err="1">
                <a:solidFill>
                  <a:schemeClr val="bg1">
                    <a:lumMod val="75000"/>
                  </a:schemeClr>
                </a:solidFill>
              </a:rPr>
              <a:t>secure.rasc.ca</a:t>
            </a:r>
            <a:r>
              <a:rPr lang="en-CA" sz="1800" dirty="0">
                <a:solidFill>
                  <a:schemeClr val="bg1">
                    <a:lumMod val="75000"/>
                  </a:schemeClr>
                </a:solidFill>
              </a:rPr>
              <a:t>/</a:t>
            </a:r>
            <a:r>
              <a:rPr lang="en-CA" sz="1800" dirty="0" err="1">
                <a:solidFill>
                  <a:schemeClr val="bg1">
                    <a:lumMod val="75000"/>
                  </a:schemeClr>
                </a:solidFill>
              </a:rPr>
              <a:t>StoreCat?Category</a:t>
            </a:r>
            <a:r>
              <a:rPr lang="en-CA" sz="1800" dirty="0">
                <a:solidFill>
                  <a:schemeClr val="bg1">
                    <a:lumMod val="75000"/>
                  </a:schemeClr>
                </a:solidFill>
              </a:rPr>
              <a:t>=OBSAIDS</a:t>
            </a:r>
          </a:p>
          <a:p>
            <a:pPr marL="0" indent="0" algn="r">
              <a:lnSpc>
                <a:spcPct val="100000"/>
              </a:lnSpc>
              <a:spcBef>
                <a:spcPts val="0"/>
              </a:spcBef>
              <a:buNone/>
            </a:pPr>
            <a:endParaRPr lang="en-CA" sz="1800" dirty="0">
              <a:solidFill>
                <a:schemeClr val="bg1">
                  <a:lumMod val="75000"/>
                </a:schemeClr>
              </a:solidFill>
            </a:endParaRPr>
          </a:p>
          <a:p>
            <a:pPr algn="r">
              <a:lnSpc>
                <a:spcPct val="100000"/>
              </a:lnSpc>
              <a:spcBef>
                <a:spcPts val="0"/>
              </a:spcBef>
            </a:pPr>
            <a:endParaRPr lang="en-CA" sz="1800" dirty="0">
              <a:solidFill>
                <a:schemeClr val="bg1">
                  <a:lumMod val="75000"/>
                </a:schemeClr>
              </a:solidFill>
            </a:endParaRPr>
          </a:p>
        </p:txBody>
      </p:sp>
      <p:pic>
        <p:nvPicPr>
          <p:cNvPr id="6" name="Picture 1">
            <a:extLst>
              <a:ext uri="{FF2B5EF4-FFF2-40B4-BE49-F238E27FC236}">
                <a16:creationId xmlns:a16="http://schemas.microsoft.com/office/drawing/2014/main" id="{B1C67D70-E4DE-D04F-A860-C5A9D102A3DF}"/>
              </a:ext>
            </a:extLst>
          </p:cNvPr>
          <p:cNvPicPr>
            <a:picLocks noChangeAspect="1" noChangeArrowheads="1"/>
          </p:cNvPicPr>
          <p:nvPr/>
        </p:nvPicPr>
        <p:blipFill>
          <a:blip r:embed="rId3"/>
          <a:srcRect/>
          <a:stretch>
            <a:fillRect/>
          </a:stretch>
        </p:blipFill>
        <p:spPr bwMode="auto">
          <a:xfrm>
            <a:off x="635426" y="1474826"/>
            <a:ext cx="10735315" cy="4152251"/>
          </a:xfrm>
          <a:prstGeom prst="rect">
            <a:avLst/>
          </a:prstGeom>
          <a:noFill/>
          <a:ln w="9525">
            <a:noFill/>
            <a:miter lim="800000"/>
            <a:headEnd/>
            <a:tailEnd/>
          </a:ln>
          <a:effectLst/>
        </p:spPr>
      </p:pic>
    </p:spTree>
    <p:extLst>
      <p:ext uri="{BB962C8B-B14F-4D97-AF65-F5344CB8AC3E}">
        <p14:creationId xmlns:p14="http://schemas.microsoft.com/office/powerpoint/2010/main" val="157243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U Title">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U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U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U Black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cial  &amp; Contact">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9504</TotalTime>
  <Words>870</Words>
  <Application>Microsoft Macintosh PowerPoint</Application>
  <PresentationFormat>Widescreen</PresentationFormat>
  <Paragraphs>140</Paragraphs>
  <Slides>24</Slides>
  <Notes>20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24</vt:i4>
      </vt:variant>
    </vt:vector>
  </HeadingPairs>
  <TitlesOfParts>
    <vt:vector size="37" baseType="lpstr">
      <vt:lpstr>Arial</vt:lpstr>
      <vt:lpstr>Arial Black</vt:lpstr>
      <vt:lpstr>Avenir LT Std 35 Light</vt:lpstr>
      <vt:lpstr>Calibri</vt:lpstr>
      <vt:lpstr>Impact</vt:lpstr>
      <vt:lpstr>Wingdings</vt:lpstr>
      <vt:lpstr>DU Title</vt:lpstr>
      <vt:lpstr>DU Header</vt:lpstr>
      <vt:lpstr>DU Reg</vt:lpstr>
      <vt:lpstr>DU Black Header</vt:lpstr>
      <vt:lpstr>DU Black Reg</vt:lpstr>
      <vt:lpstr>1_DU Black Reg</vt:lpstr>
      <vt:lpstr>Social  &amp; Contact</vt:lpstr>
      <vt:lpstr>the moon</vt:lpstr>
      <vt:lpstr>PowerPoint Presentation</vt:lpstr>
      <vt:lpstr>earth and moon</vt:lpstr>
      <vt:lpstr>rotation and revolution of the moon</vt:lpstr>
      <vt:lpstr>phases of the moon</vt:lpstr>
      <vt:lpstr>basic concepts</vt:lpstr>
      <vt:lpstr>phases of the Moon</vt:lpstr>
      <vt:lpstr>phases of the Moon</vt:lpstr>
      <vt:lpstr>Observing the phases of the moon</vt:lpstr>
      <vt:lpstr>eclipses</vt:lpstr>
      <vt:lpstr>PowerPoint Presentation</vt:lpstr>
      <vt:lpstr>upcoming eclipses</vt:lpstr>
      <vt:lpstr>Solar Eclipse</vt:lpstr>
      <vt:lpstr>Solar eclipse</vt:lpstr>
      <vt:lpstr>Solar Eclipse</vt:lpstr>
      <vt:lpstr>SOLAR ECLIPSE</vt:lpstr>
      <vt:lpstr>Annular Solar Eclipse</vt:lpstr>
      <vt:lpstr>Annular solar Eclipse</vt:lpstr>
      <vt:lpstr>Lunar Eclipse</vt:lpstr>
      <vt:lpstr>Lunar Eclipse</vt:lpstr>
      <vt:lpstr>Lunar Eclipse</vt:lpstr>
      <vt:lpstr>lunar Eclipse</vt:lpstr>
      <vt:lpstr>Total Lunar Eclipse</vt:lpstr>
      <vt:lpstr>Eclipse Comparison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dc:creator>
  <cp:lastModifiedBy>Julie Bolduc-Duval</cp:lastModifiedBy>
  <cp:revision>164</cp:revision>
  <dcterms:created xsi:type="dcterms:W3CDTF">2019-05-06T20:07:08Z</dcterms:created>
  <dcterms:modified xsi:type="dcterms:W3CDTF">2020-11-16T20:06:40Z</dcterms:modified>
</cp:coreProperties>
</file>