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48" r:id="rId3"/>
    <p:sldMasterId id="2147483696" r:id="rId4"/>
    <p:sldMasterId id="2147483708" r:id="rId5"/>
    <p:sldMasterId id="2147483722" r:id="rId6"/>
    <p:sldMasterId id="2147483720" r:id="rId7"/>
  </p:sldMasterIdLst>
  <p:notesMasterIdLst>
    <p:notesMasterId r:id="rId32"/>
  </p:notesMasterIdLst>
  <p:sldIdLst>
    <p:sldId id="258" r:id="rId8"/>
    <p:sldId id="281" r:id="rId9"/>
    <p:sldId id="282" r:id="rId10"/>
    <p:sldId id="283" r:id="rId11"/>
    <p:sldId id="268" r:id="rId12"/>
    <p:sldId id="265" r:id="rId13"/>
    <p:sldId id="284" r:id="rId14"/>
    <p:sldId id="286" r:id="rId15"/>
    <p:sldId id="285" r:id="rId16"/>
    <p:sldId id="287" r:id="rId17"/>
    <p:sldId id="288" r:id="rId18"/>
    <p:sldId id="289" r:id="rId19"/>
    <p:sldId id="290" r:id="rId20"/>
    <p:sldId id="291" r:id="rId21"/>
    <p:sldId id="292" r:id="rId22"/>
    <p:sldId id="293" r:id="rId23"/>
    <p:sldId id="294" r:id="rId24"/>
    <p:sldId id="301" r:id="rId25"/>
    <p:sldId id="295" r:id="rId26"/>
    <p:sldId id="296" r:id="rId27"/>
    <p:sldId id="297" r:id="rId28"/>
    <p:sldId id="298" r:id="rId29"/>
    <p:sldId id="29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A9E0"/>
    <a:srgbClr val="AAE0FA"/>
    <a:srgbClr val="482217"/>
    <a:srgbClr val="3E1F12"/>
    <a:srgbClr val="432115"/>
    <a:srgbClr val="4C2418"/>
    <a:srgbClr val="391E15"/>
    <a:srgbClr val="5B2B1A"/>
    <a:srgbClr val="431D13"/>
    <a:srgbClr val="582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98" d="100"/>
          <a:sy n="98" d="100"/>
        </p:scale>
        <p:origin x="232" y="3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37389-280C-D349-BE79-4E9AE480E9EA}" type="datetimeFigureOut">
              <a:rPr lang="en-US" smtClean="0"/>
              <a:t>11/16/20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244AE-4243-6F45-8E4B-B403045237AC}" type="slidenum">
              <a:rPr lang="en-US" smtClean="0"/>
              <a:t>‹#›</a:t>
            </a:fld>
            <a:endParaRPr lang="en-US"/>
          </a:p>
        </p:txBody>
      </p:sp>
    </p:spTree>
    <p:extLst>
      <p:ext uri="{BB962C8B-B14F-4D97-AF65-F5344CB8AC3E}">
        <p14:creationId xmlns:p14="http://schemas.microsoft.com/office/powerpoint/2010/main" val="154125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5</a:t>
            </a:fld>
            <a:endParaRPr lang="en-US"/>
          </a:p>
        </p:txBody>
      </p:sp>
    </p:spTree>
    <p:extLst>
      <p:ext uri="{BB962C8B-B14F-4D97-AF65-F5344CB8AC3E}">
        <p14:creationId xmlns:p14="http://schemas.microsoft.com/office/powerpoint/2010/main" val="162695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14</a:t>
            </a:fld>
            <a:endParaRPr lang="en-US"/>
          </a:p>
        </p:txBody>
      </p:sp>
    </p:spTree>
    <p:extLst>
      <p:ext uri="{BB962C8B-B14F-4D97-AF65-F5344CB8AC3E}">
        <p14:creationId xmlns:p14="http://schemas.microsoft.com/office/powerpoint/2010/main" val="72411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15</a:t>
            </a:fld>
            <a:endParaRPr lang="en-US"/>
          </a:p>
        </p:txBody>
      </p:sp>
    </p:spTree>
    <p:extLst>
      <p:ext uri="{BB962C8B-B14F-4D97-AF65-F5344CB8AC3E}">
        <p14:creationId xmlns:p14="http://schemas.microsoft.com/office/powerpoint/2010/main" val="5237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16</a:t>
            </a:fld>
            <a:endParaRPr lang="en-US"/>
          </a:p>
        </p:txBody>
      </p:sp>
    </p:spTree>
    <p:extLst>
      <p:ext uri="{BB962C8B-B14F-4D97-AF65-F5344CB8AC3E}">
        <p14:creationId xmlns:p14="http://schemas.microsoft.com/office/powerpoint/2010/main" val="26134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17</a:t>
            </a:fld>
            <a:endParaRPr lang="en-US"/>
          </a:p>
        </p:txBody>
      </p:sp>
    </p:spTree>
    <p:extLst>
      <p:ext uri="{BB962C8B-B14F-4D97-AF65-F5344CB8AC3E}">
        <p14:creationId xmlns:p14="http://schemas.microsoft.com/office/powerpoint/2010/main" val="3114355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18</a:t>
            </a:fld>
            <a:endParaRPr lang="en-US"/>
          </a:p>
        </p:txBody>
      </p:sp>
    </p:spTree>
    <p:extLst>
      <p:ext uri="{BB962C8B-B14F-4D97-AF65-F5344CB8AC3E}">
        <p14:creationId xmlns:p14="http://schemas.microsoft.com/office/powerpoint/2010/main" val="385966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19</a:t>
            </a:fld>
            <a:endParaRPr lang="en-US"/>
          </a:p>
        </p:txBody>
      </p:sp>
    </p:spTree>
    <p:extLst>
      <p:ext uri="{BB962C8B-B14F-4D97-AF65-F5344CB8AC3E}">
        <p14:creationId xmlns:p14="http://schemas.microsoft.com/office/powerpoint/2010/main" val="248038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20</a:t>
            </a:fld>
            <a:endParaRPr lang="en-US"/>
          </a:p>
        </p:txBody>
      </p:sp>
    </p:spTree>
    <p:extLst>
      <p:ext uri="{BB962C8B-B14F-4D97-AF65-F5344CB8AC3E}">
        <p14:creationId xmlns:p14="http://schemas.microsoft.com/office/powerpoint/2010/main" val="123736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21</a:t>
            </a:fld>
            <a:endParaRPr lang="en-US"/>
          </a:p>
        </p:txBody>
      </p:sp>
    </p:spTree>
    <p:extLst>
      <p:ext uri="{BB962C8B-B14F-4D97-AF65-F5344CB8AC3E}">
        <p14:creationId xmlns:p14="http://schemas.microsoft.com/office/powerpoint/2010/main" val="43497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22</a:t>
            </a:fld>
            <a:endParaRPr lang="en-US"/>
          </a:p>
        </p:txBody>
      </p:sp>
    </p:spTree>
    <p:extLst>
      <p:ext uri="{BB962C8B-B14F-4D97-AF65-F5344CB8AC3E}">
        <p14:creationId xmlns:p14="http://schemas.microsoft.com/office/powerpoint/2010/main" val="11052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23</a:t>
            </a:fld>
            <a:endParaRPr lang="en-US"/>
          </a:p>
        </p:txBody>
      </p:sp>
    </p:spTree>
    <p:extLst>
      <p:ext uri="{BB962C8B-B14F-4D97-AF65-F5344CB8AC3E}">
        <p14:creationId xmlns:p14="http://schemas.microsoft.com/office/powerpoint/2010/main" val="402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6</a:t>
            </a:fld>
            <a:endParaRPr lang="en-US"/>
          </a:p>
        </p:txBody>
      </p:sp>
    </p:spTree>
    <p:extLst>
      <p:ext uri="{BB962C8B-B14F-4D97-AF65-F5344CB8AC3E}">
        <p14:creationId xmlns:p14="http://schemas.microsoft.com/office/powerpoint/2010/main" val="1481293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24</a:t>
            </a:fld>
            <a:endParaRPr lang="en-US"/>
          </a:p>
        </p:txBody>
      </p:sp>
    </p:spTree>
    <p:extLst>
      <p:ext uri="{BB962C8B-B14F-4D97-AF65-F5344CB8AC3E}">
        <p14:creationId xmlns:p14="http://schemas.microsoft.com/office/powerpoint/2010/main" val="129937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7</a:t>
            </a:fld>
            <a:endParaRPr lang="en-US"/>
          </a:p>
        </p:txBody>
      </p:sp>
    </p:spTree>
    <p:extLst>
      <p:ext uri="{BB962C8B-B14F-4D97-AF65-F5344CB8AC3E}">
        <p14:creationId xmlns:p14="http://schemas.microsoft.com/office/powerpoint/2010/main" val="67886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8</a:t>
            </a:fld>
            <a:endParaRPr lang="en-US"/>
          </a:p>
        </p:txBody>
      </p:sp>
    </p:spTree>
    <p:extLst>
      <p:ext uri="{BB962C8B-B14F-4D97-AF65-F5344CB8AC3E}">
        <p14:creationId xmlns:p14="http://schemas.microsoft.com/office/powerpoint/2010/main" val="2506323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9</a:t>
            </a:fld>
            <a:endParaRPr lang="en-US"/>
          </a:p>
        </p:txBody>
      </p:sp>
    </p:spTree>
    <p:extLst>
      <p:ext uri="{BB962C8B-B14F-4D97-AF65-F5344CB8AC3E}">
        <p14:creationId xmlns:p14="http://schemas.microsoft.com/office/powerpoint/2010/main" val="140449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10</a:t>
            </a:fld>
            <a:endParaRPr lang="en-US"/>
          </a:p>
        </p:txBody>
      </p:sp>
    </p:spTree>
    <p:extLst>
      <p:ext uri="{BB962C8B-B14F-4D97-AF65-F5344CB8AC3E}">
        <p14:creationId xmlns:p14="http://schemas.microsoft.com/office/powerpoint/2010/main" val="92856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11</a:t>
            </a:fld>
            <a:endParaRPr lang="en-US"/>
          </a:p>
        </p:txBody>
      </p:sp>
    </p:spTree>
    <p:extLst>
      <p:ext uri="{BB962C8B-B14F-4D97-AF65-F5344CB8AC3E}">
        <p14:creationId xmlns:p14="http://schemas.microsoft.com/office/powerpoint/2010/main" val="3941375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12</a:t>
            </a:fld>
            <a:endParaRPr lang="en-US"/>
          </a:p>
        </p:txBody>
      </p:sp>
    </p:spTree>
    <p:extLst>
      <p:ext uri="{BB962C8B-B14F-4D97-AF65-F5344CB8AC3E}">
        <p14:creationId xmlns:p14="http://schemas.microsoft.com/office/powerpoint/2010/main" val="416991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13</a:t>
            </a:fld>
            <a:endParaRPr lang="en-US"/>
          </a:p>
        </p:txBody>
      </p:sp>
    </p:spTree>
    <p:extLst>
      <p:ext uri="{BB962C8B-B14F-4D97-AF65-F5344CB8AC3E}">
        <p14:creationId xmlns:p14="http://schemas.microsoft.com/office/powerpoint/2010/main" val="45522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88066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620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6416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6766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912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7494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0087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41303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3708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85215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862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lstStyle>
            <a:lvl1pPr algn="ctr">
              <a:defRPr sz="60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4797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9726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7260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06543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6705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773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2147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70138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10279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25996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8232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a:xfrm>
            <a:off x="838200" y="3091543"/>
            <a:ext cx="10515600" cy="30854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2957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38747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4274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1984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1457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32162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4484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94354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5094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13356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3744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7244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168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21249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99896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72815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3063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29452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0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757249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297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319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98160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11467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77556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32715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76199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12633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81284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99060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79368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35145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388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AAE0FA"/>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524686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148696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2767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5823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859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4526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6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158658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3091543"/>
            <a:ext cx="10515600" cy="3085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dirty="0"/>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991590" y="-19871"/>
            <a:ext cx="6208820"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spTree>
    <p:extLst>
      <p:ext uri="{BB962C8B-B14F-4D97-AF65-F5344CB8AC3E}">
        <p14:creationId xmlns:p14="http://schemas.microsoft.com/office/powerpoint/2010/main" val="1389985980"/>
      </p:ext>
    </p:extLst>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8" r:id="rId4"/>
    <p:sldLayoutId id="2147483689" r:id="rId5"/>
  </p:sldLayoutIdLst>
  <p:txStyles>
    <p:title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0036FA-E4D1-4561-BB08-9C4C89AC6AB7}"/>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70191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0989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1"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1"/>
            </a:gs>
            <a:gs pos="90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5273768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24416842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spTree>
    <p:extLst>
      <p:ext uri="{BB962C8B-B14F-4D97-AF65-F5344CB8AC3E}">
        <p14:creationId xmlns:p14="http://schemas.microsoft.com/office/powerpoint/2010/main" val="14813695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dirty="0"/>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91384" y="40422"/>
            <a:ext cx="6209229"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pic>
        <p:nvPicPr>
          <p:cNvPr id="7" name="Picture 6">
            <a:extLst>
              <a:ext uri="{FF2B5EF4-FFF2-40B4-BE49-F238E27FC236}">
                <a16:creationId xmlns:a16="http://schemas.microsoft.com/office/drawing/2014/main" id="{3F34C1C8-DA26-49E7-8CA3-14273A4E5D1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048567" y="4503958"/>
            <a:ext cx="609524" cy="609524"/>
          </a:xfrm>
          <a:prstGeom prst="rect">
            <a:avLst/>
          </a:prstGeom>
        </p:spPr>
      </p:pic>
      <p:pic>
        <p:nvPicPr>
          <p:cNvPr id="13" name="Picture 12">
            <a:extLst>
              <a:ext uri="{FF2B5EF4-FFF2-40B4-BE49-F238E27FC236}">
                <a16:creationId xmlns:a16="http://schemas.microsoft.com/office/drawing/2014/main" id="{3163CCAF-7BA8-46D8-AA56-DA7A135C06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791238" y="4503958"/>
            <a:ext cx="609524" cy="609524"/>
          </a:xfrm>
          <a:prstGeom prst="rect">
            <a:avLst/>
          </a:prstGeom>
        </p:spPr>
      </p:pic>
      <p:pic>
        <p:nvPicPr>
          <p:cNvPr id="15" name="Picture 14">
            <a:extLst>
              <a:ext uri="{FF2B5EF4-FFF2-40B4-BE49-F238E27FC236}">
                <a16:creationId xmlns:a16="http://schemas.microsoft.com/office/drawing/2014/main" id="{B5B4C156-9818-4D68-9A0D-3F970508EB99}"/>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2381858" y="4503958"/>
            <a:ext cx="609524" cy="609524"/>
          </a:xfrm>
          <a:prstGeom prst="rect">
            <a:avLst/>
          </a:prstGeom>
        </p:spPr>
      </p:pic>
      <p:sp>
        <p:nvSpPr>
          <p:cNvPr id="16" name="TextBox 15">
            <a:extLst>
              <a:ext uri="{FF2B5EF4-FFF2-40B4-BE49-F238E27FC236}">
                <a16:creationId xmlns:a16="http://schemas.microsoft.com/office/drawing/2014/main" id="{9CFABD69-A42E-464A-A913-0166AF4CB702}"/>
              </a:ext>
            </a:extLst>
          </p:cNvPr>
          <p:cNvSpPr txBox="1"/>
          <p:nvPr userDrawn="1"/>
        </p:nvSpPr>
        <p:spPr>
          <a:xfrm>
            <a:off x="5383305" y="5372321"/>
            <a:ext cx="1425390" cy="523220"/>
          </a:xfrm>
          <a:prstGeom prst="rect">
            <a:avLst/>
          </a:prstGeom>
          <a:noFill/>
        </p:spPr>
        <p:txBody>
          <a:bodyPr wrap="none" rtlCol="0">
            <a:spAutoFit/>
          </a:bodyPr>
          <a:lstStyle/>
          <a:p>
            <a:pPr algn="ctr"/>
            <a:r>
              <a:rPr lang="en-US" sz="1400" dirty="0" err="1">
                <a:solidFill>
                  <a:schemeClr val="bg1"/>
                </a:solidFill>
              </a:rPr>
              <a:t>DU_astronomy</a:t>
            </a:r>
            <a:endParaRPr lang="en-US" sz="1400" dirty="0">
              <a:solidFill>
                <a:schemeClr val="bg1"/>
              </a:solidFill>
            </a:endParaRPr>
          </a:p>
          <a:p>
            <a:pPr algn="ctr"/>
            <a:r>
              <a:rPr lang="en-US" sz="1400" dirty="0" err="1">
                <a:solidFill>
                  <a:schemeClr val="bg1"/>
                </a:solidFill>
              </a:rPr>
              <a:t>DU_astronomie</a:t>
            </a:r>
            <a:endParaRPr lang="en-CA" sz="1400" dirty="0">
              <a:solidFill>
                <a:schemeClr val="bg1"/>
              </a:solidFill>
            </a:endParaRPr>
          </a:p>
        </p:txBody>
      </p:sp>
      <p:sp>
        <p:nvSpPr>
          <p:cNvPr id="17" name="TextBox 16">
            <a:extLst>
              <a:ext uri="{FF2B5EF4-FFF2-40B4-BE49-F238E27FC236}">
                <a16:creationId xmlns:a16="http://schemas.microsoft.com/office/drawing/2014/main" id="{4EDACACE-4B71-4CEC-A489-7F9CBF366D2D}"/>
              </a:ext>
            </a:extLst>
          </p:cNvPr>
          <p:cNvSpPr txBox="1"/>
          <p:nvPr userDrawn="1"/>
        </p:nvSpPr>
        <p:spPr>
          <a:xfrm>
            <a:off x="7803064" y="5372321"/>
            <a:ext cx="3100529" cy="523220"/>
          </a:xfrm>
          <a:prstGeom prst="rect">
            <a:avLst/>
          </a:prstGeom>
          <a:noFill/>
        </p:spPr>
        <p:txBody>
          <a:bodyPr wrap="none" rtlCol="0">
            <a:spAutoFit/>
          </a:bodyPr>
          <a:lstStyle/>
          <a:p>
            <a:pPr algn="ctr"/>
            <a:r>
              <a:rPr lang="en-US" sz="1400" dirty="0">
                <a:solidFill>
                  <a:schemeClr val="bg1"/>
                </a:solidFill>
              </a:rPr>
              <a:t>facebook.com/</a:t>
            </a:r>
            <a:r>
              <a:rPr lang="en-US" sz="1400" dirty="0" err="1">
                <a:solidFill>
                  <a:schemeClr val="bg1"/>
                </a:solidFill>
              </a:rPr>
              <a:t>discovertheuniverse</a:t>
            </a:r>
            <a:endParaRPr lang="en-US" sz="1400" dirty="0">
              <a:solidFill>
                <a:schemeClr val="bg1"/>
              </a:solidFill>
            </a:endParaRPr>
          </a:p>
          <a:p>
            <a:pPr algn="ctr"/>
            <a:r>
              <a:rPr lang="en-US" sz="1400" dirty="0">
                <a:solidFill>
                  <a:schemeClr val="bg1"/>
                </a:solidFill>
              </a:rPr>
              <a:t>facebook.com/</a:t>
            </a:r>
            <a:r>
              <a:rPr lang="en-US" sz="1400" dirty="0" err="1">
                <a:solidFill>
                  <a:schemeClr val="bg1"/>
                </a:solidFill>
              </a:rPr>
              <a:t>decouvertedelunivers</a:t>
            </a:r>
            <a:endParaRPr lang="en-CA" sz="1400" dirty="0">
              <a:solidFill>
                <a:schemeClr val="bg1"/>
              </a:solidFill>
            </a:endParaRPr>
          </a:p>
        </p:txBody>
      </p:sp>
      <p:sp>
        <p:nvSpPr>
          <p:cNvPr id="18" name="TextBox 17">
            <a:extLst>
              <a:ext uri="{FF2B5EF4-FFF2-40B4-BE49-F238E27FC236}">
                <a16:creationId xmlns:a16="http://schemas.microsoft.com/office/drawing/2014/main" id="{C4443242-17B6-4D2F-9B77-A3FA4B90C5B7}"/>
              </a:ext>
            </a:extLst>
          </p:cNvPr>
          <p:cNvSpPr txBox="1"/>
          <p:nvPr userDrawn="1"/>
        </p:nvSpPr>
        <p:spPr>
          <a:xfrm>
            <a:off x="1490619" y="5372321"/>
            <a:ext cx="2392001" cy="523220"/>
          </a:xfrm>
          <a:prstGeom prst="rect">
            <a:avLst/>
          </a:prstGeom>
          <a:noFill/>
        </p:spPr>
        <p:txBody>
          <a:bodyPr wrap="none" rtlCol="0">
            <a:spAutoFit/>
          </a:bodyPr>
          <a:lstStyle/>
          <a:p>
            <a:pPr algn="ctr"/>
            <a:r>
              <a:rPr lang="en-US" sz="1400" dirty="0">
                <a:solidFill>
                  <a:schemeClr val="bg1"/>
                </a:solidFill>
              </a:rPr>
              <a:t>Discover the Universe</a:t>
            </a:r>
          </a:p>
          <a:p>
            <a:pPr algn="ctr"/>
            <a:r>
              <a:rPr lang="en-US" sz="1400" dirty="0">
                <a:solidFill>
                  <a:schemeClr val="bg1"/>
                </a:solidFill>
              </a:rPr>
              <a:t>À la </a:t>
            </a:r>
            <a:r>
              <a:rPr lang="en-US" sz="1400" dirty="0" err="1">
                <a:solidFill>
                  <a:schemeClr val="bg1"/>
                </a:solidFill>
              </a:rPr>
              <a:t>découverte</a:t>
            </a:r>
            <a:r>
              <a:rPr lang="en-US" sz="1400" dirty="0">
                <a:solidFill>
                  <a:schemeClr val="bg1"/>
                </a:solidFill>
              </a:rPr>
              <a:t> de </a:t>
            </a:r>
            <a:r>
              <a:rPr lang="en-US" sz="1400" dirty="0" err="1">
                <a:solidFill>
                  <a:schemeClr val="bg1"/>
                </a:solidFill>
              </a:rPr>
              <a:t>l’univers</a:t>
            </a:r>
            <a:endParaRPr lang="en-CA" sz="1400" dirty="0">
              <a:solidFill>
                <a:schemeClr val="bg1"/>
              </a:solidFill>
            </a:endParaRPr>
          </a:p>
        </p:txBody>
      </p:sp>
      <p:sp>
        <p:nvSpPr>
          <p:cNvPr id="20" name="TextBox 19">
            <a:extLst>
              <a:ext uri="{FF2B5EF4-FFF2-40B4-BE49-F238E27FC236}">
                <a16:creationId xmlns:a16="http://schemas.microsoft.com/office/drawing/2014/main" id="{89422B56-E39F-49EA-8F1E-D211BD14F3DA}"/>
              </a:ext>
            </a:extLst>
          </p:cNvPr>
          <p:cNvSpPr txBox="1"/>
          <p:nvPr userDrawn="1"/>
        </p:nvSpPr>
        <p:spPr>
          <a:xfrm>
            <a:off x="838200" y="2150751"/>
            <a:ext cx="10515600" cy="228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2AA9E0"/>
                </a:solidFill>
                <a:latin typeface="Impact" panose="020B0806030902050204" pitchFamily="34" charset="0"/>
              </a:rPr>
              <a:t>     Contact Us!           </a:t>
            </a:r>
            <a:r>
              <a:rPr lang="en-US" sz="4800" dirty="0" err="1">
                <a:solidFill>
                  <a:srgbClr val="2AA9E0"/>
                </a:solidFill>
                <a:latin typeface="Impact" panose="020B0806030902050204" pitchFamily="34" charset="0"/>
              </a:rPr>
              <a:t>Contactez</a:t>
            </a:r>
            <a:r>
              <a:rPr lang="en-US" sz="4800" dirty="0">
                <a:solidFill>
                  <a:srgbClr val="2AA9E0"/>
                </a:solidFill>
                <a:latin typeface="Impact" panose="020B0806030902050204" pitchFamily="34" charset="0"/>
              </a:rPr>
              <a:t>-nous!</a:t>
            </a:r>
            <a:endParaRPr lang="en-US" sz="4800" b="0" dirty="0">
              <a:solidFill>
                <a:srgbClr val="2AA9E0"/>
              </a:solidFill>
              <a:latin typeface="Impact" panose="020B080603090205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rPr>
              <a:t>www.discovertheuniverse.ca  |  www.decouvertedelunivers.ca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rgbClr val="AAE0F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AAE0FA"/>
                </a:solidFill>
              </a:rPr>
              <a:t>info@discovertheuniverse.ca | info@decouvertedelunivers.ca</a:t>
            </a:r>
          </a:p>
          <a:p>
            <a:endParaRPr lang="en-CA" dirty="0"/>
          </a:p>
        </p:txBody>
      </p:sp>
    </p:spTree>
    <p:extLst>
      <p:ext uri="{BB962C8B-B14F-4D97-AF65-F5344CB8AC3E}">
        <p14:creationId xmlns:p14="http://schemas.microsoft.com/office/powerpoint/2010/main" val="3134611052"/>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377" rtl="0" eaLnBrk="1" latinLnBrk="0" hangingPunct="1">
        <a:lnSpc>
          <a:spcPct val="90000"/>
        </a:lnSpc>
        <a:spcBef>
          <a:spcPct val="0"/>
        </a:spcBef>
        <a:buNone/>
        <a:defRPr sz="4400" kern="1200">
          <a:solidFill>
            <a:srgbClr val="AAE0FA"/>
          </a:solidFill>
          <a:latin typeface="+mj-lt"/>
          <a:ea typeface="+mj-ea"/>
          <a:cs typeface="+mj-cs"/>
        </a:defRPr>
      </a:lvl1pPr>
    </p:titleStyle>
    <p:body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A42FB-236D-4B8C-B949-6F7B8D1F52DC}"/>
              </a:ext>
            </a:extLst>
          </p:cNvPr>
          <p:cNvSpPr>
            <a:spLocks noGrp="1"/>
          </p:cNvSpPr>
          <p:nvPr>
            <p:ph type="title"/>
          </p:nvPr>
        </p:nvSpPr>
        <p:spPr>
          <a:xfrm>
            <a:off x="838200" y="2948610"/>
            <a:ext cx="10515600" cy="1325563"/>
          </a:xfrm>
        </p:spPr>
        <p:txBody>
          <a:bodyPr/>
          <a:lstStyle/>
          <a:p>
            <a:r>
              <a:rPr lang="fr-CA" dirty="0"/>
              <a:t>La lune</a:t>
            </a:r>
          </a:p>
        </p:txBody>
      </p:sp>
    </p:spTree>
    <p:extLst>
      <p:ext uri="{BB962C8B-B14F-4D97-AF65-F5344CB8AC3E}">
        <p14:creationId xmlns:p14="http://schemas.microsoft.com/office/powerpoint/2010/main" val="38914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1387-89D5-9A4E-AFB9-A4BE38E0A0D3}"/>
              </a:ext>
            </a:extLst>
          </p:cNvPr>
          <p:cNvSpPr>
            <a:spLocks noGrp="1"/>
          </p:cNvSpPr>
          <p:nvPr>
            <p:ph type="title"/>
          </p:nvPr>
        </p:nvSpPr>
        <p:spPr>
          <a:xfrm>
            <a:off x="838200" y="1852967"/>
            <a:ext cx="10515600" cy="1325563"/>
          </a:xfrm>
        </p:spPr>
        <p:txBody>
          <a:bodyPr/>
          <a:lstStyle/>
          <a:p>
            <a:pPr algn="ctr"/>
            <a:r>
              <a:rPr lang="fr-CA"/>
              <a:t>les éclipses</a:t>
            </a:r>
          </a:p>
        </p:txBody>
      </p:sp>
    </p:spTree>
    <p:extLst>
      <p:ext uri="{BB962C8B-B14F-4D97-AF65-F5344CB8AC3E}">
        <p14:creationId xmlns:p14="http://schemas.microsoft.com/office/powerpoint/2010/main" val="344973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tableau 13" descr="1107PPT-03+04 - Noeuds - 3 - lumière + éclipses - Cosmagora.png">
            <a:extLst>
              <a:ext uri="{FF2B5EF4-FFF2-40B4-BE49-F238E27FC236}">
                <a16:creationId xmlns:a16="http://schemas.microsoft.com/office/drawing/2014/main" id="{4F6AA792-D764-6C43-B1BC-EB8B37BAF2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733" b="4190"/>
          <a:stretch/>
        </p:blipFill>
        <p:spPr>
          <a:xfrm>
            <a:off x="650636" y="0"/>
            <a:ext cx="10890728" cy="6867378"/>
          </a:xfrm>
          <a:prstGeom prst="rect">
            <a:avLst/>
          </a:prstGeom>
        </p:spPr>
      </p:pic>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9001651"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9" name="ZoneTexte 14">
            <a:extLst>
              <a:ext uri="{FF2B5EF4-FFF2-40B4-BE49-F238E27FC236}">
                <a16:creationId xmlns:a16="http://schemas.microsoft.com/office/drawing/2014/main" id="{08EE6A8F-C4A5-454B-BE2F-C97B2240AD35}"/>
              </a:ext>
            </a:extLst>
          </p:cNvPr>
          <p:cNvSpPr txBox="1"/>
          <p:nvPr/>
        </p:nvSpPr>
        <p:spPr>
          <a:xfrm>
            <a:off x="794602" y="383668"/>
            <a:ext cx="8682537" cy="1118255"/>
          </a:xfrm>
          <a:prstGeom prst="rect">
            <a:avLst/>
          </a:prstGeom>
          <a:noFill/>
        </p:spPr>
        <p:txBody>
          <a:bodyPr wrap="square" lIns="127000" tIns="127000" rIns="127000" bIns="127000" rtlCol="0">
            <a:spAutoFit/>
          </a:bodyPr>
          <a:lstStyle/>
          <a:p>
            <a:r>
              <a:rPr lang="fr-CA" sz="2800" dirty="0">
                <a:solidFill>
                  <a:srgbClr val="FFFFFF"/>
                </a:solidFill>
              </a:rPr>
              <a:t>Pourquoi n’y a-t-il pas d’éclipse chaque mois, lorsque la Lune, la Terre et le Soleil sont alignés?</a:t>
            </a:r>
          </a:p>
        </p:txBody>
      </p:sp>
      <p:sp>
        <p:nvSpPr>
          <p:cNvPr id="10" name="ZoneTexte 3">
            <a:extLst>
              <a:ext uri="{FF2B5EF4-FFF2-40B4-BE49-F238E27FC236}">
                <a16:creationId xmlns:a16="http://schemas.microsoft.com/office/drawing/2014/main" id="{70C03C78-67AC-264C-9CAB-17DC49E6266E}"/>
              </a:ext>
            </a:extLst>
          </p:cNvPr>
          <p:cNvSpPr txBox="1">
            <a:spLocks noChangeArrowheads="1"/>
          </p:cNvSpPr>
          <p:nvPr/>
        </p:nvSpPr>
        <p:spPr bwMode="auto">
          <a:xfrm>
            <a:off x="794602" y="4489173"/>
            <a:ext cx="5099036" cy="2103140"/>
          </a:xfrm>
          <a:prstGeom prst="rect">
            <a:avLst/>
          </a:prstGeom>
          <a:noFill/>
          <a:ln w="9525">
            <a:noFill/>
            <a:miter lim="800000"/>
            <a:headEnd/>
            <a:tailEnd/>
          </a:ln>
        </p:spPr>
        <p:txBody>
          <a:bodyPr wrap="square" lIns="127000" tIns="127000" rIns="127000" bIns="127000">
            <a:spAutoFit/>
          </a:bodyPr>
          <a:lstStyle/>
          <a:p>
            <a:r>
              <a:rPr lang="fr-FR" sz="2400" dirty="0">
                <a:solidFill>
                  <a:srgbClr val="FFFFFF"/>
                </a:solidFill>
              </a:rPr>
              <a:t>L’orbite de la Lune est inclinée de 5° par rapport à l’écliptique (en bleu sur l’image). L’alignement est favorable aux éclipses seulement deux fois par année. </a:t>
            </a:r>
          </a:p>
        </p:txBody>
      </p:sp>
    </p:spTree>
    <p:extLst>
      <p:ext uri="{BB962C8B-B14F-4D97-AF65-F5344CB8AC3E}">
        <p14:creationId xmlns:p14="http://schemas.microsoft.com/office/powerpoint/2010/main" val="19820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336640"/>
            <a:ext cx="10515600" cy="1325563"/>
          </a:xfrm>
        </p:spPr>
        <p:txBody>
          <a:bodyPr/>
          <a:lstStyle/>
          <a:p>
            <a:r>
              <a:rPr lang="fr-CA" dirty="0"/>
              <a:t>prochaines éclipses</a:t>
            </a:r>
          </a:p>
        </p:txBody>
      </p:sp>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2904359" y="6271312"/>
            <a:ext cx="8632556" cy="50009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fr-CA" sz="1600" dirty="0">
                <a:solidFill>
                  <a:schemeClr val="bg1">
                    <a:lumMod val="65000"/>
                  </a:schemeClr>
                </a:solidFill>
              </a:rPr>
              <a:t>Référence: http://</a:t>
            </a:r>
            <a:r>
              <a:rPr lang="fr-CA" sz="1600" dirty="0" err="1">
                <a:solidFill>
                  <a:schemeClr val="bg1">
                    <a:lumMod val="65000"/>
                  </a:schemeClr>
                </a:solidFill>
              </a:rPr>
              <a:t>eclipsewise.com</a:t>
            </a:r>
            <a:r>
              <a:rPr lang="fr-CA" sz="1600" dirty="0">
                <a:solidFill>
                  <a:schemeClr val="bg1">
                    <a:lumMod val="65000"/>
                  </a:schemeClr>
                </a:solidFill>
              </a:rPr>
              <a:t>/</a:t>
            </a:r>
          </a:p>
        </p:txBody>
      </p:sp>
      <p:graphicFrame>
        <p:nvGraphicFramePr>
          <p:cNvPr id="13" name="Tableau 7">
            <a:extLst>
              <a:ext uri="{FF2B5EF4-FFF2-40B4-BE49-F238E27FC236}">
                <a16:creationId xmlns:a16="http://schemas.microsoft.com/office/drawing/2014/main" id="{FC72336B-3B6B-434F-8BF8-693C661C9C8E}"/>
              </a:ext>
            </a:extLst>
          </p:cNvPr>
          <p:cNvGraphicFramePr>
            <a:graphicFrameLocks noGrp="1"/>
          </p:cNvGraphicFramePr>
          <p:nvPr>
            <p:extLst>
              <p:ext uri="{D42A27DB-BD31-4B8C-83A1-F6EECF244321}">
                <p14:modId xmlns:p14="http://schemas.microsoft.com/office/powerpoint/2010/main" val="3920014526"/>
              </p:ext>
            </p:extLst>
          </p:nvPr>
        </p:nvGraphicFramePr>
        <p:xfrm>
          <a:off x="916406" y="1462868"/>
          <a:ext cx="10359188" cy="4353660"/>
        </p:xfrm>
        <a:graphic>
          <a:graphicData uri="http://schemas.openxmlformats.org/drawingml/2006/table">
            <a:tbl>
              <a:tblPr firstRow="1" bandRow="1">
                <a:tableStyleId>{5C22544A-7EE6-4342-B048-85BDC9FD1C3A}</a:tableStyleId>
              </a:tblPr>
              <a:tblGrid>
                <a:gridCol w="2755232">
                  <a:extLst>
                    <a:ext uri="{9D8B030D-6E8A-4147-A177-3AD203B41FA5}">
                      <a16:colId xmlns:a16="http://schemas.microsoft.com/office/drawing/2014/main" val="20000"/>
                    </a:ext>
                  </a:extLst>
                </a:gridCol>
                <a:gridCol w="2951747">
                  <a:extLst>
                    <a:ext uri="{9D8B030D-6E8A-4147-A177-3AD203B41FA5}">
                      <a16:colId xmlns:a16="http://schemas.microsoft.com/office/drawing/2014/main" val="20001"/>
                    </a:ext>
                  </a:extLst>
                </a:gridCol>
                <a:gridCol w="4652209">
                  <a:extLst>
                    <a:ext uri="{9D8B030D-6E8A-4147-A177-3AD203B41FA5}">
                      <a16:colId xmlns:a16="http://schemas.microsoft.com/office/drawing/2014/main" val="20002"/>
                    </a:ext>
                  </a:extLst>
                </a:gridCol>
              </a:tblGrid>
              <a:tr h="410132">
                <a:tc>
                  <a:txBody>
                    <a:bodyPr/>
                    <a:lstStyle/>
                    <a:p>
                      <a:r>
                        <a:rPr lang="fr-CA" sz="2000" noProof="0" dirty="0"/>
                        <a:t>DATE</a:t>
                      </a:r>
                    </a:p>
                  </a:txBody>
                  <a:tcPr anchor="ctr">
                    <a:solidFill>
                      <a:srgbClr val="2AA9E0"/>
                    </a:solidFill>
                  </a:tcPr>
                </a:tc>
                <a:tc>
                  <a:txBody>
                    <a:bodyPr/>
                    <a:lstStyle/>
                    <a:p>
                      <a:r>
                        <a:rPr lang="fr-CA" sz="2000" noProof="0" dirty="0"/>
                        <a:t>TYPE</a:t>
                      </a:r>
                    </a:p>
                  </a:txBody>
                  <a:tcPr anchor="ctr">
                    <a:solidFill>
                      <a:srgbClr val="2AA9E0"/>
                    </a:solidFill>
                  </a:tcPr>
                </a:tc>
                <a:tc>
                  <a:txBody>
                    <a:bodyPr/>
                    <a:lstStyle/>
                    <a:p>
                      <a:r>
                        <a:rPr lang="fr-CA" sz="2000" noProof="0" dirty="0"/>
                        <a:t>RÉGIONS</a:t>
                      </a:r>
                      <a:r>
                        <a:rPr lang="fr-CA" sz="2000" baseline="0" noProof="0" dirty="0"/>
                        <a:t> POUVANT OBSERVER L’ÉCLIPSE</a:t>
                      </a:r>
                      <a:endParaRPr lang="fr-CA" sz="2000" noProof="0" dirty="0"/>
                    </a:p>
                  </a:txBody>
                  <a:tcPr anchor="ctr">
                    <a:solidFill>
                      <a:srgbClr val="2AA9E0"/>
                    </a:solidFill>
                  </a:tcPr>
                </a:tc>
                <a:extLst>
                  <a:ext uri="{0D108BD9-81ED-4DB2-BD59-A6C34878D82A}">
                    <a16:rowId xmlns:a16="http://schemas.microsoft.com/office/drawing/2014/main" val="10000"/>
                  </a:ext>
                </a:extLst>
              </a:tr>
              <a:tr h="410132">
                <a:tc>
                  <a:txBody>
                    <a:bodyPr/>
                    <a:lstStyle/>
                    <a:p>
                      <a:r>
                        <a:rPr lang="fr-CA" sz="2000" dirty="0"/>
                        <a:t>30 novembre 2020</a:t>
                      </a:r>
                    </a:p>
                  </a:txBody>
                  <a:tcPr anchor="ct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dirty="0"/>
                        <a:t>Éclipse </a:t>
                      </a:r>
                      <a:r>
                        <a:rPr lang="fr-CA" sz="2000" b="1" dirty="0"/>
                        <a:t>lunaire</a:t>
                      </a:r>
                      <a:r>
                        <a:rPr lang="fr-CA" sz="2000" dirty="0"/>
                        <a:t> de pénombre </a:t>
                      </a:r>
                    </a:p>
                  </a:txBody>
                  <a:tcPr anchor="ctr">
                    <a:solidFill>
                      <a:schemeClr val="accent3">
                        <a:lumMod val="20000"/>
                        <a:lumOff val="80000"/>
                      </a:schemeClr>
                    </a:solidFill>
                  </a:tcPr>
                </a:tc>
                <a:tc>
                  <a:txBody>
                    <a:bodyPr/>
                    <a:lstStyle/>
                    <a:p>
                      <a:r>
                        <a:rPr lang="fr-CA" sz="2000" dirty="0"/>
                        <a:t>Amériques, est de l’Asie, Océanie</a:t>
                      </a:r>
                    </a:p>
                  </a:txBody>
                  <a:tcPr anchor="ctr">
                    <a:solidFill>
                      <a:schemeClr val="accent3">
                        <a:lumMod val="20000"/>
                        <a:lumOff val="80000"/>
                      </a:schemeClr>
                    </a:solidFill>
                  </a:tcPr>
                </a:tc>
                <a:extLst>
                  <a:ext uri="{0D108BD9-81ED-4DB2-BD59-A6C34878D82A}">
                    <a16:rowId xmlns:a16="http://schemas.microsoft.com/office/drawing/2014/main" val="921313663"/>
                  </a:ext>
                </a:extLst>
              </a:tr>
              <a:tr h="590316">
                <a:tc>
                  <a:txBody>
                    <a:bodyPr/>
                    <a:lstStyle/>
                    <a:p>
                      <a:r>
                        <a:rPr lang="fr-CA" sz="2000" dirty="0"/>
                        <a:t>14 décembre 2020</a:t>
                      </a: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dirty="0"/>
                        <a:t>Éclipse </a:t>
                      </a:r>
                      <a:r>
                        <a:rPr lang="fr-CA" sz="2000" b="1" dirty="0"/>
                        <a:t>solaire</a:t>
                      </a:r>
                      <a:r>
                        <a:rPr lang="fr-CA" sz="2000" dirty="0"/>
                        <a:t> totale</a:t>
                      </a:r>
                    </a:p>
                  </a:txBody>
                  <a:tcPr anchor="ctr">
                    <a:solidFill>
                      <a:schemeClr val="bg1"/>
                    </a:solidFill>
                  </a:tcPr>
                </a:tc>
                <a:tc>
                  <a:txBody>
                    <a:bodyPr/>
                    <a:lstStyle/>
                    <a:p>
                      <a:r>
                        <a:rPr lang="fr-CA" sz="2000" dirty="0"/>
                        <a:t>Amérique du Sud</a:t>
                      </a:r>
                    </a:p>
                  </a:txBody>
                  <a:tcPr anchor="ctr">
                    <a:solidFill>
                      <a:schemeClr val="bg1"/>
                    </a:solidFill>
                  </a:tcPr>
                </a:tc>
                <a:extLst>
                  <a:ext uri="{0D108BD9-81ED-4DB2-BD59-A6C34878D82A}">
                    <a16:rowId xmlns:a16="http://schemas.microsoft.com/office/drawing/2014/main" val="3368835109"/>
                  </a:ext>
                </a:extLst>
              </a:tr>
              <a:tr h="590316">
                <a:tc>
                  <a:txBody>
                    <a:bodyPr/>
                    <a:lstStyle/>
                    <a:p>
                      <a:r>
                        <a:rPr lang="fr-CA" sz="2000" dirty="0"/>
                        <a:t>26 mai 2021</a:t>
                      </a:r>
                    </a:p>
                  </a:txBody>
                  <a:tcPr anchor="ctr">
                    <a:solidFill>
                      <a:schemeClr val="accent3">
                        <a:lumMod val="20000"/>
                        <a:lumOff val="80000"/>
                      </a:schemeClr>
                    </a:solidFill>
                  </a:tcPr>
                </a:tc>
                <a:tc>
                  <a:txBody>
                    <a:bodyPr/>
                    <a:lstStyle/>
                    <a:p>
                      <a:r>
                        <a:rPr lang="fr-CA" sz="2000" dirty="0"/>
                        <a:t>Éclipse l</a:t>
                      </a:r>
                      <a:r>
                        <a:rPr lang="fr-CA" sz="2000" b="1" dirty="0"/>
                        <a:t>unaire</a:t>
                      </a:r>
                      <a:r>
                        <a:rPr lang="fr-CA" sz="2000" dirty="0"/>
                        <a:t> totale</a:t>
                      </a:r>
                    </a:p>
                  </a:txBody>
                  <a:tcPr anchor="ctr">
                    <a:solidFill>
                      <a:schemeClr val="accent3">
                        <a:lumMod val="20000"/>
                        <a:lumOff val="80000"/>
                      </a:schemeClr>
                    </a:solidFill>
                  </a:tcPr>
                </a:tc>
                <a:tc>
                  <a:txBody>
                    <a:bodyPr/>
                    <a:lstStyle/>
                    <a:p>
                      <a:r>
                        <a:rPr lang="fr-CA" sz="2000" dirty="0"/>
                        <a:t>Océanie, Pacifique</a:t>
                      </a:r>
                    </a:p>
                  </a:txBody>
                  <a:tcPr anchor="ctr">
                    <a:solidFill>
                      <a:schemeClr val="accent3">
                        <a:lumMod val="20000"/>
                        <a:lumOff val="80000"/>
                      </a:schemeClr>
                    </a:solidFill>
                  </a:tcPr>
                </a:tc>
                <a:extLst>
                  <a:ext uri="{0D108BD9-81ED-4DB2-BD59-A6C34878D82A}">
                    <a16:rowId xmlns:a16="http://schemas.microsoft.com/office/drawing/2014/main" val="2627384183"/>
                  </a:ext>
                </a:extLst>
              </a:tr>
              <a:tr h="590316">
                <a:tc>
                  <a:txBody>
                    <a:bodyPr/>
                    <a:lstStyle/>
                    <a:p>
                      <a:r>
                        <a:rPr lang="fr-CA" sz="2000" dirty="0"/>
                        <a:t>10 juin 2021</a:t>
                      </a:r>
                    </a:p>
                  </a:txBody>
                  <a:tcPr anchor="ctr">
                    <a:solidFill>
                      <a:schemeClr val="bg1"/>
                    </a:solidFill>
                  </a:tcPr>
                </a:tc>
                <a:tc>
                  <a:txBody>
                    <a:bodyPr/>
                    <a:lstStyle/>
                    <a:p>
                      <a:r>
                        <a:rPr lang="fr-CA" sz="2000" dirty="0"/>
                        <a:t>Éclipse </a:t>
                      </a:r>
                      <a:r>
                        <a:rPr lang="fr-CA" sz="2000" b="1" dirty="0"/>
                        <a:t>solaire</a:t>
                      </a:r>
                      <a:r>
                        <a:rPr lang="fr-CA" sz="2000" dirty="0"/>
                        <a:t> annulaire</a:t>
                      </a:r>
                    </a:p>
                  </a:txBody>
                  <a:tcPr anchor="ctr">
                    <a:solidFill>
                      <a:schemeClr val="bg1"/>
                    </a:solidFill>
                  </a:tcPr>
                </a:tc>
                <a:tc>
                  <a:txBody>
                    <a:bodyPr/>
                    <a:lstStyle/>
                    <a:p>
                      <a:r>
                        <a:rPr lang="fr-CA" sz="2000" dirty="0"/>
                        <a:t>Nord-est du Canada, nord de l’Europe</a:t>
                      </a:r>
                    </a:p>
                  </a:txBody>
                  <a:tcPr anchor="ctr">
                    <a:solidFill>
                      <a:schemeClr val="bg1"/>
                    </a:solidFill>
                  </a:tcPr>
                </a:tc>
                <a:extLst>
                  <a:ext uri="{0D108BD9-81ED-4DB2-BD59-A6C34878D82A}">
                    <a16:rowId xmlns:a16="http://schemas.microsoft.com/office/drawing/2014/main" val="1089139077"/>
                  </a:ext>
                </a:extLst>
              </a:tr>
              <a:tr h="590316">
                <a:tc>
                  <a:txBody>
                    <a:bodyPr/>
                    <a:lstStyle/>
                    <a:p>
                      <a:r>
                        <a:rPr lang="fr-CA" sz="2000" dirty="0"/>
                        <a:t>19 novembre 2021</a:t>
                      </a:r>
                    </a:p>
                  </a:txBody>
                  <a:tcPr anchor="ctr">
                    <a:solidFill>
                      <a:schemeClr val="accent3">
                        <a:lumMod val="20000"/>
                        <a:lumOff val="80000"/>
                      </a:schemeClr>
                    </a:solidFill>
                  </a:tcPr>
                </a:tc>
                <a:tc>
                  <a:txBody>
                    <a:bodyPr/>
                    <a:lstStyle/>
                    <a:p>
                      <a:r>
                        <a:rPr lang="fr-CA" sz="2000" dirty="0"/>
                        <a:t>Éclipse </a:t>
                      </a:r>
                      <a:r>
                        <a:rPr lang="fr-CA" sz="2000" b="1" dirty="0"/>
                        <a:t>lunaire</a:t>
                      </a:r>
                      <a:r>
                        <a:rPr lang="fr-CA" sz="2000" dirty="0"/>
                        <a:t> partielle</a:t>
                      </a:r>
                    </a:p>
                  </a:txBody>
                  <a:tcPr anchor="ctr">
                    <a:solidFill>
                      <a:schemeClr val="accent3">
                        <a:lumMod val="20000"/>
                        <a:lumOff val="80000"/>
                      </a:schemeClr>
                    </a:solidFill>
                  </a:tcPr>
                </a:tc>
                <a:tc>
                  <a:txBody>
                    <a:bodyPr/>
                    <a:lstStyle/>
                    <a:p>
                      <a:r>
                        <a:rPr lang="fr-CA" sz="2000" dirty="0"/>
                        <a:t>Amérique du Nord, Pacifique, Asie</a:t>
                      </a:r>
                    </a:p>
                  </a:txBody>
                  <a:tcPr anchor="ctr">
                    <a:solidFill>
                      <a:schemeClr val="accent3">
                        <a:lumMod val="20000"/>
                        <a:lumOff val="80000"/>
                      </a:schemeClr>
                    </a:solidFill>
                  </a:tcPr>
                </a:tc>
                <a:extLst>
                  <a:ext uri="{0D108BD9-81ED-4DB2-BD59-A6C34878D82A}">
                    <a16:rowId xmlns:a16="http://schemas.microsoft.com/office/drawing/2014/main" val="297851432"/>
                  </a:ext>
                </a:extLst>
              </a:tr>
              <a:tr h="590316">
                <a:tc>
                  <a:txBody>
                    <a:bodyPr/>
                    <a:lstStyle/>
                    <a:p>
                      <a:r>
                        <a:rPr lang="fr-CA" sz="2000" dirty="0"/>
                        <a:t>4 décembre 2021</a:t>
                      </a:r>
                    </a:p>
                  </a:txBody>
                  <a:tcPr anchor="ctr">
                    <a:solidFill>
                      <a:schemeClr val="bg1"/>
                    </a:solidFill>
                  </a:tcPr>
                </a:tc>
                <a:tc>
                  <a:txBody>
                    <a:bodyPr/>
                    <a:lstStyle/>
                    <a:p>
                      <a:r>
                        <a:rPr lang="fr-CA" sz="2000" dirty="0"/>
                        <a:t>Éclipse </a:t>
                      </a:r>
                      <a:r>
                        <a:rPr lang="fr-CA" sz="2000" b="1" dirty="0"/>
                        <a:t>solaire</a:t>
                      </a:r>
                      <a:r>
                        <a:rPr lang="fr-CA" sz="2000" dirty="0"/>
                        <a:t> totale</a:t>
                      </a:r>
                    </a:p>
                  </a:txBody>
                  <a:tcPr anchor="ctr">
                    <a:solidFill>
                      <a:schemeClr val="bg1"/>
                    </a:solidFill>
                  </a:tcPr>
                </a:tc>
                <a:tc>
                  <a:txBody>
                    <a:bodyPr/>
                    <a:lstStyle/>
                    <a:p>
                      <a:r>
                        <a:rPr lang="fr-CA" sz="2000" dirty="0"/>
                        <a:t>Antarctique</a:t>
                      </a:r>
                    </a:p>
                  </a:txBody>
                  <a:tcPr anchor="ctr">
                    <a:solidFill>
                      <a:schemeClr val="bg1"/>
                    </a:solidFill>
                  </a:tcPr>
                </a:tc>
                <a:extLst>
                  <a:ext uri="{0D108BD9-81ED-4DB2-BD59-A6C34878D82A}">
                    <a16:rowId xmlns:a16="http://schemas.microsoft.com/office/drawing/2014/main" val="3018383818"/>
                  </a:ext>
                </a:extLst>
              </a:tr>
            </a:tbl>
          </a:graphicData>
        </a:graphic>
      </p:graphicFrame>
    </p:spTree>
    <p:extLst>
      <p:ext uri="{BB962C8B-B14F-4D97-AF65-F5344CB8AC3E}">
        <p14:creationId xmlns:p14="http://schemas.microsoft.com/office/powerpoint/2010/main" val="150069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1" descr="1107PPT-04 - Éclipses solaires totales 04 - Cosmagora.png">
            <a:extLst>
              <a:ext uri="{FF2B5EF4-FFF2-40B4-BE49-F238E27FC236}">
                <a16:creationId xmlns:a16="http://schemas.microsoft.com/office/drawing/2014/main" id="{0CDD7770-738E-544A-9EE0-613A8B1D85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9937" y="-183999"/>
            <a:ext cx="10134600" cy="7041999"/>
          </a:xfrm>
          <a:prstGeom prst="rect">
            <a:avLst/>
          </a:prstGeom>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solaire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962063" y="1496345"/>
            <a:ext cx="5133937" cy="1487587"/>
          </a:xfrm>
          <a:prstGeom prst="rect">
            <a:avLst/>
          </a:prstGeom>
          <a:noFill/>
        </p:spPr>
        <p:txBody>
          <a:bodyPr wrap="square" lIns="127000" tIns="127000" rIns="127000" bIns="127000" rtlCol="0">
            <a:spAutoFit/>
          </a:bodyPr>
          <a:lstStyle/>
          <a:p>
            <a:r>
              <a:rPr lang="fr-CA" sz="2000" dirty="0">
                <a:solidFill>
                  <a:srgbClr val="FFFFFF"/>
                </a:solidFill>
              </a:rPr>
              <a:t>Une </a:t>
            </a:r>
            <a:r>
              <a:rPr lang="fr-CA" sz="2000" dirty="0">
                <a:solidFill>
                  <a:srgbClr val="30BEFC"/>
                </a:solidFill>
              </a:rPr>
              <a:t>éclipse solaire </a:t>
            </a:r>
            <a:r>
              <a:rPr lang="fr-CA" sz="2000" dirty="0">
                <a:solidFill>
                  <a:srgbClr val="FFFFFF"/>
                </a:solidFill>
              </a:rPr>
              <a:t>se produit lorsque </a:t>
            </a:r>
            <a:r>
              <a:rPr lang="fr-CA" sz="2000" dirty="0">
                <a:solidFill>
                  <a:schemeClr val="bg1"/>
                </a:solidFill>
              </a:rPr>
              <a:t>la Lune est placée entre la Terre et le Soleil (nouvelle Lune). Si l’alignement est parfait, l’ombre de la Lune tombe sur la Terre.</a:t>
            </a:r>
            <a:r>
              <a:rPr lang="fr-CA" sz="2000" dirty="0">
                <a:solidFill>
                  <a:srgbClr val="FFFFFF"/>
                </a:solidFill>
              </a:rPr>
              <a:t> </a:t>
            </a:r>
          </a:p>
        </p:txBody>
      </p:sp>
    </p:spTree>
    <p:extLst>
      <p:ext uri="{BB962C8B-B14F-4D97-AF65-F5344CB8AC3E}">
        <p14:creationId xmlns:p14="http://schemas.microsoft.com/office/powerpoint/2010/main" val="369021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tableau 15" descr="1107PPT-04 - Éclipses solaires totales 05 - Cosmagora.png">
            <a:extLst>
              <a:ext uri="{FF2B5EF4-FFF2-40B4-BE49-F238E27FC236}">
                <a16:creationId xmlns:a16="http://schemas.microsoft.com/office/drawing/2014/main" id="{7836AB23-0CA5-8841-A54D-80ADD73AC9A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0837" y="-164071"/>
            <a:ext cx="10105921" cy="7022071"/>
          </a:xfrm>
          <a:prstGeom prst="rect">
            <a:avLst/>
          </a:prstGeom>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solaire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962063" y="1496345"/>
            <a:ext cx="5133937" cy="1487587"/>
          </a:xfrm>
          <a:prstGeom prst="rect">
            <a:avLst/>
          </a:prstGeom>
          <a:noFill/>
        </p:spPr>
        <p:txBody>
          <a:bodyPr wrap="square" lIns="127000" tIns="127000" rIns="127000" bIns="127000" rtlCol="0">
            <a:spAutoFit/>
          </a:bodyPr>
          <a:lstStyle/>
          <a:p>
            <a:r>
              <a:rPr lang="fr-CA" sz="2000" dirty="0">
                <a:solidFill>
                  <a:srgbClr val="FFFFFF"/>
                </a:solidFill>
              </a:rPr>
              <a:t>Une </a:t>
            </a:r>
            <a:r>
              <a:rPr lang="fr-CA" sz="2000" dirty="0">
                <a:solidFill>
                  <a:srgbClr val="30BEFC"/>
                </a:solidFill>
              </a:rPr>
              <a:t>éclipse solaire </a:t>
            </a:r>
            <a:r>
              <a:rPr lang="fr-CA" sz="2000" dirty="0">
                <a:solidFill>
                  <a:srgbClr val="FFFFFF"/>
                </a:solidFill>
              </a:rPr>
              <a:t>se produit lorsque </a:t>
            </a:r>
            <a:r>
              <a:rPr lang="fr-CA" sz="2000" dirty="0">
                <a:solidFill>
                  <a:schemeClr val="bg1"/>
                </a:solidFill>
              </a:rPr>
              <a:t>la Lune est placée entre la Terre et le Soleil (nouvelle Lune). Si l’alignement est parfait, l’ombre de la Lune tombe sur la Terre.</a:t>
            </a:r>
            <a:r>
              <a:rPr lang="fr-CA" sz="2000" dirty="0">
                <a:solidFill>
                  <a:srgbClr val="FFFFFF"/>
                </a:solidFill>
              </a:rPr>
              <a:t> </a:t>
            </a:r>
          </a:p>
        </p:txBody>
      </p:sp>
    </p:spTree>
    <p:extLst>
      <p:ext uri="{BB962C8B-B14F-4D97-AF65-F5344CB8AC3E}">
        <p14:creationId xmlns:p14="http://schemas.microsoft.com/office/powerpoint/2010/main" val="1079108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0" descr="1107PPT-04 - Éclipses solaires totales 05 - texte FR - Cosmagora.png">
            <a:extLst>
              <a:ext uri="{FF2B5EF4-FFF2-40B4-BE49-F238E27FC236}">
                <a16:creationId xmlns:a16="http://schemas.microsoft.com/office/drawing/2014/main" id="{4DA155A8-DFD5-FC45-8834-21CE063E14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9937" y="-192910"/>
            <a:ext cx="10190339" cy="7080729"/>
          </a:xfrm>
          <a:prstGeom prst="rect">
            <a:avLst/>
          </a:prstGeom>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solaire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962063" y="1896550"/>
            <a:ext cx="5133937" cy="1179810"/>
          </a:xfrm>
          <a:prstGeom prst="rect">
            <a:avLst/>
          </a:prstGeom>
          <a:noFill/>
        </p:spPr>
        <p:txBody>
          <a:bodyPr wrap="square" lIns="127000" tIns="127000" rIns="127000" bIns="127000" rtlCol="0">
            <a:spAutoFit/>
          </a:bodyPr>
          <a:lstStyle/>
          <a:p>
            <a:r>
              <a:rPr lang="fr-CA" sz="2000" dirty="0">
                <a:solidFill>
                  <a:srgbClr val="FFFFFF"/>
                </a:solidFill>
              </a:rPr>
              <a:t>Comme l’ombre de la Lune est assez petite, l’éclipse est visible seulement d’une petite région sur la Terre.</a:t>
            </a:r>
          </a:p>
        </p:txBody>
      </p:sp>
    </p:spTree>
    <p:extLst>
      <p:ext uri="{BB962C8B-B14F-4D97-AF65-F5344CB8AC3E}">
        <p14:creationId xmlns:p14="http://schemas.microsoft.com/office/powerpoint/2010/main" val="2047843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solaire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 </a:t>
            </a:r>
            <a:r>
              <a:rPr lang="fr-CA" sz="1800" dirty="0" err="1">
                <a:solidFill>
                  <a:schemeClr val="bg1">
                    <a:lumMod val="75000"/>
                  </a:schemeClr>
                </a:solidFill>
              </a:rPr>
              <a:t>Andreu</a:t>
            </a:r>
            <a:r>
              <a:rPr lang="fr-CA" sz="1800" dirty="0">
                <a:solidFill>
                  <a:schemeClr val="bg1">
                    <a:lumMod val="75000"/>
                  </a:schemeClr>
                </a:solidFill>
              </a:rPr>
              <a:t> </a:t>
            </a:r>
            <a:r>
              <a:rPr lang="fr-CA" sz="1800" dirty="0" err="1">
                <a:solidFill>
                  <a:schemeClr val="bg1">
                    <a:lumMod val="75000"/>
                  </a:schemeClr>
                </a:solidFill>
              </a:rPr>
              <a:t>Cardo</a:t>
            </a:r>
            <a:r>
              <a:rPr lang="fr-CA" sz="1800" dirty="0">
                <a:solidFill>
                  <a:schemeClr val="bg1">
                    <a:lumMod val="75000"/>
                  </a:schemeClr>
                </a:solidFill>
              </a:rPr>
              <a:t> Martinez</a:t>
            </a:r>
          </a:p>
          <a:p>
            <a:endParaRPr lang="fr-CA" sz="1800" dirty="0">
              <a:solidFill>
                <a:schemeClr val="bg1">
                  <a:lumMod val="75000"/>
                </a:schemeClr>
              </a:solidFill>
            </a:endParaRPr>
          </a:p>
        </p:txBody>
      </p:sp>
      <p:pic>
        <p:nvPicPr>
          <p:cNvPr id="9" name="Picture 8">
            <a:extLst>
              <a:ext uri="{FF2B5EF4-FFF2-40B4-BE49-F238E27FC236}">
                <a16:creationId xmlns:a16="http://schemas.microsoft.com/office/drawing/2014/main" id="{EF42B636-71B8-C840-AECB-FE10764B0E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6957" y="3254761"/>
            <a:ext cx="3986623" cy="3103982"/>
          </a:xfrm>
          <a:prstGeom prst="rect">
            <a:avLst/>
          </a:prstGeom>
        </p:spPr>
      </p:pic>
      <p:pic>
        <p:nvPicPr>
          <p:cNvPr id="10" name="Picture 9">
            <a:extLst>
              <a:ext uri="{FF2B5EF4-FFF2-40B4-BE49-F238E27FC236}">
                <a16:creationId xmlns:a16="http://schemas.microsoft.com/office/drawing/2014/main" id="{229059ED-7781-E24D-AFA8-17A7672E9C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7213" y="2698661"/>
            <a:ext cx="3686630" cy="3343610"/>
          </a:xfrm>
          <a:prstGeom prst="rect">
            <a:avLst/>
          </a:prstGeom>
        </p:spPr>
      </p:pic>
      <p:pic>
        <p:nvPicPr>
          <p:cNvPr id="11" name="Picture 10">
            <a:extLst>
              <a:ext uri="{FF2B5EF4-FFF2-40B4-BE49-F238E27FC236}">
                <a16:creationId xmlns:a16="http://schemas.microsoft.com/office/drawing/2014/main" id="{66CBF89A-0562-344C-B61D-8BB4BC9F27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4119" y="1397303"/>
            <a:ext cx="2192301" cy="1894974"/>
          </a:xfrm>
          <a:prstGeom prst="rect">
            <a:avLst/>
          </a:prstGeom>
        </p:spPr>
      </p:pic>
      <p:pic>
        <p:nvPicPr>
          <p:cNvPr id="12" name="Picture 11">
            <a:extLst>
              <a:ext uri="{FF2B5EF4-FFF2-40B4-BE49-F238E27FC236}">
                <a16:creationId xmlns:a16="http://schemas.microsoft.com/office/drawing/2014/main" id="{10BB44B8-BEF3-544F-B327-BAFA4F1F35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11621" y="1397303"/>
            <a:ext cx="1973944" cy="1668052"/>
          </a:xfrm>
          <a:prstGeom prst="rect">
            <a:avLst/>
          </a:prstGeom>
        </p:spPr>
      </p:pic>
    </p:spTree>
    <p:extLst>
      <p:ext uri="{BB962C8B-B14F-4D97-AF65-F5344CB8AC3E}">
        <p14:creationId xmlns:p14="http://schemas.microsoft.com/office/powerpoint/2010/main" val="1883382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tableau 7" descr="1107PPT-04 - Éclipses solaires annulaires 05 - Cosmagora.png">
            <a:extLst>
              <a:ext uri="{FF2B5EF4-FFF2-40B4-BE49-F238E27FC236}">
                <a16:creationId xmlns:a16="http://schemas.microsoft.com/office/drawing/2014/main" id="{DBA00003-FAF8-B645-970A-7AAEF16A015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9937" y="-265981"/>
            <a:ext cx="9914021" cy="7123981"/>
          </a:xfrm>
          <a:prstGeom prst="rect">
            <a:avLst/>
          </a:prstGeom>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solaire annulaire</a:t>
            </a:r>
          </a:p>
        </p:txBody>
      </p:sp>
      <p:sp>
        <p:nvSpPr>
          <p:cNvPr id="13" name="ZoneTexte 14">
            <a:extLst>
              <a:ext uri="{FF2B5EF4-FFF2-40B4-BE49-F238E27FC236}">
                <a16:creationId xmlns:a16="http://schemas.microsoft.com/office/drawing/2014/main" id="{5FAEB0FE-C651-DD40-A47E-B38C9E0587A9}"/>
              </a:ext>
            </a:extLst>
          </p:cNvPr>
          <p:cNvSpPr txBox="1"/>
          <p:nvPr/>
        </p:nvSpPr>
        <p:spPr>
          <a:xfrm>
            <a:off x="6513095" y="4449696"/>
            <a:ext cx="5406190" cy="2103140"/>
          </a:xfrm>
          <a:prstGeom prst="rect">
            <a:avLst/>
          </a:prstGeom>
          <a:noFill/>
        </p:spPr>
        <p:txBody>
          <a:bodyPr wrap="square" lIns="127000" tIns="127000" rIns="127000" bIns="127000" rtlCol="0">
            <a:spAutoFit/>
          </a:bodyPr>
          <a:lstStyle/>
          <a:p>
            <a:r>
              <a:rPr lang="fr-CA" sz="2400" dirty="0">
                <a:solidFill>
                  <a:srgbClr val="FFFFFF"/>
                </a:solidFill>
              </a:rPr>
              <a:t>Comme l’orbite de la Lune est une ellipse, il arrive qu’elle soit plus éloignée de la Terre et paraisse plus petite dans le ciel. Il reste alors un anneau de Soleil autour de la Lune. </a:t>
            </a:r>
          </a:p>
        </p:txBody>
      </p:sp>
    </p:spTree>
    <p:extLst>
      <p:ext uri="{BB962C8B-B14F-4D97-AF65-F5344CB8AC3E}">
        <p14:creationId xmlns:p14="http://schemas.microsoft.com/office/powerpoint/2010/main" val="2756330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 descr="(c) Gauthier-Cosmagora - Eclipse annulaire 10 mai 94_133414.png">
            <a:extLst>
              <a:ext uri="{FF2B5EF4-FFF2-40B4-BE49-F238E27FC236}">
                <a16:creationId xmlns:a16="http://schemas.microsoft.com/office/drawing/2014/main" id="{9999D9DC-66C2-2B42-A8B4-25BDD6FBAC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3771" y="415924"/>
            <a:ext cx="8589432" cy="6442076"/>
          </a:xfrm>
          <a:prstGeom prst="rect">
            <a:avLst/>
          </a:prstGeom>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solaire annulaire</a:t>
            </a:r>
          </a:p>
        </p:txBody>
      </p:sp>
    </p:spTree>
    <p:extLst>
      <p:ext uri="{BB962C8B-B14F-4D97-AF65-F5344CB8AC3E}">
        <p14:creationId xmlns:p14="http://schemas.microsoft.com/office/powerpoint/2010/main" val="128920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tableau 10" descr="1107PPT-03 - Éclipses lunaires 02 - Cosmagora.png">
            <a:extLst>
              <a:ext uri="{FF2B5EF4-FFF2-40B4-BE49-F238E27FC236}">
                <a16:creationId xmlns:a16="http://schemas.microsoft.com/office/drawing/2014/main" id="{0BA1A4C7-9B72-D44E-A1AA-53BCD9BA9230}"/>
              </a:ext>
            </a:extLst>
          </p:cNvPr>
          <p:cNvPicPr>
            <a:picLocks noChangeAspect="1"/>
          </p:cNvPicPr>
          <p:nvPr/>
        </p:nvPicPr>
        <p:blipFill>
          <a:blip r:embed="rId3" cstate="screen">
            <a:extLst>
              <a:ext uri="{28A0092B-C50C-407E-A947-70E740481C1C}">
                <a14:useLocalDpi xmlns:a14="http://schemas.microsoft.com/office/drawing/2010/main"/>
              </a:ext>
            </a:extLst>
          </a:blip>
          <a:srcRect t="2818" r="183"/>
          <a:stretch>
            <a:fillRect/>
          </a:stretch>
        </p:blipFill>
        <p:spPr>
          <a:xfrm>
            <a:off x="799937" y="-324161"/>
            <a:ext cx="10156821" cy="7416595"/>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lunaire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6710235" y="4758746"/>
            <a:ext cx="5133937" cy="1487587"/>
          </a:xfrm>
          <a:prstGeom prst="rect">
            <a:avLst/>
          </a:prstGeom>
          <a:noFill/>
        </p:spPr>
        <p:txBody>
          <a:bodyPr wrap="square" lIns="127000" tIns="127000" rIns="127000" bIns="127000" rtlCol="0">
            <a:spAutoFit/>
          </a:bodyPr>
          <a:lstStyle/>
          <a:p>
            <a:r>
              <a:rPr lang="fr-CA" sz="2000" dirty="0">
                <a:solidFill>
                  <a:srgbClr val="FFFFFF"/>
                </a:solidFill>
              </a:rPr>
              <a:t>Une éclipse lunaire se produit lorsque la Terre est placée entre la Lune et le Soleil (pleine Lune). Si l’alignement est bon, la Lune entrera dans l’ombre de la Terre .</a:t>
            </a:r>
          </a:p>
        </p:txBody>
      </p:sp>
    </p:spTree>
    <p:extLst>
      <p:ext uri="{BB962C8B-B14F-4D97-AF65-F5344CB8AC3E}">
        <p14:creationId xmlns:p14="http://schemas.microsoft.com/office/powerpoint/2010/main" val="133780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3192023" y="6156560"/>
            <a:ext cx="8632556" cy="70144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fr-CA" sz="1400" dirty="0">
                <a:solidFill>
                  <a:schemeClr val="bg1">
                    <a:lumMod val="65000"/>
                  </a:schemeClr>
                </a:solidFill>
              </a:rPr>
              <a:t>Crédit: : NASA</a:t>
            </a:r>
          </a:p>
          <a:p>
            <a:pPr marL="0" indent="0" algn="r">
              <a:lnSpc>
                <a:spcPct val="100000"/>
              </a:lnSpc>
              <a:spcBef>
                <a:spcPts val="0"/>
              </a:spcBef>
              <a:buNone/>
            </a:pPr>
            <a:r>
              <a:rPr lang="fr-CA" sz="1400" dirty="0">
                <a:solidFill>
                  <a:schemeClr val="bg1">
                    <a:lumMod val="65000"/>
                  </a:schemeClr>
                </a:solidFill>
              </a:rPr>
              <a:t>http://</a:t>
            </a:r>
            <a:r>
              <a:rPr lang="fr-CA" sz="1400" dirty="0" err="1">
                <a:solidFill>
                  <a:schemeClr val="bg1">
                    <a:lumMod val="65000"/>
                  </a:schemeClr>
                </a:solidFill>
              </a:rPr>
              <a:t>nssdc.gsfc.nasa.gov</a:t>
            </a:r>
            <a:r>
              <a:rPr lang="fr-CA" sz="1400" dirty="0">
                <a:solidFill>
                  <a:schemeClr val="bg1">
                    <a:lumMod val="65000"/>
                  </a:schemeClr>
                </a:solidFill>
              </a:rPr>
              <a:t>/</a:t>
            </a:r>
            <a:r>
              <a:rPr lang="fr-CA" sz="1400" dirty="0" err="1">
                <a:solidFill>
                  <a:schemeClr val="bg1">
                    <a:lumMod val="65000"/>
                  </a:schemeClr>
                </a:solidFill>
              </a:rPr>
              <a:t>photo_gallery</a:t>
            </a:r>
            <a:r>
              <a:rPr lang="fr-CA" sz="1400" dirty="0">
                <a:solidFill>
                  <a:schemeClr val="bg1">
                    <a:lumMod val="65000"/>
                  </a:schemeClr>
                </a:solidFill>
              </a:rPr>
              <a:t>/</a:t>
            </a:r>
            <a:r>
              <a:rPr lang="fr-CA" sz="1400" dirty="0" err="1">
                <a:solidFill>
                  <a:schemeClr val="bg1">
                    <a:lumMod val="65000"/>
                  </a:schemeClr>
                </a:solidFill>
              </a:rPr>
              <a:t>photogallery-earthmoon.html</a:t>
            </a:r>
            <a:endParaRPr lang="fr-CA" sz="1400" dirty="0">
              <a:solidFill>
                <a:schemeClr val="bg1">
                  <a:lumMod val="65000"/>
                </a:schemeClr>
              </a:solidFill>
            </a:endParaRPr>
          </a:p>
          <a:p>
            <a:pPr marL="0" indent="0" algn="r">
              <a:lnSpc>
                <a:spcPct val="100000"/>
              </a:lnSpc>
              <a:spcBef>
                <a:spcPts val="0"/>
              </a:spcBef>
              <a:buNone/>
            </a:pPr>
            <a:endParaRPr lang="fr-CA" sz="1400" dirty="0">
              <a:solidFill>
                <a:schemeClr val="bg1">
                  <a:lumMod val="65000"/>
                </a:schemeClr>
              </a:solidFill>
            </a:endParaRPr>
          </a:p>
          <a:p>
            <a:pPr marL="0" lvl="0" indent="0" algn="r">
              <a:lnSpc>
                <a:spcPct val="100000"/>
              </a:lnSpc>
              <a:spcBef>
                <a:spcPts val="0"/>
              </a:spcBef>
              <a:buNone/>
            </a:pPr>
            <a:endParaRPr lang="fr-CA" sz="1400" dirty="0">
              <a:solidFill>
                <a:schemeClr val="bg1">
                  <a:lumMod val="65000"/>
                </a:schemeClr>
              </a:solidFill>
            </a:endParaRPr>
          </a:p>
          <a:p>
            <a:pPr marL="0" lvl="0" indent="0" algn="r">
              <a:lnSpc>
                <a:spcPct val="100000"/>
              </a:lnSpc>
              <a:spcBef>
                <a:spcPts val="0"/>
              </a:spcBef>
              <a:buNone/>
            </a:pPr>
            <a:endParaRPr lang="fr-CA" sz="1400" dirty="0">
              <a:solidFill>
                <a:schemeClr val="bg1">
                  <a:lumMod val="65000"/>
                </a:schemeClr>
              </a:solidFill>
            </a:endParaRPr>
          </a:p>
          <a:p>
            <a:pPr algn="r">
              <a:lnSpc>
                <a:spcPct val="100000"/>
              </a:lnSpc>
              <a:spcBef>
                <a:spcPts val="0"/>
              </a:spcBef>
            </a:pPr>
            <a:endParaRPr lang="fr-CA" sz="1400" dirty="0">
              <a:solidFill>
                <a:schemeClr val="bg1">
                  <a:lumMod val="65000"/>
                </a:schemeClr>
              </a:solidFill>
            </a:endParaRPr>
          </a:p>
        </p:txBody>
      </p:sp>
      <p:pic>
        <p:nvPicPr>
          <p:cNvPr id="8" name="Picture 5">
            <a:extLst>
              <a:ext uri="{FF2B5EF4-FFF2-40B4-BE49-F238E27FC236}">
                <a16:creationId xmlns:a16="http://schemas.microsoft.com/office/drawing/2014/main" id="{5E7D91EE-DF18-F345-B854-FD4DA351B4D3}"/>
              </a:ext>
            </a:extLst>
          </p:cNvPr>
          <p:cNvPicPr>
            <a:picLocks noChangeAspect="1" noChangeArrowheads="1"/>
          </p:cNvPicPr>
          <p:nvPr/>
        </p:nvPicPr>
        <p:blipFill>
          <a:blip r:embed="rId2"/>
          <a:srcRect/>
          <a:stretch>
            <a:fillRect/>
          </a:stretch>
        </p:blipFill>
        <p:spPr bwMode="auto">
          <a:xfrm>
            <a:off x="4694325" y="346407"/>
            <a:ext cx="6859242" cy="5669583"/>
          </a:xfrm>
          <a:prstGeom prst="rect">
            <a:avLst/>
          </a:prstGeom>
          <a:noFill/>
          <a:ln w="9525">
            <a:noFill/>
            <a:miter lim="800000"/>
            <a:headEnd/>
            <a:tailEnd/>
          </a:ln>
          <a:effectLst/>
        </p:spPr>
      </p:pic>
      <p:sp>
        <p:nvSpPr>
          <p:cNvPr id="13" name="Content Placeholder 7">
            <a:extLst>
              <a:ext uri="{FF2B5EF4-FFF2-40B4-BE49-F238E27FC236}">
                <a16:creationId xmlns:a16="http://schemas.microsoft.com/office/drawing/2014/main" id="{B1A4216B-5638-7148-82C5-F31C05E068AC}"/>
              </a:ext>
            </a:extLst>
          </p:cNvPr>
          <p:cNvSpPr txBox="1">
            <a:spLocks/>
          </p:cNvSpPr>
          <p:nvPr/>
        </p:nvSpPr>
        <p:spPr>
          <a:xfrm>
            <a:off x="897924" y="4738149"/>
            <a:ext cx="6281351" cy="81003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fr-CA" sz="2000" dirty="0">
                <a:solidFill>
                  <a:schemeClr val="bg1"/>
                </a:solidFill>
              </a:rPr>
              <a:t>La Terre et la Lune photographiées par la sonde Galileo en 1992, en route vers Jupiter.</a:t>
            </a:r>
          </a:p>
          <a:p>
            <a:pPr algn="r">
              <a:lnSpc>
                <a:spcPct val="100000"/>
              </a:lnSpc>
              <a:spcBef>
                <a:spcPts val="0"/>
              </a:spcBef>
            </a:pPr>
            <a:endParaRPr lang="fr-CA" sz="2000" dirty="0">
              <a:solidFill>
                <a:schemeClr val="bg1"/>
              </a:solidFill>
            </a:endParaRPr>
          </a:p>
        </p:txBody>
      </p:sp>
    </p:spTree>
    <p:extLst>
      <p:ext uri="{BB962C8B-B14F-4D97-AF65-F5344CB8AC3E}">
        <p14:creationId xmlns:p14="http://schemas.microsoft.com/office/powerpoint/2010/main" val="393730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0" descr="1107PPT-03 - Éclipses lunaires 05 - Cosmagora.png">
            <a:extLst>
              <a:ext uri="{FF2B5EF4-FFF2-40B4-BE49-F238E27FC236}">
                <a16:creationId xmlns:a16="http://schemas.microsoft.com/office/drawing/2014/main" id="{C262F45A-1715-2A4E-93C8-170CD5AE72E9}"/>
              </a:ext>
            </a:extLst>
          </p:cNvPr>
          <p:cNvPicPr>
            <a:picLocks noChangeAspect="1"/>
          </p:cNvPicPr>
          <p:nvPr/>
        </p:nvPicPr>
        <p:blipFill>
          <a:blip r:embed="rId3" cstate="screen">
            <a:extLst>
              <a:ext uri="{28A0092B-C50C-407E-A947-70E740481C1C}">
                <a14:useLocalDpi xmlns:a14="http://schemas.microsoft.com/office/drawing/2010/main"/>
              </a:ext>
            </a:extLst>
          </a:blip>
          <a:srcRect t="2639" r="147"/>
          <a:stretch>
            <a:fillRect/>
          </a:stretch>
        </p:blipFill>
        <p:spPr>
          <a:xfrm>
            <a:off x="799937" y="-332886"/>
            <a:ext cx="10156821" cy="7427518"/>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lunaire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6710235" y="4758746"/>
            <a:ext cx="5133937" cy="1487587"/>
          </a:xfrm>
          <a:prstGeom prst="rect">
            <a:avLst/>
          </a:prstGeom>
          <a:noFill/>
        </p:spPr>
        <p:txBody>
          <a:bodyPr wrap="square" lIns="127000" tIns="127000" rIns="127000" bIns="127000" rtlCol="0">
            <a:spAutoFit/>
          </a:bodyPr>
          <a:lstStyle/>
          <a:p>
            <a:r>
              <a:rPr lang="fr-CA" sz="2000" dirty="0">
                <a:solidFill>
                  <a:srgbClr val="FFFFFF"/>
                </a:solidFill>
              </a:rPr>
              <a:t>Une éclipse lunaire se produit lorsque la Terre est placée entre la Lune et le Soleil (pleine Lune). Si l’alignement est bon, la Lune entrera dans l’ombre de la Terre .</a:t>
            </a:r>
          </a:p>
        </p:txBody>
      </p:sp>
    </p:spTree>
    <p:extLst>
      <p:ext uri="{BB962C8B-B14F-4D97-AF65-F5344CB8AC3E}">
        <p14:creationId xmlns:p14="http://schemas.microsoft.com/office/powerpoint/2010/main" val="3622877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tableau 6" descr="1107PPT-03 - Éclipses lunaires 07 - texte FR -Cosmagora.png">
            <a:extLst>
              <a:ext uri="{FF2B5EF4-FFF2-40B4-BE49-F238E27FC236}">
                <a16:creationId xmlns:a16="http://schemas.microsoft.com/office/drawing/2014/main" id="{D22635DC-2BF0-DA40-A4E7-9DEF62804A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37" y="-525696"/>
            <a:ext cx="10176465" cy="7632349"/>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lunaire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6710235" y="4758746"/>
            <a:ext cx="4266167" cy="1179810"/>
          </a:xfrm>
          <a:prstGeom prst="rect">
            <a:avLst/>
          </a:prstGeom>
          <a:noFill/>
        </p:spPr>
        <p:txBody>
          <a:bodyPr wrap="square" lIns="127000" tIns="127000" rIns="127000" bIns="127000" rtlCol="0">
            <a:spAutoFit/>
          </a:bodyPr>
          <a:lstStyle/>
          <a:p>
            <a:r>
              <a:rPr lang="fr-CA" sz="2000" dirty="0">
                <a:solidFill>
                  <a:srgbClr val="FFFFFF"/>
                </a:solidFill>
              </a:rPr>
              <a:t>L’éclipse est visible de toute la partie de la Terre qui fait face à la Lune (où c’est la nuit).</a:t>
            </a:r>
          </a:p>
        </p:txBody>
      </p:sp>
    </p:spTree>
    <p:extLst>
      <p:ext uri="{BB962C8B-B14F-4D97-AF65-F5344CB8AC3E}">
        <p14:creationId xmlns:p14="http://schemas.microsoft.com/office/powerpoint/2010/main" val="692220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2" descr="1107PPT-03 - Éclipses lunaires - Cercles à l'échelle - texte FR -Cosmagora.png">
            <a:extLst>
              <a:ext uri="{FF2B5EF4-FFF2-40B4-BE49-F238E27FC236}">
                <a16:creationId xmlns:a16="http://schemas.microsoft.com/office/drawing/2014/main" id="{DCEC6E57-45A3-C143-9FBF-F5A095CF5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591" y="10007"/>
            <a:ext cx="9117977" cy="6837986"/>
          </a:xfrm>
          <a:prstGeom prst="rect">
            <a:avLst/>
          </a:prstGeom>
          <a:solidFill>
            <a:schemeClr val="tx1">
              <a:lumMod val="75000"/>
              <a:lumOff val="25000"/>
            </a:schemeClr>
          </a:solidFill>
          <a:ln>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lunaire</a:t>
            </a:r>
          </a:p>
        </p:txBody>
      </p:sp>
      <p:sp>
        <p:nvSpPr>
          <p:cNvPr id="10" name="ZoneTexte 14">
            <a:extLst>
              <a:ext uri="{FF2B5EF4-FFF2-40B4-BE49-F238E27FC236}">
                <a16:creationId xmlns:a16="http://schemas.microsoft.com/office/drawing/2014/main" id="{02C9D6B7-E8F0-3741-9A5D-8184B10B6A77}"/>
              </a:ext>
            </a:extLst>
          </p:cNvPr>
          <p:cNvSpPr txBox="1">
            <a:spLocks noChangeArrowheads="1"/>
          </p:cNvSpPr>
          <p:nvPr/>
        </p:nvSpPr>
        <p:spPr bwMode="auto">
          <a:xfrm>
            <a:off x="6777354" y="5821817"/>
            <a:ext cx="4168588" cy="625812"/>
          </a:xfrm>
          <a:prstGeom prst="rect">
            <a:avLst/>
          </a:prstGeom>
          <a:noFill/>
          <a:ln w="9525">
            <a:noFill/>
            <a:miter lim="800000"/>
            <a:headEnd/>
            <a:tailEnd/>
          </a:ln>
        </p:spPr>
        <p:txBody>
          <a:bodyPr wrap="square" lIns="127000" tIns="127000" rIns="127000" bIns="127000">
            <a:spAutoFit/>
          </a:bodyPr>
          <a:lstStyle/>
          <a:p>
            <a:pPr algn="r"/>
            <a:r>
              <a:rPr lang="fr-CA" sz="2400" dirty="0">
                <a:solidFill>
                  <a:schemeClr val="bg1"/>
                </a:solidFill>
              </a:rPr>
              <a:t>Vue de la Terre</a:t>
            </a:r>
            <a:endParaRPr lang="fr-CA" sz="2400" dirty="0">
              <a:solidFill>
                <a:srgbClr val="FFFFFF"/>
              </a:solidFill>
            </a:endParaRPr>
          </a:p>
        </p:txBody>
      </p:sp>
      <p:sp>
        <p:nvSpPr>
          <p:cNvPr id="11" name="Flèche vers la droite 8">
            <a:extLst>
              <a:ext uri="{FF2B5EF4-FFF2-40B4-BE49-F238E27FC236}">
                <a16:creationId xmlns:a16="http://schemas.microsoft.com/office/drawing/2014/main" id="{A86E2425-DDC3-EE46-B1ED-1B890A3D5AEA}"/>
              </a:ext>
            </a:extLst>
          </p:cNvPr>
          <p:cNvSpPr/>
          <p:nvPr/>
        </p:nvSpPr>
        <p:spPr>
          <a:xfrm rot="10389246">
            <a:off x="9202090" y="2279260"/>
            <a:ext cx="1363277" cy="481437"/>
          </a:xfrm>
          <a:prstGeom prst="rightArrow">
            <a:avLst>
              <a:gd name="adj1" fmla="val 49612"/>
              <a:gd name="adj2" fmla="val 81926"/>
            </a:avLst>
          </a:prstGeom>
          <a:solidFill>
            <a:srgbClr val="FFFFFF">
              <a:alpha val="5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endParaRPr>
          </a:p>
        </p:txBody>
      </p:sp>
      <p:sp>
        <p:nvSpPr>
          <p:cNvPr id="12" name="ZoneTexte 10">
            <a:extLst>
              <a:ext uri="{FF2B5EF4-FFF2-40B4-BE49-F238E27FC236}">
                <a16:creationId xmlns:a16="http://schemas.microsoft.com/office/drawing/2014/main" id="{A8CA0D62-B465-784D-A400-64DA5F16AD98}"/>
              </a:ext>
            </a:extLst>
          </p:cNvPr>
          <p:cNvSpPr txBox="1">
            <a:spLocks noChangeArrowheads="1"/>
          </p:cNvSpPr>
          <p:nvPr/>
        </p:nvSpPr>
        <p:spPr bwMode="auto">
          <a:xfrm rot="21238352">
            <a:off x="8375609" y="2917198"/>
            <a:ext cx="3267245" cy="995144"/>
          </a:xfrm>
          <a:prstGeom prst="rect">
            <a:avLst/>
          </a:prstGeom>
          <a:noFill/>
          <a:ln w="9525">
            <a:noFill/>
            <a:miter lim="800000"/>
            <a:headEnd/>
            <a:tailEnd/>
          </a:ln>
        </p:spPr>
        <p:txBody>
          <a:bodyPr wrap="square" lIns="127000" tIns="127000" rIns="127000" bIns="127000">
            <a:spAutoFit/>
          </a:bodyPr>
          <a:lstStyle/>
          <a:p>
            <a:pPr algn="r"/>
            <a:r>
              <a:rPr lang="fr-CA" sz="2400" dirty="0">
                <a:solidFill>
                  <a:schemeClr val="bg1"/>
                </a:solidFill>
              </a:rPr>
              <a:t>Mouvement de la Lune sur son orbite</a:t>
            </a:r>
            <a:endParaRPr lang="fr-CA" sz="2400" dirty="0">
              <a:solidFill>
                <a:srgbClr val="FFFFFF"/>
              </a:solidFill>
            </a:endParaRPr>
          </a:p>
        </p:txBody>
      </p:sp>
    </p:spTree>
    <p:extLst>
      <p:ext uri="{BB962C8B-B14F-4D97-AF65-F5344CB8AC3E}">
        <p14:creationId xmlns:p14="http://schemas.microsoft.com/office/powerpoint/2010/main" val="164299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Éclipse lunaire totale</a:t>
            </a:r>
          </a:p>
        </p:txBody>
      </p:sp>
      <p:sp>
        <p:nvSpPr>
          <p:cNvPr id="10" name="ZoneTexte 14">
            <a:extLst>
              <a:ext uri="{FF2B5EF4-FFF2-40B4-BE49-F238E27FC236}">
                <a16:creationId xmlns:a16="http://schemas.microsoft.com/office/drawing/2014/main" id="{02C9D6B7-E8F0-3741-9A5D-8184B10B6A77}"/>
              </a:ext>
            </a:extLst>
          </p:cNvPr>
          <p:cNvSpPr txBox="1">
            <a:spLocks noChangeArrowheads="1"/>
          </p:cNvSpPr>
          <p:nvPr/>
        </p:nvSpPr>
        <p:spPr bwMode="auto">
          <a:xfrm>
            <a:off x="7580087" y="6153739"/>
            <a:ext cx="4168588" cy="533479"/>
          </a:xfrm>
          <a:prstGeom prst="rect">
            <a:avLst/>
          </a:prstGeom>
          <a:noFill/>
          <a:ln w="9525">
            <a:noFill/>
            <a:miter lim="800000"/>
            <a:headEnd/>
            <a:tailEnd/>
          </a:ln>
        </p:spPr>
        <p:txBody>
          <a:bodyPr wrap="square" lIns="127000" tIns="127000" rIns="127000" bIns="127000">
            <a:spAutoFit/>
          </a:bodyPr>
          <a:lstStyle/>
          <a:p>
            <a:pPr algn="r"/>
            <a:r>
              <a:rPr lang="fr-CA" dirty="0">
                <a:solidFill>
                  <a:schemeClr val="bg1">
                    <a:lumMod val="65000"/>
                  </a:schemeClr>
                </a:solidFill>
              </a:rPr>
              <a:t>© Thomas </a:t>
            </a:r>
            <a:r>
              <a:rPr lang="fr-CA" dirty="0" err="1">
                <a:solidFill>
                  <a:schemeClr val="bg1">
                    <a:lumMod val="65000"/>
                  </a:schemeClr>
                </a:solidFill>
              </a:rPr>
              <a:t>Collin</a:t>
            </a:r>
            <a:endParaRPr lang="fr-CA" dirty="0">
              <a:solidFill>
                <a:schemeClr val="bg1">
                  <a:lumMod val="65000"/>
                </a:schemeClr>
              </a:solidFill>
            </a:endParaRPr>
          </a:p>
        </p:txBody>
      </p:sp>
      <p:pic>
        <p:nvPicPr>
          <p:cNvPr id="8" name="Espace réservé du tableau 11" descr="27oct2004.jpg">
            <a:extLst>
              <a:ext uri="{FF2B5EF4-FFF2-40B4-BE49-F238E27FC236}">
                <a16:creationId xmlns:a16="http://schemas.microsoft.com/office/drawing/2014/main" id="{37174437-D18F-CB4E-99CF-F0345381B338}"/>
              </a:ext>
            </a:extLst>
          </p:cNvPr>
          <p:cNvPicPr>
            <a:picLocks noChangeAspect="1"/>
          </p:cNvPicPr>
          <p:nvPr/>
        </p:nvPicPr>
        <p:blipFill>
          <a:blip r:embed="rId3"/>
          <a:stretch>
            <a:fillRect/>
          </a:stretch>
        </p:blipFill>
        <p:spPr>
          <a:xfrm>
            <a:off x="1628219" y="1251655"/>
            <a:ext cx="4168588" cy="4354690"/>
          </a:xfrm>
          <a:prstGeom prst="rect">
            <a:avLst/>
          </a:prstGeom>
          <a:solidFill>
            <a:schemeClr val="tx1">
              <a:lumMod val="75000"/>
              <a:lumOff val="25000"/>
            </a:schemeClr>
          </a:solidFill>
          <a:ln>
            <a:noFill/>
          </a:ln>
        </p:spPr>
      </p:pic>
      <p:sp>
        <p:nvSpPr>
          <p:cNvPr id="9" name="ZoneTexte 14">
            <a:extLst>
              <a:ext uri="{FF2B5EF4-FFF2-40B4-BE49-F238E27FC236}">
                <a16:creationId xmlns:a16="http://schemas.microsoft.com/office/drawing/2014/main" id="{05BAB8EF-6705-2345-A4D3-5F31DB5CA9F4}"/>
              </a:ext>
            </a:extLst>
          </p:cNvPr>
          <p:cNvSpPr txBox="1">
            <a:spLocks noChangeArrowheads="1"/>
          </p:cNvSpPr>
          <p:nvPr/>
        </p:nvSpPr>
        <p:spPr bwMode="auto">
          <a:xfrm>
            <a:off x="6395194" y="2622120"/>
            <a:ext cx="4376928" cy="2103140"/>
          </a:xfrm>
          <a:prstGeom prst="rect">
            <a:avLst/>
          </a:prstGeom>
          <a:noFill/>
          <a:ln w="9525">
            <a:noFill/>
            <a:miter lim="800000"/>
            <a:headEnd/>
            <a:tailEnd/>
          </a:ln>
        </p:spPr>
        <p:txBody>
          <a:bodyPr wrap="square" lIns="127000" tIns="127000" rIns="127000" bIns="127000">
            <a:spAutoFit/>
          </a:bodyPr>
          <a:lstStyle/>
          <a:p>
            <a:r>
              <a:rPr lang="fr-CA" sz="2400" dirty="0">
                <a:solidFill>
                  <a:schemeClr val="bg1"/>
                </a:solidFill>
              </a:rPr>
              <a:t>Lorsque la Lune est complètement dans l’ombre de la Terre, elle prend une teinte rougeâtre (quoique beaucoup moins brillante).</a:t>
            </a:r>
            <a:endParaRPr lang="fr-CA" sz="2400" dirty="0">
              <a:solidFill>
                <a:srgbClr val="FFFFFF"/>
              </a:solidFill>
            </a:endParaRPr>
          </a:p>
        </p:txBody>
      </p:sp>
    </p:spTree>
    <p:extLst>
      <p:ext uri="{BB962C8B-B14F-4D97-AF65-F5344CB8AC3E}">
        <p14:creationId xmlns:p14="http://schemas.microsoft.com/office/powerpoint/2010/main" val="1935109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22158" y="187492"/>
            <a:ext cx="10515600" cy="1325563"/>
          </a:xfrm>
        </p:spPr>
        <p:txBody>
          <a:bodyPr/>
          <a:lstStyle/>
          <a:p>
            <a:r>
              <a:rPr lang="fr-CA" dirty="0"/>
              <a:t>Éclipses - comparaison</a:t>
            </a:r>
          </a:p>
        </p:txBody>
      </p:sp>
      <p:graphicFrame>
        <p:nvGraphicFramePr>
          <p:cNvPr id="6" name="Table 24">
            <a:extLst>
              <a:ext uri="{FF2B5EF4-FFF2-40B4-BE49-F238E27FC236}">
                <a16:creationId xmlns:a16="http://schemas.microsoft.com/office/drawing/2014/main" id="{1E1E6AAA-C5AB-7B41-B9BF-BE2BD4A1741F}"/>
              </a:ext>
            </a:extLst>
          </p:cNvPr>
          <p:cNvGraphicFramePr>
            <a:graphicFrameLocks noGrp="1"/>
          </p:cNvGraphicFramePr>
          <p:nvPr>
            <p:extLst>
              <p:ext uri="{D42A27DB-BD31-4B8C-83A1-F6EECF244321}">
                <p14:modId xmlns:p14="http://schemas.microsoft.com/office/powerpoint/2010/main" val="3804077501"/>
              </p:ext>
            </p:extLst>
          </p:nvPr>
        </p:nvGraphicFramePr>
        <p:xfrm>
          <a:off x="1746948" y="1388631"/>
          <a:ext cx="8698104" cy="4429710"/>
        </p:xfrm>
        <a:graphic>
          <a:graphicData uri="http://schemas.openxmlformats.org/drawingml/2006/table">
            <a:tbl>
              <a:tblPr/>
              <a:tblGrid>
                <a:gridCol w="2899368">
                  <a:extLst>
                    <a:ext uri="{9D8B030D-6E8A-4147-A177-3AD203B41FA5}">
                      <a16:colId xmlns:a16="http://schemas.microsoft.com/office/drawing/2014/main" val="20000"/>
                    </a:ext>
                  </a:extLst>
                </a:gridCol>
                <a:gridCol w="2899368">
                  <a:extLst>
                    <a:ext uri="{9D8B030D-6E8A-4147-A177-3AD203B41FA5}">
                      <a16:colId xmlns:a16="http://schemas.microsoft.com/office/drawing/2014/main" val="20001"/>
                    </a:ext>
                  </a:extLst>
                </a:gridCol>
                <a:gridCol w="2899368">
                  <a:extLst>
                    <a:ext uri="{9D8B030D-6E8A-4147-A177-3AD203B41FA5}">
                      <a16:colId xmlns:a16="http://schemas.microsoft.com/office/drawing/2014/main" val="20002"/>
                    </a:ext>
                  </a:extLst>
                </a:gridCol>
              </a:tblGrid>
              <a:tr h="638370">
                <a:tc>
                  <a:txBody>
                    <a:bodyPr/>
                    <a:lstStyle/>
                    <a:p>
                      <a:pPr algn="ctr" fontAlgn="b"/>
                      <a:endParaRPr lang="fr-CA" sz="2000" b="1" i="0" u="none" strike="noStrike" noProof="0" dirty="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fontAlgn="b"/>
                      <a:r>
                        <a:rPr lang="fr-CA" sz="2000" b="1" i="0" u="none" strike="noStrike" noProof="0" dirty="0">
                          <a:solidFill>
                            <a:schemeClr val="bg1"/>
                          </a:solidFill>
                          <a:effectLst/>
                          <a:latin typeface="Avenir Black" panose="02000503020000020003" pitchFamily="2" charset="0"/>
                        </a:rPr>
                        <a:t>LUNAIRE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fontAlgn="b"/>
                      <a:r>
                        <a:rPr lang="fr-CA" sz="2000" b="1" i="0" u="none" strike="noStrike" noProof="0" dirty="0">
                          <a:solidFill>
                            <a:schemeClr val="bg1"/>
                          </a:solidFill>
                          <a:effectLst/>
                          <a:latin typeface="Avenir Black" panose="02000503020000020003" pitchFamily="2" charset="0"/>
                        </a:rPr>
                        <a:t>SOLAIRE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0000"/>
                  </a:ext>
                </a:extLst>
              </a:tr>
              <a:tr h="638370">
                <a:tc>
                  <a:txBody>
                    <a:bodyPr/>
                    <a:lstStyle/>
                    <a:p>
                      <a:pPr algn="ctr" fontAlgn="b"/>
                      <a:r>
                        <a:rPr lang="fr-CA" sz="2000" b="1" i="0" u="none" strike="noStrike" noProof="0" dirty="0">
                          <a:solidFill>
                            <a:schemeClr val="bg1"/>
                          </a:solidFill>
                          <a:effectLst/>
                          <a:latin typeface="Avenir Black" panose="02000503020000020003" pitchFamily="2" charset="0"/>
                        </a:rPr>
                        <a:t>Ce qu’on observe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Lune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Soleil</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1"/>
                  </a:ext>
                </a:extLst>
              </a:tr>
              <a:tr h="638370">
                <a:tc>
                  <a:txBody>
                    <a:bodyPr/>
                    <a:lstStyle/>
                    <a:p>
                      <a:pPr algn="ctr" fontAlgn="b"/>
                      <a:r>
                        <a:rPr lang="fr-CA" sz="2000" b="1" i="0" u="none" strike="noStrike" noProof="0" dirty="0">
                          <a:solidFill>
                            <a:schemeClr val="bg1"/>
                          </a:solidFill>
                          <a:effectLst/>
                          <a:latin typeface="Avenir Black" panose="02000503020000020003" pitchFamily="2" charset="0"/>
                        </a:rPr>
                        <a:t>Phénomène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Lune passe dans l’ombre de la Terre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La Lune cache le Soleil</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2"/>
                  </a:ext>
                </a:extLst>
              </a:tr>
              <a:tr h="638370">
                <a:tc>
                  <a:txBody>
                    <a:bodyPr/>
                    <a:lstStyle/>
                    <a:p>
                      <a:pPr algn="ctr" fontAlgn="b"/>
                      <a:r>
                        <a:rPr lang="fr-CA" sz="2000" b="1" i="0" u="none" strike="noStrike" noProof="0" dirty="0">
                          <a:solidFill>
                            <a:schemeClr val="bg1"/>
                          </a:solidFill>
                          <a:effectLst/>
                          <a:latin typeface="Avenir Black" panose="02000503020000020003" pitchFamily="2" charset="0"/>
                        </a:rPr>
                        <a:t>Dangereux</a:t>
                      </a:r>
                      <a:r>
                        <a:rPr lang="fr-CA" sz="2000" b="1" i="0" u="none" strike="noStrike" baseline="0" noProof="0" dirty="0">
                          <a:solidFill>
                            <a:schemeClr val="bg1"/>
                          </a:solidFill>
                          <a:effectLst/>
                          <a:latin typeface="Avenir Black" panose="02000503020000020003" pitchFamily="2" charset="0"/>
                        </a:rPr>
                        <a:t> à observer</a:t>
                      </a:r>
                      <a:endParaRPr lang="fr-CA" sz="2000" b="1" i="0" u="none" strike="noStrike" noProof="0" dirty="0">
                        <a:solidFill>
                          <a:schemeClr val="bg1"/>
                        </a:solidFill>
                        <a:effectLst/>
                        <a:latin typeface="Avenir Black" panose="02000503020000020003" pitchFamily="2" charset="0"/>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Non</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rgbClr val="FFFF00"/>
                          </a:solidFill>
                          <a:effectLst/>
                          <a:latin typeface="+mn-lt"/>
                        </a:rPr>
                        <a:t>OUI</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3"/>
                  </a:ext>
                </a:extLst>
              </a:tr>
              <a:tr h="638370">
                <a:tc>
                  <a:txBody>
                    <a:bodyPr/>
                    <a:lstStyle/>
                    <a:p>
                      <a:pPr algn="ctr" fontAlgn="b"/>
                      <a:r>
                        <a:rPr lang="fr-CA" sz="2000" b="1" i="0" u="none" strike="noStrike" noProof="0" dirty="0">
                          <a:solidFill>
                            <a:schemeClr val="bg1"/>
                          </a:solidFill>
                          <a:effectLst/>
                          <a:latin typeface="Avenir Black" panose="02000503020000020003" pitchFamily="2" charset="0"/>
                        </a:rPr>
                        <a:t>Quand l’observer</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De nuit</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De jour</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4"/>
                  </a:ext>
                </a:extLst>
              </a:tr>
              <a:tr h="638370">
                <a:tc>
                  <a:txBody>
                    <a:bodyPr/>
                    <a:lstStyle/>
                    <a:p>
                      <a:pPr algn="ctr" fontAlgn="b"/>
                      <a:r>
                        <a:rPr lang="fr-CA" sz="2000" b="1" i="0" u="none" strike="noStrike" noProof="0" dirty="0">
                          <a:solidFill>
                            <a:schemeClr val="bg1"/>
                          </a:solidFill>
                          <a:effectLst/>
                          <a:latin typeface="Avenir Black" panose="02000503020000020003" pitchFamily="2" charset="0"/>
                        </a:rPr>
                        <a:t>Fréquence à un endroit </a:t>
                      </a:r>
                      <a:r>
                        <a:rPr lang="fr-CA" sz="1800" b="1" i="0" u="none" strike="noStrike" noProof="0" dirty="0">
                          <a:solidFill>
                            <a:schemeClr val="bg1"/>
                          </a:solidFill>
                          <a:effectLst/>
                          <a:latin typeface="Avenir Black" panose="02000503020000020003" pitchFamily="2" charset="0"/>
                        </a:rPr>
                        <a:t>(</a:t>
                      </a:r>
                      <a:r>
                        <a:rPr lang="fr-CA" sz="1800" b="1" i="0" u="none" strike="noStrike" noProof="0" dirty="0" err="1">
                          <a:solidFill>
                            <a:schemeClr val="bg1"/>
                          </a:solidFill>
                          <a:effectLst/>
                          <a:latin typeface="Avenir Black" panose="02000503020000020003" pitchFamily="2" charset="0"/>
                        </a:rPr>
                        <a:t>approx</a:t>
                      </a:r>
                      <a:r>
                        <a:rPr lang="fr-CA" sz="1800" b="1" i="0" u="none" strike="noStrike" noProof="0" dirty="0">
                          <a:solidFill>
                            <a:schemeClr val="bg1"/>
                          </a:solidFill>
                          <a:effectLst/>
                          <a:latin typeface="Avenir Black" panose="02000503020000020003" pitchFamily="2" charset="0"/>
                        </a:rPr>
                        <a:t>.)</a:t>
                      </a:r>
                      <a:endParaRPr lang="fr-CA" sz="2000" b="1" i="0" u="none" strike="noStrike" noProof="0" dirty="0">
                        <a:solidFill>
                          <a:schemeClr val="bg1"/>
                        </a:solidFill>
                        <a:effectLst/>
                        <a:latin typeface="Avenir Black" panose="02000503020000020003" pitchFamily="2" charset="0"/>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Environ</a:t>
                      </a:r>
                      <a:r>
                        <a:rPr lang="fr-CA" sz="2000" b="0" i="0" u="none" strike="noStrike" baseline="0" noProof="0" dirty="0">
                          <a:solidFill>
                            <a:schemeClr val="bg1"/>
                          </a:solidFill>
                          <a:effectLst/>
                          <a:latin typeface="+mn-lt"/>
                        </a:rPr>
                        <a:t> 1 par année</a:t>
                      </a:r>
                      <a:endParaRPr lang="fr-CA" sz="2000" b="0" i="0" u="none" strike="noStrike" noProof="0" dirty="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fr-CA" sz="2000" b="0" i="0" u="none" strike="noStrike" noProof="0" dirty="0">
                          <a:solidFill>
                            <a:schemeClr val="bg1"/>
                          </a:solidFill>
                          <a:effectLst/>
                          <a:latin typeface="+mn-lt"/>
                        </a:rPr>
                        <a:t>Plus rare car zone</a:t>
                      </a:r>
                      <a:r>
                        <a:rPr lang="fr-CA" sz="2000" b="0" i="0" u="none" strike="noStrike" baseline="0" noProof="0" dirty="0">
                          <a:solidFill>
                            <a:schemeClr val="bg1"/>
                          </a:solidFill>
                          <a:effectLst/>
                          <a:latin typeface="+mn-lt"/>
                        </a:rPr>
                        <a:t> d’observation est plus restreinte</a:t>
                      </a:r>
                      <a:endParaRPr lang="fr-CA" sz="2000" b="0" i="0" u="none" strike="noStrike" noProof="0" dirty="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578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336640"/>
            <a:ext cx="10515600" cy="1325563"/>
          </a:xfrm>
        </p:spPr>
        <p:txBody>
          <a:bodyPr/>
          <a:lstStyle/>
          <a:p>
            <a:r>
              <a:rPr lang="fr-CA" dirty="0"/>
              <a:t>La Terre et la lune</a:t>
            </a:r>
          </a:p>
        </p:txBody>
      </p:sp>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3105527" y="6255414"/>
            <a:ext cx="8632556" cy="60258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fr-CA" sz="1600" dirty="0">
                <a:solidFill>
                  <a:schemeClr val="bg1">
                    <a:lumMod val="65000"/>
                  </a:schemeClr>
                </a:solidFill>
              </a:rPr>
              <a:t>Crédit: : NASA/JPL/Arizona State </a:t>
            </a:r>
            <a:r>
              <a:rPr lang="fr-CA" sz="1600" dirty="0" err="1">
                <a:solidFill>
                  <a:schemeClr val="bg1">
                    <a:lumMod val="65000"/>
                  </a:schemeClr>
                </a:solidFill>
              </a:rPr>
              <a:t>University</a:t>
            </a:r>
            <a:r>
              <a:rPr lang="fr-CA" sz="1600" dirty="0">
                <a:solidFill>
                  <a:schemeClr val="bg1">
                    <a:lumMod val="65000"/>
                  </a:schemeClr>
                </a:solidFill>
              </a:rPr>
              <a:t> http://</a:t>
            </a:r>
            <a:r>
              <a:rPr lang="fr-CA" sz="1600" dirty="0" err="1">
                <a:solidFill>
                  <a:schemeClr val="bg1">
                    <a:lumMod val="65000"/>
                  </a:schemeClr>
                </a:solidFill>
              </a:rPr>
              <a:t>photojournal.jpl.nasa.gov</a:t>
            </a:r>
            <a:r>
              <a:rPr lang="fr-CA" sz="1600" dirty="0">
                <a:solidFill>
                  <a:schemeClr val="bg1">
                    <a:lumMod val="65000"/>
                  </a:schemeClr>
                </a:solidFill>
              </a:rPr>
              <a:t>/</a:t>
            </a:r>
            <a:r>
              <a:rPr lang="fr-CA" sz="1600" dirty="0" err="1">
                <a:solidFill>
                  <a:schemeClr val="bg1">
                    <a:lumMod val="65000"/>
                  </a:schemeClr>
                </a:solidFill>
              </a:rPr>
              <a:t>catalog</a:t>
            </a:r>
            <a:r>
              <a:rPr lang="fr-CA" sz="1600" dirty="0">
                <a:solidFill>
                  <a:schemeClr val="bg1">
                    <a:lumMod val="65000"/>
                  </a:schemeClr>
                </a:solidFill>
              </a:rPr>
              <a:t>/PIA00559</a:t>
            </a:r>
          </a:p>
          <a:p>
            <a:pPr marL="0" lvl="0" indent="0" algn="r">
              <a:lnSpc>
                <a:spcPct val="100000"/>
              </a:lnSpc>
              <a:spcBef>
                <a:spcPts val="0"/>
              </a:spcBef>
              <a:buNone/>
            </a:pPr>
            <a:endParaRPr lang="fr-CA" sz="1600" dirty="0">
              <a:solidFill>
                <a:schemeClr val="bg1">
                  <a:lumMod val="65000"/>
                </a:schemeClr>
              </a:solidFill>
            </a:endParaRPr>
          </a:p>
          <a:p>
            <a:pPr algn="r">
              <a:lnSpc>
                <a:spcPct val="100000"/>
              </a:lnSpc>
              <a:spcBef>
                <a:spcPts val="0"/>
              </a:spcBef>
            </a:pPr>
            <a:endParaRPr lang="fr-CA" sz="1600" dirty="0">
              <a:solidFill>
                <a:schemeClr val="bg1">
                  <a:lumMod val="65000"/>
                </a:schemeClr>
              </a:solidFill>
            </a:endParaRPr>
          </a:p>
        </p:txBody>
      </p:sp>
      <p:graphicFrame>
        <p:nvGraphicFramePr>
          <p:cNvPr id="8" name="Table 24">
            <a:extLst>
              <a:ext uri="{FF2B5EF4-FFF2-40B4-BE49-F238E27FC236}">
                <a16:creationId xmlns:a16="http://schemas.microsoft.com/office/drawing/2014/main" id="{4A3A5E89-9ADF-034F-A8CA-5B2FE7D2A9F5}"/>
              </a:ext>
            </a:extLst>
          </p:cNvPr>
          <p:cNvGraphicFramePr>
            <a:graphicFrameLocks noGrp="1"/>
          </p:cNvGraphicFramePr>
          <p:nvPr>
            <p:extLst>
              <p:ext uri="{D42A27DB-BD31-4B8C-83A1-F6EECF244321}">
                <p14:modId xmlns:p14="http://schemas.microsoft.com/office/powerpoint/2010/main" val="206952631"/>
              </p:ext>
            </p:extLst>
          </p:nvPr>
        </p:nvGraphicFramePr>
        <p:xfrm>
          <a:off x="2171700" y="1394269"/>
          <a:ext cx="7848600" cy="3691265"/>
        </p:xfrm>
        <a:graphic>
          <a:graphicData uri="http://schemas.openxmlformats.org/drawingml/2006/table">
            <a:tbl>
              <a:tblPr/>
              <a:tblGrid>
                <a:gridCol w="2463243">
                  <a:extLst>
                    <a:ext uri="{9D8B030D-6E8A-4147-A177-3AD203B41FA5}">
                      <a16:colId xmlns:a16="http://schemas.microsoft.com/office/drawing/2014/main" val="20000"/>
                    </a:ext>
                  </a:extLst>
                </a:gridCol>
                <a:gridCol w="2769157">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472415">
                <a:tc>
                  <a:txBody>
                    <a:bodyPr/>
                    <a:lstStyle/>
                    <a:p>
                      <a:pPr algn="ctr" fontAlgn="b"/>
                      <a:endParaRPr lang="fr-CA" sz="2000" b="0" i="0" u="none" strike="noStrike" noProof="0" dirty="0">
                        <a:solidFill>
                          <a:schemeClr val="bg1"/>
                        </a:solidFill>
                        <a:effectLst/>
                        <a:latin typeface="+mn-lt"/>
                      </a:endParaRPr>
                    </a:p>
                  </a:txBody>
                  <a:tcPr marL="127000" marR="127000" marT="63500" marB="63500" anchor="ctr">
                    <a:lnL>
                      <a:noFill/>
                    </a:lnL>
                    <a:lnR>
                      <a:noFill/>
                    </a:lnR>
                    <a:lnT>
                      <a:noFill/>
                    </a:lnT>
                    <a:lnB>
                      <a:noFill/>
                    </a:lnB>
                    <a:solidFill>
                      <a:schemeClr val="tx1">
                        <a:lumMod val="85000"/>
                        <a:lumOff val="15000"/>
                      </a:schemeClr>
                    </a:solidFill>
                  </a:tcPr>
                </a:tc>
                <a:tc>
                  <a:txBody>
                    <a:bodyPr/>
                    <a:lstStyle/>
                    <a:p>
                      <a:pPr algn="ctr" fontAlgn="b"/>
                      <a:r>
                        <a:rPr lang="fr-CA" sz="2000" b="0" i="0" u="none" strike="noStrike" noProof="0" dirty="0">
                          <a:solidFill>
                            <a:schemeClr val="bg1"/>
                          </a:solidFill>
                          <a:effectLst/>
                          <a:latin typeface="+mn-lt"/>
                        </a:rPr>
                        <a:t>Terre</a:t>
                      </a:r>
                    </a:p>
                  </a:txBody>
                  <a:tcPr marL="127000" marR="127000" marT="63500" marB="63500" anchor="ctr">
                    <a:lnL>
                      <a:noFill/>
                    </a:lnL>
                    <a:lnR>
                      <a:noFill/>
                    </a:lnR>
                    <a:lnT>
                      <a:noFill/>
                    </a:lnT>
                    <a:lnB>
                      <a:noFill/>
                    </a:lnB>
                    <a:solidFill>
                      <a:schemeClr val="tx1">
                        <a:lumMod val="85000"/>
                        <a:lumOff val="15000"/>
                      </a:schemeClr>
                    </a:solidFill>
                  </a:tcPr>
                </a:tc>
                <a:tc>
                  <a:txBody>
                    <a:bodyPr/>
                    <a:lstStyle/>
                    <a:p>
                      <a:pPr algn="ctr" fontAlgn="b"/>
                      <a:r>
                        <a:rPr lang="fr-CA" sz="2000" b="0" i="0" u="none" strike="noStrike" noProof="0">
                          <a:solidFill>
                            <a:schemeClr val="bg1"/>
                          </a:solidFill>
                          <a:effectLst/>
                          <a:latin typeface="+mn-lt"/>
                        </a:rPr>
                        <a:t>Lune</a:t>
                      </a:r>
                    </a:p>
                  </a:txBody>
                  <a:tcPr marL="127000" marR="127000" marT="63500" marB="63500" anchor="ctr">
                    <a:lnL>
                      <a:noFill/>
                    </a:lnL>
                    <a:lnR>
                      <a:noFill/>
                    </a:lnR>
                    <a:lnT>
                      <a:noFill/>
                    </a:lnT>
                    <a:lnB>
                      <a:noFill/>
                    </a:lnB>
                    <a:solidFill>
                      <a:schemeClr val="tx1">
                        <a:lumMod val="85000"/>
                        <a:lumOff val="15000"/>
                      </a:schemeClr>
                    </a:solidFill>
                  </a:tcPr>
                </a:tc>
                <a:extLst>
                  <a:ext uri="{0D108BD9-81ED-4DB2-BD59-A6C34878D82A}">
                    <a16:rowId xmlns:a16="http://schemas.microsoft.com/office/drawing/2014/main" val="10000"/>
                  </a:ext>
                </a:extLst>
              </a:tr>
              <a:tr h="472415">
                <a:tc>
                  <a:txBody>
                    <a:bodyPr/>
                    <a:lstStyle/>
                    <a:p>
                      <a:pPr algn="ctr" fontAlgn="b"/>
                      <a:r>
                        <a:rPr lang="fr-CA" sz="2000" b="0" i="0" u="none" strike="noStrike" noProof="0">
                          <a:solidFill>
                            <a:schemeClr val="bg1"/>
                          </a:solidFill>
                          <a:effectLst/>
                          <a:latin typeface="+mn-lt"/>
                        </a:rPr>
                        <a:t>Diamètre</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fr-CA" sz="2000" b="0" i="0" u="none" strike="noStrike" noProof="0">
                          <a:solidFill>
                            <a:schemeClr val="bg1"/>
                          </a:solidFill>
                          <a:effectLst/>
                          <a:latin typeface="+mn-lt"/>
                        </a:rPr>
                        <a:t>12 756 km</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fr-CA" sz="2000" b="0" i="0" u="none" strike="noStrike" noProof="0">
                          <a:solidFill>
                            <a:schemeClr val="bg1"/>
                          </a:solidFill>
                          <a:effectLst/>
                          <a:latin typeface="+mn-lt"/>
                        </a:rPr>
                        <a:t>3474</a:t>
                      </a:r>
                      <a:r>
                        <a:rPr lang="fr-CA" sz="2000" b="0" i="0" u="none" strike="noStrike" baseline="0" noProof="0">
                          <a:solidFill>
                            <a:schemeClr val="bg1"/>
                          </a:solidFill>
                          <a:effectLst/>
                          <a:latin typeface="+mn-lt"/>
                        </a:rPr>
                        <a:t> km </a:t>
                      </a:r>
                      <a:endParaRPr lang="fr-CA" sz="2000" b="0"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1"/>
                  </a:ext>
                </a:extLst>
              </a:tr>
              <a:tr h="833673">
                <a:tc>
                  <a:txBody>
                    <a:bodyPr/>
                    <a:lstStyle/>
                    <a:p>
                      <a:pPr algn="ctr" fontAlgn="b"/>
                      <a:r>
                        <a:rPr lang="fr-CA" sz="2000" b="0" i="0" u="none" strike="noStrike" noProof="0">
                          <a:solidFill>
                            <a:schemeClr val="bg1"/>
                          </a:solidFill>
                          <a:effectLst/>
                          <a:latin typeface="+mn-lt"/>
                        </a:rPr>
                        <a:t>Température</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dirty="0">
                          <a:ln>
                            <a:noFill/>
                          </a:ln>
                          <a:solidFill>
                            <a:schemeClr val="bg1"/>
                          </a:solidFill>
                          <a:effectLst/>
                          <a:latin typeface="+mn-lt"/>
                        </a:rPr>
                        <a:t>15</a:t>
                      </a:r>
                      <a:r>
                        <a:rPr kumimoji="0" lang="fr-CA" sz="2000" b="0" i="0" u="none" strike="noStrike" cap="none" normalizeH="0" baseline="0" noProof="0" dirty="0">
                          <a:ln>
                            <a:noFill/>
                          </a:ln>
                          <a:solidFill>
                            <a:schemeClr val="bg1"/>
                          </a:solidFill>
                          <a:effectLst/>
                          <a:latin typeface="+mn-lt"/>
                          <a:cs typeface="Arial" charset="0"/>
                        </a:rPr>
                        <a:t>º C (moyenne)</a:t>
                      </a:r>
                    </a:p>
                  </a:txBody>
                  <a:tcPr anchor="ctr" horzOverflow="overflow">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dirty="0">
                          <a:ln>
                            <a:noFill/>
                          </a:ln>
                          <a:solidFill>
                            <a:schemeClr val="bg1"/>
                          </a:solidFill>
                          <a:effectLst/>
                          <a:latin typeface="+mn-lt"/>
                        </a:rPr>
                        <a:t>Jour: 107 </a:t>
                      </a:r>
                      <a:r>
                        <a:rPr kumimoji="0" lang="fr-CA" sz="2000" b="0" i="0" u="none" strike="noStrike" cap="none" normalizeH="0" baseline="0" noProof="0" dirty="0">
                          <a:ln>
                            <a:noFill/>
                          </a:ln>
                          <a:solidFill>
                            <a:schemeClr val="bg1"/>
                          </a:solidFill>
                          <a:effectLst/>
                          <a:latin typeface="+mn-lt"/>
                          <a:cs typeface="Arial" charset="0"/>
                        </a:rPr>
                        <a:t>º C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dirty="0">
                          <a:ln>
                            <a:noFill/>
                          </a:ln>
                          <a:solidFill>
                            <a:schemeClr val="bg1"/>
                          </a:solidFill>
                          <a:effectLst/>
                          <a:latin typeface="+mn-lt"/>
                          <a:cs typeface="Arial" charset="0"/>
                        </a:rPr>
                        <a:t>Nuit: -153 º C</a:t>
                      </a:r>
                    </a:p>
                  </a:txBody>
                  <a:tcPr anchor="ctr" horzOverflow="overflow">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2"/>
                  </a:ext>
                </a:extLst>
              </a:tr>
              <a:tr h="478844">
                <a:tc>
                  <a:txBody>
                    <a:bodyPr/>
                    <a:lstStyle/>
                    <a:p>
                      <a:pPr algn="ctr" fontAlgn="b"/>
                      <a:r>
                        <a:rPr lang="fr-CA" sz="2000" b="0" i="0" u="none" strike="noStrike" noProof="0">
                          <a:solidFill>
                            <a:schemeClr val="bg1"/>
                          </a:solidFill>
                          <a:effectLst/>
                          <a:latin typeface="+mn-lt"/>
                        </a:rPr>
                        <a:t>Atmosphère</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a:ln>
                            <a:noFill/>
                          </a:ln>
                          <a:solidFill>
                            <a:schemeClr val="bg1"/>
                          </a:solidFill>
                          <a:effectLst/>
                          <a:latin typeface="+mn-lt"/>
                        </a:rPr>
                        <a:t>Oui</a:t>
                      </a:r>
                    </a:p>
                  </a:txBody>
                  <a:tcPr anchor="ctr" horzOverflow="overflow">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a:ln>
                            <a:noFill/>
                          </a:ln>
                          <a:solidFill>
                            <a:schemeClr val="bg1"/>
                          </a:solidFill>
                          <a:effectLst/>
                          <a:latin typeface="+mn-lt"/>
                        </a:rPr>
                        <a:t>Non</a:t>
                      </a:r>
                    </a:p>
                  </a:txBody>
                  <a:tcPr anchor="ctr" horzOverflow="overflow">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3"/>
                  </a:ext>
                </a:extLst>
              </a:tr>
              <a:tr h="1433918">
                <a:tc>
                  <a:txBody>
                    <a:bodyPr/>
                    <a:lstStyle/>
                    <a:p>
                      <a:pPr algn="ctr" fontAlgn="b"/>
                      <a:r>
                        <a:rPr lang="fr-CA" sz="2000" b="0" i="0" u="none" strike="noStrike" noProof="0">
                          <a:solidFill>
                            <a:schemeClr val="bg1"/>
                          </a:solidFill>
                          <a:effectLst/>
                          <a:latin typeface="+mn-lt"/>
                        </a:rPr>
                        <a:t>Ce qui</a:t>
                      </a:r>
                      <a:r>
                        <a:rPr lang="fr-CA" sz="2000" b="0" i="0" u="none" strike="noStrike" baseline="0" noProof="0">
                          <a:solidFill>
                            <a:schemeClr val="bg1"/>
                          </a:solidFill>
                          <a:effectLst/>
                          <a:latin typeface="+mn-lt"/>
                        </a:rPr>
                        <a:t> est visible à la surface:</a:t>
                      </a:r>
                      <a:endParaRPr lang="fr-CA" sz="2000" b="0" i="0" u="none" strike="noStrike" noProof="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dirty="0">
                          <a:ln>
                            <a:noFill/>
                          </a:ln>
                          <a:solidFill>
                            <a:schemeClr val="bg1"/>
                          </a:solidFill>
                          <a:effectLst/>
                          <a:latin typeface="+mn-lt"/>
                        </a:rPr>
                        <a:t>Eau, continents, nuages…</a:t>
                      </a:r>
                    </a:p>
                  </a:txBody>
                  <a:tcPr anchor="ctr" horzOverflow="overflow">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noProof="0" dirty="0">
                          <a:ln>
                            <a:noFill/>
                          </a:ln>
                          <a:solidFill>
                            <a:schemeClr val="bg1"/>
                          </a:solidFill>
                          <a:effectLst/>
                          <a:latin typeface="+mn-lt"/>
                        </a:rPr>
                        <a:t>Surface rocheuse, cratères, anciens écoulements de lave (mers)</a:t>
                      </a:r>
                    </a:p>
                  </a:txBody>
                  <a:tcPr anchor="ctr" horzOverflow="overflow">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4"/>
                  </a:ext>
                </a:extLst>
              </a:tr>
            </a:tbl>
          </a:graphicData>
        </a:graphic>
      </p:graphicFrame>
      <p:pic>
        <p:nvPicPr>
          <p:cNvPr id="13" name="Picture 10">
            <a:extLst>
              <a:ext uri="{FF2B5EF4-FFF2-40B4-BE49-F238E27FC236}">
                <a16:creationId xmlns:a16="http://schemas.microsoft.com/office/drawing/2014/main" id="{B518226F-9352-E141-9A4E-E8CAF25F52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76"/>
          <a:stretch/>
        </p:blipFill>
        <p:spPr bwMode="auto">
          <a:xfrm>
            <a:off x="3771579" y="5274632"/>
            <a:ext cx="7867650" cy="602587"/>
          </a:xfrm>
          <a:prstGeom prst="rect">
            <a:avLst/>
          </a:prstGeom>
          <a:noFill/>
          <a:ln w="9525">
            <a:noFill/>
            <a:miter lim="800000"/>
            <a:headEnd/>
            <a:tailEnd/>
          </a:ln>
          <a:effectLst/>
        </p:spPr>
      </p:pic>
      <p:sp>
        <p:nvSpPr>
          <p:cNvPr id="14" name="Content Placeholder 7">
            <a:extLst>
              <a:ext uri="{FF2B5EF4-FFF2-40B4-BE49-F238E27FC236}">
                <a16:creationId xmlns:a16="http://schemas.microsoft.com/office/drawing/2014/main" id="{DCCBE319-CF68-4D4B-B27F-A5E1A5C81E71}"/>
              </a:ext>
            </a:extLst>
          </p:cNvPr>
          <p:cNvSpPr txBox="1">
            <a:spLocks/>
          </p:cNvSpPr>
          <p:nvPr/>
        </p:nvSpPr>
        <p:spPr>
          <a:xfrm>
            <a:off x="0" y="5373550"/>
            <a:ext cx="4212109" cy="4896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fr-CA" sz="1400" dirty="0">
                <a:solidFill>
                  <a:schemeClr val="bg1"/>
                </a:solidFill>
              </a:rPr>
              <a:t>Le système Terre-Lune à l’échelle photographié par la sonde Mars </a:t>
            </a:r>
            <a:r>
              <a:rPr lang="fr-CA" sz="1400" dirty="0" err="1">
                <a:solidFill>
                  <a:schemeClr val="bg1"/>
                </a:solidFill>
              </a:rPr>
              <a:t>Odyssey</a:t>
            </a:r>
            <a:r>
              <a:rPr lang="fr-CA" sz="1400" dirty="0">
                <a:solidFill>
                  <a:schemeClr val="bg1"/>
                </a:solidFill>
              </a:rPr>
              <a:t> en 2001: </a:t>
            </a:r>
          </a:p>
          <a:p>
            <a:pPr algn="r">
              <a:lnSpc>
                <a:spcPct val="100000"/>
              </a:lnSpc>
              <a:spcBef>
                <a:spcPts val="0"/>
              </a:spcBef>
            </a:pPr>
            <a:endParaRPr lang="fr-CA" sz="1400" dirty="0">
              <a:solidFill>
                <a:schemeClr val="bg1"/>
              </a:solidFill>
            </a:endParaRPr>
          </a:p>
        </p:txBody>
      </p:sp>
    </p:spTree>
    <p:extLst>
      <p:ext uri="{BB962C8B-B14F-4D97-AF65-F5344CB8AC3E}">
        <p14:creationId xmlns:p14="http://schemas.microsoft.com/office/powerpoint/2010/main" val="288864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336640"/>
            <a:ext cx="10515600" cy="1325563"/>
          </a:xfrm>
        </p:spPr>
        <p:txBody>
          <a:bodyPr/>
          <a:lstStyle/>
          <a:p>
            <a:r>
              <a:rPr lang="fr-CA" dirty="0"/>
              <a:t>rotation et révolution de la lune</a:t>
            </a:r>
          </a:p>
        </p:txBody>
      </p:sp>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3105527" y="6021265"/>
            <a:ext cx="8632556" cy="60258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fr-CA" sz="1600" dirty="0">
                <a:solidFill>
                  <a:schemeClr val="bg1">
                    <a:lumMod val="65000"/>
                  </a:schemeClr>
                </a:solidFill>
              </a:rPr>
              <a:t>Crédit: : </a:t>
            </a:r>
            <a:r>
              <a:rPr lang="fr-CA" sz="1600" dirty="0" err="1">
                <a:solidFill>
                  <a:schemeClr val="bg1">
                    <a:lumMod val="65000"/>
                  </a:schemeClr>
                </a:solidFill>
              </a:rPr>
              <a:t>Lunar</a:t>
            </a:r>
            <a:r>
              <a:rPr lang="fr-CA" sz="1600" dirty="0">
                <a:solidFill>
                  <a:schemeClr val="bg1">
                    <a:lumMod val="65000"/>
                  </a:schemeClr>
                </a:solidFill>
              </a:rPr>
              <a:t> Reconnaissance Orbiter/NASA</a:t>
            </a:r>
          </a:p>
          <a:p>
            <a:pPr marL="0" lvl="0" indent="0" algn="r">
              <a:lnSpc>
                <a:spcPct val="100000"/>
              </a:lnSpc>
              <a:spcBef>
                <a:spcPts val="0"/>
              </a:spcBef>
              <a:buNone/>
            </a:pPr>
            <a:r>
              <a:rPr lang="fr-CA" sz="1600" dirty="0">
                <a:solidFill>
                  <a:schemeClr val="bg1">
                    <a:lumMod val="65000"/>
                  </a:schemeClr>
                </a:solidFill>
              </a:rPr>
              <a:t>http://</a:t>
            </a:r>
            <a:r>
              <a:rPr lang="fr-CA" sz="1600" dirty="0" err="1">
                <a:solidFill>
                  <a:schemeClr val="bg1">
                    <a:lumMod val="65000"/>
                  </a:schemeClr>
                </a:solidFill>
              </a:rPr>
              <a:t>www.nasa.gov</a:t>
            </a:r>
            <a:r>
              <a:rPr lang="fr-CA" sz="1600" dirty="0">
                <a:solidFill>
                  <a:schemeClr val="bg1">
                    <a:lumMod val="65000"/>
                  </a:schemeClr>
                </a:solidFill>
              </a:rPr>
              <a:t>/</a:t>
            </a:r>
            <a:r>
              <a:rPr lang="fr-CA" sz="1600" dirty="0" err="1">
                <a:solidFill>
                  <a:schemeClr val="bg1">
                    <a:lumMod val="65000"/>
                  </a:schemeClr>
                </a:solidFill>
              </a:rPr>
              <a:t>mission_pages</a:t>
            </a:r>
            <a:r>
              <a:rPr lang="fr-CA" sz="1600" dirty="0">
                <a:solidFill>
                  <a:schemeClr val="bg1">
                    <a:lumMod val="65000"/>
                  </a:schemeClr>
                </a:solidFill>
              </a:rPr>
              <a:t>/LRO/</a:t>
            </a:r>
            <a:r>
              <a:rPr lang="fr-CA" sz="1600" dirty="0" err="1">
                <a:solidFill>
                  <a:schemeClr val="bg1">
                    <a:lumMod val="65000"/>
                  </a:schemeClr>
                </a:solidFill>
              </a:rPr>
              <a:t>multimedia</a:t>
            </a:r>
            <a:r>
              <a:rPr lang="fr-CA" sz="1600" dirty="0">
                <a:solidFill>
                  <a:schemeClr val="bg1">
                    <a:lumMod val="65000"/>
                  </a:schemeClr>
                </a:solidFill>
              </a:rPr>
              <a:t>/moonimg_01.html</a:t>
            </a:r>
          </a:p>
          <a:p>
            <a:pPr marL="0" lvl="0" indent="0" algn="r">
              <a:lnSpc>
                <a:spcPct val="100000"/>
              </a:lnSpc>
              <a:spcBef>
                <a:spcPts val="0"/>
              </a:spcBef>
              <a:buNone/>
            </a:pPr>
            <a:r>
              <a:rPr lang="fr-CA" sz="1600" dirty="0">
                <a:solidFill>
                  <a:schemeClr val="bg1">
                    <a:lumMod val="65000"/>
                  </a:schemeClr>
                </a:solidFill>
              </a:rPr>
              <a:t>http://</a:t>
            </a:r>
            <a:r>
              <a:rPr lang="fr-CA" sz="1600" dirty="0" err="1">
                <a:solidFill>
                  <a:schemeClr val="bg1">
                    <a:lumMod val="65000"/>
                  </a:schemeClr>
                </a:solidFill>
              </a:rPr>
              <a:t>www.nasa.gov</a:t>
            </a:r>
            <a:r>
              <a:rPr lang="fr-CA" sz="1600" dirty="0">
                <a:solidFill>
                  <a:schemeClr val="bg1">
                    <a:lumMod val="65000"/>
                  </a:schemeClr>
                </a:solidFill>
              </a:rPr>
              <a:t>/</a:t>
            </a:r>
            <a:r>
              <a:rPr lang="fr-CA" sz="1600" dirty="0" err="1">
                <a:solidFill>
                  <a:schemeClr val="bg1">
                    <a:lumMod val="65000"/>
                  </a:schemeClr>
                </a:solidFill>
              </a:rPr>
              <a:t>mission_pages</a:t>
            </a:r>
            <a:r>
              <a:rPr lang="fr-CA" sz="1600" dirty="0">
                <a:solidFill>
                  <a:schemeClr val="bg1">
                    <a:lumMod val="65000"/>
                  </a:schemeClr>
                </a:solidFill>
              </a:rPr>
              <a:t>/LRO/news/</a:t>
            </a:r>
            <a:r>
              <a:rPr lang="fr-CA" sz="1600" dirty="0" err="1">
                <a:solidFill>
                  <a:schemeClr val="bg1">
                    <a:lumMod val="65000"/>
                  </a:schemeClr>
                </a:solidFill>
              </a:rPr>
              <a:t>lro-farside.html</a:t>
            </a:r>
            <a:endParaRPr lang="fr-CA" sz="1600" dirty="0">
              <a:solidFill>
                <a:schemeClr val="bg1">
                  <a:lumMod val="65000"/>
                </a:schemeClr>
              </a:solidFill>
            </a:endParaRPr>
          </a:p>
          <a:p>
            <a:pPr algn="r">
              <a:lnSpc>
                <a:spcPct val="100000"/>
              </a:lnSpc>
              <a:spcBef>
                <a:spcPts val="0"/>
              </a:spcBef>
            </a:pPr>
            <a:endParaRPr lang="fr-CA" sz="1600" dirty="0">
              <a:solidFill>
                <a:schemeClr val="bg1">
                  <a:lumMod val="65000"/>
                </a:schemeClr>
              </a:solidFill>
            </a:endParaRPr>
          </a:p>
        </p:txBody>
      </p:sp>
      <p:sp>
        <p:nvSpPr>
          <p:cNvPr id="10" name="ZoneTexte 14">
            <a:extLst>
              <a:ext uri="{FF2B5EF4-FFF2-40B4-BE49-F238E27FC236}">
                <a16:creationId xmlns:a16="http://schemas.microsoft.com/office/drawing/2014/main" id="{446318C3-4831-CC44-A814-90EB47EC82F0}"/>
              </a:ext>
            </a:extLst>
          </p:cNvPr>
          <p:cNvSpPr txBox="1"/>
          <p:nvPr/>
        </p:nvSpPr>
        <p:spPr>
          <a:xfrm>
            <a:off x="819148" y="1577576"/>
            <a:ext cx="7835899" cy="1025922"/>
          </a:xfrm>
          <a:prstGeom prst="rect">
            <a:avLst/>
          </a:prstGeom>
          <a:noFill/>
        </p:spPr>
        <p:txBody>
          <a:bodyPr wrap="square" lIns="127000" tIns="127000" rIns="127000" bIns="127000" rtlCol="0">
            <a:spAutoFit/>
          </a:bodyPr>
          <a:lstStyle/>
          <a:p>
            <a:pPr>
              <a:spcBef>
                <a:spcPct val="50000"/>
              </a:spcBef>
            </a:pPr>
            <a:r>
              <a:rPr lang="fr-CA" sz="2000" dirty="0">
                <a:solidFill>
                  <a:schemeClr val="bg1"/>
                </a:solidFill>
              </a:rPr>
              <a:t>Période de rotation de la Lune: 27,3 jours</a:t>
            </a:r>
          </a:p>
          <a:p>
            <a:pPr>
              <a:spcBef>
                <a:spcPct val="50000"/>
              </a:spcBef>
            </a:pPr>
            <a:r>
              <a:rPr lang="fr-CA" sz="2000" dirty="0">
                <a:solidFill>
                  <a:schemeClr val="bg1"/>
                </a:solidFill>
              </a:rPr>
              <a:t>Période de révolution de la Lune: 27,3 jours			</a:t>
            </a:r>
          </a:p>
        </p:txBody>
      </p:sp>
      <p:sp>
        <p:nvSpPr>
          <p:cNvPr id="11" name="Flèche vers la droite 8">
            <a:extLst>
              <a:ext uri="{FF2B5EF4-FFF2-40B4-BE49-F238E27FC236}">
                <a16:creationId xmlns:a16="http://schemas.microsoft.com/office/drawing/2014/main" id="{1D400770-D9E9-9344-9F07-A5757CB75232}"/>
              </a:ext>
            </a:extLst>
          </p:cNvPr>
          <p:cNvSpPr/>
          <p:nvPr/>
        </p:nvSpPr>
        <p:spPr>
          <a:xfrm>
            <a:off x="5983454" y="1870323"/>
            <a:ext cx="610614" cy="303869"/>
          </a:xfrm>
          <a:prstGeom prst="rightArrow">
            <a:avLst>
              <a:gd name="adj1" fmla="val 49612"/>
              <a:gd name="adj2" fmla="val 81926"/>
            </a:avLst>
          </a:prstGeom>
          <a:solidFill>
            <a:srgbClr val="FFFFFF">
              <a:alpha val="5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endParaRPr>
          </a:p>
        </p:txBody>
      </p:sp>
      <p:pic>
        <p:nvPicPr>
          <p:cNvPr id="12" name="Picture 2" descr="Clementine composite image of the moon">
            <a:extLst>
              <a:ext uri="{FF2B5EF4-FFF2-40B4-BE49-F238E27FC236}">
                <a16:creationId xmlns:a16="http://schemas.microsoft.com/office/drawing/2014/main" id="{26385A6A-ED5F-7643-8979-786BCF8509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373" y="2727908"/>
            <a:ext cx="2481471" cy="2449304"/>
          </a:xfrm>
          <a:prstGeom prst="rect">
            <a:avLst/>
          </a:prstGeom>
          <a:noFill/>
        </p:spPr>
      </p:pic>
      <p:pic>
        <p:nvPicPr>
          <p:cNvPr id="15" name="Picture 4" descr="image of lunar far side">
            <a:extLst>
              <a:ext uri="{FF2B5EF4-FFF2-40B4-BE49-F238E27FC236}">
                <a16:creationId xmlns:a16="http://schemas.microsoft.com/office/drawing/2014/main" id="{661418A6-905C-7B44-87C5-513FD07F97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3936" y="2877107"/>
            <a:ext cx="2211166" cy="2211166"/>
          </a:xfrm>
          <a:prstGeom prst="rect">
            <a:avLst/>
          </a:prstGeom>
          <a:noFill/>
        </p:spPr>
      </p:pic>
      <p:sp>
        <p:nvSpPr>
          <p:cNvPr id="16" name="ZoneTexte 14">
            <a:extLst>
              <a:ext uri="{FF2B5EF4-FFF2-40B4-BE49-F238E27FC236}">
                <a16:creationId xmlns:a16="http://schemas.microsoft.com/office/drawing/2014/main" id="{951501E8-C55A-2B43-B579-97BA5761CB95}"/>
              </a:ext>
            </a:extLst>
          </p:cNvPr>
          <p:cNvSpPr txBox="1"/>
          <p:nvPr/>
        </p:nvSpPr>
        <p:spPr>
          <a:xfrm>
            <a:off x="6832121" y="1649534"/>
            <a:ext cx="4905962" cy="1179810"/>
          </a:xfrm>
          <a:prstGeom prst="rect">
            <a:avLst/>
          </a:prstGeom>
          <a:noFill/>
        </p:spPr>
        <p:txBody>
          <a:bodyPr wrap="square" lIns="127000" tIns="127000" rIns="127000" bIns="127000" rtlCol="0">
            <a:spAutoFit/>
          </a:bodyPr>
          <a:lstStyle/>
          <a:p>
            <a:pPr>
              <a:spcBef>
                <a:spcPct val="50000"/>
              </a:spcBef>
            </a:pPr>
            <a:r>
              <a:rPr lang="fr-CA" sz="2000" dirty="0">
                <a:solidFill>
                  <a:srgbClr val="30BEFC"/>
                </a:solidFill>
              </a:rPr>
              <a:t>rotation synchrone</a:t>
            </a:r>
            <a:r>
              <a:rPr lang="fr-CA" sz="2000" dirty="0">
                <a:solidFill>
                  <a:schemeClr val="bg1"/>
                </a:solidFill>
              </a:rPr>
              <a:t>: nous voyons toujours la même face de la Lune 			</a:t>
            </a:r>
          </a:p>
        </p:txBody>
      </p:sp>
      <p:sp>
        <p:nvSpPr>
          <p:cNvPr id="17" name="ZoneTexte 14">
            <a:extLst>
              <a:ext uri="{FF2B5EF4-FFF2-40B4-BE49-F238E27FC236}">
                <a16:creationId xmlns:a16="http://schemas.microsoft.com/office/drawing/2014/main" id="{10E1E8EA-B15C-2F47-95AE-CD403AA6E0CA}"/>
              </a:ext>
            </a:extLst>
          </p:cNvPr>
          <p:cNvSpPr txBox="1"/>
          <p:nvPr/>
        </p:nvSpPr>
        <p:spPr>
          <a:xfrm>
            <a:off x="3449713" y="5149231"/>
            <a:ext cx="1795180" cy="995144"/>
          </a:xfrm>
          <a:prstGeom prst="rect">
            <a:avLst/>
          </a:prstGeom>
          <a:noFill/>
        </p:spPr>
        <p:txBody>
          <a:bodyPr wrap="square" lIns="127000" tIns="127000" rIns="127000" bIns="127000" rtlCol="0">
            <a:spAutoFit/>
          </a:bodyPr>
          <a:lstStyle/>
          <a:p>
            <a:pPr>
              <a:spcBef>
                <a:spcPct val="50000"/>
              </a:spcBef>
            </a:pPr>
            <a:r>
              <a:rPr lang="fr-CA" sz="2400" dirty="0">
                <a:solidFill>
                  <a:schemeClr val="bg1"/>
                </a:solidFill>
              </a:rPr>
              <a:t>face visible	</a:t>
            </a:r>
          </a:p>
        </p:txBody>
      </p:sp>
      <p:sp>
        <p:nvSpPr>
          <p:cNvPr id="18" name="ZoneTexte 15">
            <a:extLst>
              <a:ext uri="{FF2B5EF4-FFF2-40B4-BE49-F238E27FC236}">
                <a16:creationId xmlns:a16="http://schemas.microsoft.com/office/drawing/2014/main" id="{18FD2A56-51E6-FF46-91EC-5BC9C06FF1CD}"/>
              </a:ext>
            </a:extLst>
          </p:cNvPr>
          <p:cNvSpPr txBox="1"/>
          <p:nvPr/>
        </p:nvSpPr>
        <p:spPr>
          <a:xfrm>
            <a:off x="7265698" y="5208466"/>
            <a:ext cx="2481471" cy="625812"/>
          </a:xfrm>
          <a:prstGeom prst="rect">
            <a:avLst/>
          </a:prstGeom>
          <a:noFill/>
        </p:spPr>
        <p:txBody>
          <a:bodyPr wrap="square" lIns="127000" tIns="127000" rIns="127000" bIns="127000" rtlCol="0">
            <a:spAutoFit/>
          </a:bodyPr>
          <a:lstStyle/>
          <a:p>
            <a:pPr>
              <a:spcBef>
                <a:spcPct val="50000"/>
              </a:spcBef>
            </a:pPr>
            <a:r>
              <a:rPr lang="fr-CA" sz="2400" dirty="0">
                <a:solidFill>
                  <a:schemeClr val="bg1"/>
                </a:solidFill>
              </a:rPr>
              <a:t>face cachée	</a:t>
            </a:r>
          </a:p>
        </p:txBody>
      </p:sp>
    </p:spTree>
    <p:extLst>
      <p:ext uri="{BB962C8B-B14F-4D97-AF65-F5344CB8AC3E}">
        <p14:creationId xmlns:p14="http://schemas.microsoft.com/office/powerpoint/2010/main" val="29194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1387-89D5-9A4E-AFB9-A4BE38E0A0D3}"/>
              </a:ext>
            </a:extLst>
          </p:cNvPr>
          <p:cNvSpPr>
            <a:spLocks noGrp="1"/>
          </p:cNvSpPr>
          <p:nvPr>
            <p:ph type="title"/>
          </p:nvPr>
        </p:nvSpPr>
        <p:spPr>
          <a:xfrm>
            <a:off x="838200" y="1852967"/>
            <a:ext cx="10515600" cy="1325563"/>
          </a:xfrm>
        </p:spPr>
        <p:txBody>
          <a:bodyPr/>
          <a:lstStyle/>
          <a:p>
            <a:pPr algn="ctr"/>
            <a:r>
              <a:rPr lang="en-US" dirty="0"/>
              <a:t>les phases de la lune</a:t>
            </a:r>
          </a:p>
        </p:txBody>
      </p:sp>
    </p:spTree>
    <p:extLst>
      <p:ext uri="{BB962C8B-B14F-4D97-AF65-F5344CB8AC3E}">
        <p14:creationId xmlns:p14="http://schemas.microsoft.com/office/powerpoint/2010/main" val="177140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tableau 8" descr="1107PPT-01 - Phases Lune 04 - Cosmagora.png">
            <a:extLst>
              <a:ext uri="{FF2B5EF4-FFF2-40B4-BE49-F238E27FC236}">
                <a16:creationId xmlns:a16="http://schemas.microsoft.com/office/drawing/2014/main" id="{196A22C0-6A20-734E-A867-B80FF10C68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47"/>
            <a:ext cx="10202375" cy="5081954"/>
          </a:xfrm>
          <a:prstGeom prst="rect">
            <a:avLst/>
          </a:prstGeom>
          <a:solidFill>
            <a:schemeClr val="tx1">
              <a:lumMod val="75000"/>
              <a:lumOff val="25000"/>
            </a:schemeClr>
          </a:solidFill>
          <a:ln>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fr-CA" dirty="0"/>
              <a:t>notions de base</a:t>
            </a:r>
          </a:p>
        </p:txBody>
      </p:sp>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9477139"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
        <p:nvSpPr>
          <p:cNvPr id="6" name="Text Placeholder 3">
            <a:extLst>
              <a:ext uri="{FF2B5EF4-FFF2-40B4-BE49-F238E27FC236}">
                <a16:creationId xmlns:a16="http://schemas.microsoft.com/office/drawing/2014/main" id="{2E816A3F-BEC1-4A4B-AF00-3A1C276AB6D1}"/>
              </a:ext>
            </a:extLst>
          </p:cNvPr>
          <p:cNvSpPr txBox="1">
            <a:spLocks/>
          </p:cNvSpPr>
          <p:nvPr/>
        </p:nvSpPr>
        <p:spPr bwMode="auto">
          <a:xfrm>
            <a:off x="7201225" y="2752683"/>
            <a:ext cx="4551828" cy="2841804"/>
          </a:xfrm>
          <a:prstGeom prst="rect">
            <a:avLst/>
          </a:prstGeom>
          <a:noFill/>
          <a:ln w="9525">
            <a:noFill/>
            <a:miter lim="800000"/>
            <a:headEnd/>
            <a:tailEnd/>
          </a:ln>
        </p:spPr>
        <p:txBody>
          <a:bodyPr wrap="square" lIns="127000" tIns="127000" rIns="127000" bIns="127000">
            <a:spAutoFit/>
          </a:bodyPr>
          <a:lstStyle/>
          <a:p>
            <a:pPr marL="292100" lvl="1" indent="-233363">
              <a:spcBef>
                <a:spcPct val="20000"/>
              </a:spcBef>
              <a:buFont typeface="Wingdings" pitchFamily="2" charset="2"/>
              <a:buChar char=""/>
            </a:pPr>
            <a:r>
              <a:rPr lang="fr-CA" sz="2000" dirty="0">
                <a:solidFill>
                  <a:srgbClr val="FFFFFF"/>
                </a:solidFill>
              </a:rPr>
              <a:t>La Lune ne brille pas d’elle-même, elle reflète la lumière du Soleil. </a:t>
            </a:r>
          </a:p>
          <a:p>
            <a:pPr marL="292100" lvl="1" indent="-233363">
              <a:spcBef>
                <a:spcPct val="20000"/>
              </a:spcBef>
              <a:buFont typeface="Wingdings" pitchFamily="2" charset="2"/>
              <a:buChar char=""/>
            </a:pPr>
            <a:r>
              <a:rPr lang="fr-CA" sz="2000" dirty="0">
                <a:solidFill>
                  <a:srgbClr val="FFFFFF"/>
                </a:solidFill>
              </a:rPr>
              <a:t>La moitié de la Lune est toujours éclairée.</a:t>
            </a:r>
          </a:p>
          <a:p>
            <a:pPr marL="292100" lvl="1" indent="-233363">
              <a:spcBef>
                <a:spcPct val="20000"/>
              </a:spcBef>
              <a:buFont typeface="Wingdings" pitchFamily="2" charset="2"/>
              <a:buChar char=""/>
            </a:pPr>
            <a:r>
              <a:rPr lang="fr-CA" sz="2000" dirty="0">
                <a:solidFill>
                  <a:srgbClr val="FFFFFF"/>
                </a:solidFill>
              </a:rPr>
              <a:t>Nous voyons une fraction différente de cette partie éclairée en fonction de la position de la Lune autour de la Terre.</a:t>
            </a:r>
          </a:p>
        </p:txBody>
      </p:sp>
    </p:spTree>
    <p:extLst>
      <p:ext uri="{BB962C8B-B14F-4D97-AF65-F5344CB8AC3E}">
        <p14:creationId xmlns:p14="http://schemas.microsoft.com/office/powerpoint/2010/main" val="9983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tableau 10" descr="1107PPT-01 - Phases Lune 05 + texte FR - Cosmagora.png">
            <a:extLst>
              <a:ext uri="{FF2B5EF4-FFF2-40B4-BE49-F238E27FC236}">
                <a16:creationId xmlns:a16="http://schemas.microsoft.com/office/drawing/2014/main" id="{26AC084B-142C-4443-939D-9DD43D479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775" y="467429"/>
            <a:ext cx="8520762" cy="6390571"/>
          </a:xfrm>
          <a:prstGeom prst="rect">
            <a:avLst/>
          </a:prstGeom>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fr-CA" dirty="0"/>
              <a:t>phases de la lune</a:t>
            </a:r>
          </a:p>
        </p:txBody>
      </p:sp>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9477139"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spTree>
    <p:extLst>
      <p:ext uri="{BB962C8B-B14F-4D97-AF65-F5344CB8AC3E}">
        <p14:creationId xmlns:p14="http://schemas.microsoft.com/office/powerpoint/2010/main" val="207878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tableau 10" descr="1107PPT-01 - Phases Lune 05 + texte FR - Cosmagora.png">
            <a:extLst>
              <a:ext uri="{FF2B5EF4-FFF2-40B4-BE49-F238E27FC236}">
                <a16:creationId xmlns:a16="http://schemas.microsoft.com/office/drawing/2014/main" id="{26AC084B-142C-4443-939D-9DD43D479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775" y="467429"/>
            <a:ext cx="8520762" cy="6390571"/>
          </a:xfrm>
          <a:prstGeom prst="rect">
            <a:avLst/>
          </a:prstGeom>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fr-CA" dirty="0"/>
              <a:t>phases de la lune</a:t>
            </a:r>
          </a:p>
        </p:txBody>
      </p:sp>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9477139"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Image pas à l’échelle</a:t>
            </a:r>
          </a:p>
          <a:p>
            <a:endParaRPr lang="fr-CA" sz="1800" dirty="0">
              <a:solidFill>
                <a:schemeClr val="bg1">
                  <a:lumMod val="75000"/>
                </a:schemeClr>
              </a:solidFill>
            </a:endParaRPr>
          </a:p>
        </p:txBody>
      </p:sp>
      <p:pic>
        <p:nvPicPr>
          <p:cNvPr id="5" name="Picture 2">
            <a:extLst>
              <a:ext uri="{FF2B5EF4-FFF2-40B4-BE49-F238E27FC236}">
                <a16:creationId xmlns:a16="http://schemas.microsoft.com/office/drawing/2014/main" id="{B3B21F17-8E87-D346-9CD8-F290947070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3217261">
            <a:off x="6253352" y="3138329"/>
            <a:ext cx="250451" cy="431698"/>
          </a:xfrm>
          <a:prstGeom prst="rect">
            <a:avLst/>
          </a:prstGeom>
          <a:noFill/>
          <a:ln w="9525">
            <a:noFill/>
            <a:miter lim="800000"/>
            <a:headEnd/>
            <a:tailEnd/>
          </a:ln>
          <a:effectLst/>
        </p:spPr>
      </p:pic>
      <p:cxnSp>
        <p:nvCxnSpPr>
          <p:cNvPr id="6" name="Connecteur droit 17">
            <a:extLst>
              <a:ext uri="{FF2B5EF4-FFF2-40B4-BE49-F238E27FC236}">
                <a16:creationId xmlns:a16="http://schemas.microsoft.com/office/drawing/2014/main" id="{E63A23C1-8036-5340-A879-7E3F8FB32403}"/>
              </a:ext>
            </a:extLst>
          </p:cNvPr>
          <p:cNvCxnSpPr>
            <a:cxnSpLocks/>
          </p:cNvCxnSpPr>
          <p:nvPr/>
        </p:nvCxnSpPr>
        <p:spPr>
          <a:xfrm rot="390578">
            <a:off x="5773171" y="2955668"/>
            <a:ext cx="848780" cy="1043940"/>
          </a:xfrm>
          <a:prstGeom prst="line">
            <a:avLst/>
          </a:prstGeom>
          <a:ln>
            <a:solidFill>
              <a:srgbClr val="2AA9E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36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fr-CA" dirty="0"/>
              <a:t>Observer les phases de la lune</a:t>
            </a:r>
          </a:p>
        </p:txBody>
      </p:sp>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3638515" y="6129098"/>
            <a:ext cx="8125592" cy="72890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CA" sz="1800" dirty="0">
                <a:solidFill>
                  <a:schemeClr val="bg1">
                    <a:lumMod val="75000"/>
                  </a:schemeClr>
                </a:solidFill>
              </a:rPr>
              <a:t>Crédit: Guide d’observation lunaire – Société royale d’astronomie du Canada</a:t>
            </a:r>
          </a:p>
          <a:p>
            <a:pPr marL="0" indent="0" algn="r">
              <a:buNone/>
            </a:pPr>
            <a:r>
              <a:rPr lang="fr-CA" sz="1800" dirty="0">
                <a:solidFill>
                  <a:schemeClr val="bg1">
                    <a:lumMod val="75000"/>
                  </a:schemeClr>
                </a:solidFill>
              </a:rPr>
              <a:t>https://</a:t>
            </a:r>
            <a:r>
              <a:rPr lang="fr-CA" sz="1800" dirty="0" err="1">
                <a:solidFill>
                  <a:schemeClr val="bg1">
                    <a:lumMod val="75000"/>
                  </a:schemeClr>
                </a:solidFill>
              </a:rPr>
              <a:t>secure.rasc.ca</a:t>
            </a:r>
            <a:r>
              <a:rPr lang="fr-CA" sz="1800" dirty="0">
                <a:solidFill>
                  <a:schemeClr val="bg1">
                    <a:lumMod val="75000"/>
                  </a:schemeClr>
                </a:solidFill>
              </a:rPr>
              <a:t>/</a:t>
            </a:r>
            <a:r>
              <a:rPr lang="fr-CA" sz="1800" dirty="0" err="1">
                <a:solidFill>
                  <a:schemeClr val="bg1">
                    <a:lumMod val="75000"/>
                  </a:schemeClr>
                </a:solidFill>
              </a:rPr>
              <a:t>StoreCat?Category</a:t>
            </a:r>
            <a:r>
              <a:rPr lang="fr-CA" sz="1800" dirty="0">
                <a:solidFill>
                  <a:schemeClr val="bg1">
                    <a:lumMod val="75000"/>
                  </a:schemeClr>
                </a:solidFill>
              </a:rPr>
              <a:t>=OBSAIDS</a:t>
            </a:r>
          </a:p>
          <a:p>
            <a:pPr marL="0" indent="0" algn="r">
              <a:buNone/>
            </a:pPr>
            <a:endParaRPr lang="fr-CA" sz="1800" dirty="0">
              <a:solidFill>
                <a:schemeClr val="bg1">
                  <a:lumMod val="75000"/>
                </a:schemeClr>
              </a:solidFill>
            </a:endParaRPr>
          </a:p>
          <a:p>
            <a:pPr algn="r"/>
            <a:endParaRPr lang="fr-CA" sz="1800" dirty="0">
              <a:solidFill>
                <a:schemeClr val="bg1">
                  <a:lumMod val="75000"/>
                </a:schemeClr>
              </a:solidFill>
            </a:endParaRPr>
          </a:p>
        </p:txBody>
      </p:sp>
      <p:pic>
        <p:nvPicPr>
          <p:cNvPr id="5" name="Picture 2">
            <a:extLst>
              <a:ext uri="{FF2B5EF4-FFF2-40B4-BE49-F238E27FC236}">
                <a16:creationId xmlns:a16="http://schemas.microsoft.com/office/drawing/2014/main" id="{32E79AE3-1723-DD41-8BE3-15DF59D144BF}"/>
              </a:ext>
            </a:extLst>
          </p:cNvPr>
          <p:cNvPicPr>
            <a:picLocks noChangeAspect="1" noChangeArrowheads="1"/>
          </p:cNvPicPr>
          <p:nvPr/>
        </p:nvPicPr>
        <p:blipFill>
          <a:blip r:embed="rId3" cstate="print">
            <a:lum contrast="10000"/>
          </a:blip>
          <a:srcRect/>
          <a:stretch>
            <a:fillRect/>
          </a:stretch>
        </p:blipFill>
        <p:spPr bwMode="auto">
          <a:xfrm>
            <a:off x="635426" y="1342987"/>
            <a:ext cx="10722736" cy="4172026"/>
          </a:xfrm>
          <a:prstGeom prst="rect">
            <a:avLst/>
          </a:prstGeom>
          <a:noFill/>
          <a:ln w="9525">
            <a:noFill/>
            <a:miter lim="800000"/>
            <a:headEnd/>
            <a:tailEnd/>
          </a:ln>
          <a:effectLst/>
        </p:spPr>
      </p:pic>
    </p:spTree>
    <p:extLst>
      <p:ext uri="{BB962C8B-B14F-4D97-AF65-F5344CB8AC3E}">
        <p14:creationId xmlns:p14="http://schemas.microsoft.com/office/powerpoint/2010/main" val="157243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U Title">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U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U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U Black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cial  &amp; Contact">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9337</TotalTime>
  <Words>851</Words>
  <Application>Microsoft Macintosh PowerPoint</Application>
  <PresentationFormat>Widescreen</PresentationFormat>
  <Paragraphs>140</Paragraphs>
  <Slides>24</Slides>
  <Notes>20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24</vt:i4>
      </vt:variant>
    </vt:vector>
  </HeadingPairs>
  <TitlesOfParts>
    <vt:vector size="37" baseType="lpstr">
      <vt:lpstr>Arial</vt:lpstr>
      <vt:lpstr>Avenir Black</vt:lpstr>
      <vt:lpstr>Avenir LT Std 35 Light</vt:lpstr>
      <vt:lpstr>Calibri</vt:lpstr>
      <vt:lpstr>Impact</vt:lpstr>
      <vt:lpstr>Wingdings</vt:lpstr>
      <vt:lpstr>DU Title</vt:lpstr>
      <vt:lpstr>DU Header</vt:lpstr>
      <vt:lpstr>DU Reg</vt:lpstr>
      <vt:lpstr>DU Black Header</vt:lpstr>
      <vt:lpstr>DU Black Reg</vt:lpstr>
      <vt:lpstr>1_DU Black Reg</vt:lpstr>
      <vt:lpstr>Social  &amp; Contact</vt:lpstr>
      <vt:lpstr>La lune</vt:lpstr>
      <vt:lpstr>PowerPoint Presentation</vt:lpstr>
      <vt:lpstr>La Terre et la lune</vt:lpstr>
      <vt:lpstr>rotation et révolution de la lune</vt:lpstr>
      <vt:lpstr>les phases de la lune</vt:lpstr>
      <vt:lpstr>notions de base</vt:lpstr>
      <vt:lpstr>phases de la lune</vt:lpstr>
      <vt:lpstr>phases de la lune</vt:lpstr>
      <vt:lpstr>Observer les phases de la lune</vt:lpstr>
      <vt:lpstr>les éclipses</vt:lpstr>
      <vt:lpstr>PowerPoint Presentation</vt:lpstr>
      <vt:lpstr>prochaines éclipses</vt:lpstr>
      <vt:lpstr>Éclipse solaire</vt:lpstr>
      <vt:lpstr>Éclipse solaire</vt:lpstr>
      <vt:lpstr>Éclipse solaire</vt:lpstr>
      <vt:lpstr>Éclipse solaire</vt:lpstr>
      <vt:lpstr>Éclipse solaire annulaire</vt:lpstr>
      <vt:lpstr>Éclipse solaire annulaire</vt:lpstr>
      <vt:lpstr>Éclipse lunaire</vt:lpstr>
      <vt:lpstr>Éclipse lunaire</vt:lpstr>
      <vt:lpstr>Éclipse lunaire</vt:lpstr>
      <vt:lpstr>Éclipse lunaire</vt:lpstr>
      <vt:lpstr>Éclipse lunaire totale</vt:lpstr>
      <vt:lpstr>Éclipses - comparaison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dc:creator>
  <cp:lastModifiedBy>Julie Bolduc-Duval</cp:lastModifiedBy>
  <cp:revision>156</cp:revision>
  <dcterms:created xsi:type="dcterms:W3CDTF">2019-05-06T20:07:08Z</dcterms:created>
  <dcterms:modified xsi:type="dcterms:W3CDTF">2020-11-16T05:17:07Z</dcterms:modified>
</cp:coreProperties>
</file>