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72" r:id="rId2"/>
    <p:sldMasterId id="2147483648" r:id="rId3"/>
    <p:sldMasterId id="2147483696" r:id="rId4"/>
    <p:sldMasterId id="2147483708" r:id="rId5"/>
    <p:sldMasterId id="2147483720" r:id="rId6"/>
  </p:sldMasterIdLst>
  <p:notesMasterIdLst>
    <p:notesMasterId r:id="rId13"/>
  </p:notesMasterIdLst>
  <p:sldIdLst>
    <p:sldId id="286" r:id="rId7"/>
    <p:sldId id="287" r:id="rId8"/>
    <p:sldId id="290" r:id="rId9"/>
    <p:sldId id="289" r:id="rId10"/>
    <p:sldId id="291" r:id="rId11"/>
    <p:sldId id="29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E0FA"/>
    <a:srgbClr val="2AA9E0"/>
    <a:srgbClr val="E0942A"/>
    <a:srgbClr val="1822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65" autoAdjust="0"/>
    <p:restoredTop sz="96213"/>
  </p:normalViewPr>
  <p:slideViewPr>
    <p:cSldViewPr snapToGrid="0">
      <p:cViewPr varScale="1">
        <p:scale>
          <a:sx n="105" d="100"/>
          <a:sy n="105" d="100"/>
        </p:scale>
        <p:origin x="6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viewProps" Target="viewProps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A6EE2D-4A36-4E48-968B-AF3EEA7B7074}" type="doc">
      <dgm:prSet loTypeId="urn:microsoft.com/office/officeart/2005/8/layout/process1" loCatId="" qsTypeId="urn:microsoft.com/office/officeart/2005/8/quickstyle/simple5" qsCatId="simple" csTypeId="urn:microsoft.com/office/officeart/2005/8/colors/colorful1" csCatId="colorful" phldr="1"/>
      <dgm:spPr/>
    </dgm:pt>
    <dgm:pt modelId="{3FB14FAD-E7C4-A644-96E7-DDEC4C30934C}">
      <dgm:prSet phldrT="[Text]"/>
      <dgm:spPr>
        <a:solidFill>
          <a:srgbClr val="AAE0FA"/>
        </a:solidFill>
      </dgm:spPr>
      <dgm:t>
        <a:bodyPr/>
        <a:lstStyle/>
        <a:p>
          <a:r>
            <a:rPr lang="fr-FR" b="1" dirty="0">
              <a:solidFill>
                <a:schemeClr val="tx1"/>
              </a:solidFill>
            </a:rPr>
            <a:t>Énergie cinétique</a:t>
          </a:r>
        </a:p>
      </dgm:t>
    </dgm:pt>
    <dgm:pt modelId="{BF128975-C66B-A042-A299-6113059ED77F}" type="parTrans" cxnId="{5DD8A86F-F2E7-7041-A54E-AA72912BF9F0}">
      <dgm:prSet/>
      <dgm:spPr/>
      <dgm:t>
        <a:bodyPr/>
        <a:lstStyle/>
        <a:p>
          <a:endParaRPr lang="fr-FR"/>
        </a:p>
      </dgm:t>
    </dgm:pt>
    <dgm:pt modelId="{D950743B-901B-2746-A27A-75AA6FC7D303}" type="sibTrans" cxnId="{5DD8A86F-F2E7-7041-A54E-AA72912BF9F0}">
      <dgm:prSet/>
      <dgm:spPr>
        <a:solidFill>
          <a:srgbClr val="2AA9E0"/>
        </a:solidFill>
      </dgm:spPr>
      <dgm:t>
        <a:bodyPr/>
        <a:lstStyle/>
        <a:p>
          <a:endParaRPr lang="fr-FR"/>
        </a:p>
      </dgm:t>
    </dgm:pt>
    <dgm:pt modelId="{2DB4FF66-F2E7-5940-B7CF-B3B7C8C5C5EE}">
      <dgm:prSet phldrT="[Text]"/>
      <dgm:spPr>
        <a:solidFill>
          <a:srgbClr val="AAE0FA"/>
        </a:solidFill>
      </dgm:spPr>
      <dgm:t>
        <a:bodyPr/>
        <a:lstStyle/>
        <a:p>
          <a:r>
            <a:rPr lang="fr-FR" b="1" dirty="0">
              <a:solidFill>
                <a:schemeClr val="tx1"/>
              </a:solidFill>
            </a:rPr>
            <a:t>Énergie thermique, sonore, lumineuse</a:t>
          </a:r>
        </a:p>
      </dgm:t>
    </dgm:pt>
    <dgm:pt modelId="{1F5D5399-E8AB-E24F-8440-62DE315076AC}" type="parTrans" cxnId="{A3E58307-B5C0-DF4D-A06F-6CEC40711308}">
      <dgm:prSet/>
      <dgm:spPr/>
      <dgm:t>
        <a:bodyPr/>
        <a:lstStyle/>
        <a:p>
          <a:endParaRPr lang="fr-FR"/>
        </a:p>
      </dgm:t>
    </dgm:pt>
    <dgm:pt modelId="{C7A52F0F-D8EB-7D4E-9FF2-3B22AFED8D28}" type="sibTrans" cxnId="{A3E58307-B5C0-DF4D-A06F-6CEC40711308}">
      <dgm:prSet/>
      <dgm:spPr/>
      <dgm:t>
        <a:bodyPr/>
        <a:lstStyle/>
        <a:p>
          <a:endParaRPr lang="fr-FR"/>
        </a:p>
      </dgm:t>
    </dgm:pt>
    <dgm:pt modelId="{C3AE9D97-5995-494E-92A7-4E49B302A848}" type="pres">
      <dgm:prSet presAssocID="{4EA6EE2D-4A36-4E48-968B-AF3EEA7B7074}" presName="Name0" presStyleCnt="0">
        <dgm:presLayoutVars>
          <dgm:dir/>
          <dgm:resizeHandles val="exact"/>
        </dgm:presLayoutVars>
      </dgm:prSet>
      <dgm:spPr/>
    </dgm:pt>
    <dgm:pt modelId="{862E90FB-4240-E148-B827-FB485EDBD92F}" type="pres">
      <dgm:prSet presAssocID="{3FB14FAD-E7C4-A644-96E7-DDEC4C30934C}" presName="node" presStyleLbl="node1" presStyleIdx="0" presStyleCnt="2" custLinFactY="500000" custLinFactNeighborX="-46889" custLinFactNeighborY="583186">
        <dgm:presLayoutVars>
          <dgm:bulletEnabled val="1"/>
        </dgm:presLayoutVars>
      </dgm:prSet>
      <dgm:spPr/>
    </dgm:pt>
    <dgm:pt modelId="{6534123A-F4E4-3041-A747-511BC5B31A36}" type="pres">
      <dgm:prSet presAssocID="{D950743B-901B-2746-A27A-75AA6FC7D303}" presName="sibTrans" presStyleLbl="sibTrans2D1" presStyleIdx="0" presStyleCnt="1"/>
      <dgm:spPr/>
    </dgm:pt>
    <dgm:pt modelId="{C2C25B5B-3BA3-A043-B1BA-254C1A987C30}" type="pres">
      <dgm:prSet presAssocID="{D950743B-901B-2746-A27A-75AA6FC7D303}" presName="connectorText" presStyleLbl="sibTrans2D1" presStyleIdx="0" presStyleCnt="1"/>
      <dgm:spPr/>
    </dgm:pt>
    <dgm:pt modelId="{6F414223-B1E4-BD4C-9A08-CEDDA95FE98A}" type="pres">
      <dgm:prSet presAssocID="{2DB4FF66-F2E7-5940-B7CF-B3B7C8C5C5EE}" presName="node" presStyleLbl="node1" presStyleIdx="1" presStyleCnt="2" custLinFactX="13338" custLinFactNeighborX="100000" custLinFactNeighborY="2014">
        <dgm:presLayoutVars>
          <dgm:bulletEnabled val="1"/>
        </dgm:presLayoutVars>
      </dgm:prSet>
      <dgm:spPr/>
    </dgm:pt>
  </dgm:ptLst>
  <dgm:cxnLst>
    <dgm:cxn modelId="{A3E58307-B5C0-DF4D-A06F-6CEC40711308}" srcId="{4EA6EE2D-4A36-4E48-968B-AF3EEA7B7074}" destId="{2DB4FF66-F2E7-5940-B7CF-B3B7C8C5C5EE}" srcOrd="1" destOrd="0" parTransId="{1F5D5399-E8AB-E24F-8440-62DE315076AC}" sibTransId="{C7A52F0F-D8EB-7D4E-9FF2-3B22AFED8D28}"/>
    <dgm:cxn modelId="{05969C2A-68B6-5F49-9B12-85120F4DC940}" type="presOf" srcId="{4EA6EE2D-4A36-4E48-968B-AF3EEA7B7074}" destId="{C3AE9D97-5995-494E-92A7-4E49B302A848}" srcOrd="0" destOrd="0" presId="urn:microsoft.com/office/officeart/2005/8/layout/process1"/>
    <dgm:cxn modelId="{5DD8A86F-F2E7-7041-A54E-AA72912BF9F0}" srcId="{4EA6EE2D-4A36-4E48-968B-AF3EEA7B7074}" destId="{3FB14FAD-E7C4-A644-96E7-DDEC4C30934C}" srcOrd="0" destOrd="0" parTransId="{BF128975-C66B-A042-A299-6113059ED77F}" sibTransId="{D950743B-901B-2746-A27A-75AA6FC7D303}"/>
    <dgm:cxn modelId="{9C8E2487-B66C-F442-A09E-0208F1B47B95}" type="presOf" srcId="{D950743B-901B-2746-A27A-75AA6FC7D303}" destId="{6534123A-F4E4-3041-A747-511BC5B31A36}" srcOrd="0" destOrd="0" presId="urn:microsoft.com/office/officeart/2005/8/layout/process1"/>
    <dgm:cxn modelId="{AA881FAC-ED5A-F04F-B81F-96B0A79DA054}" type="presOf" srcId="{2DB4FF66-F2E7-5940-B7CF-B3B7C8C5C5EE}" destId="{6F414223-B1E4-BD4C-9A08-CEDDA95FE98A}" srcOrd="0" destOrd="0" presId="urn:microsoft.com/office/officeart/2005/8/layout/process1"/>
    <dgm:cxn modelId="{62C075B3-4A4B-A842-962C-7E97995F09C9}" type="presOf" srcId="{D950743B-901B-2746-A27A-75AA6FC7D303}" destId="{C2C25B5B-3BA3-A043-B1BA-254C1A987C30}" srcOrd="1" destOrd="0" presId="urn:microsoft.com/office/officeart/2005/8/layout/process1"/>
    <dgm:cxn modelId="{76550BF7-0F33-3B49-9809-03282AC4DC6F}" type="presOf" srcId="{3FB14FAD-E7C4-A644-96E7-DDEC4C30934C}" destId="{862E90FB-4240-E148-B827-FB485EDBD92F}" srcOrd="0" destOrd="0" presId="urn:microsoft.com/office/officeart/2005/8/layout/process1"/>
    <dgm:cxn modelId="{2CE63DA5-2098-794C-A7D8-82E7060D70D7}" type="presParOf" srcId="{C3AE9D97-5995-494E-92A7-4E49B302A848}" destId="{862E90FB-4240-E148-B827-FB485EDBD92F}" srcOrd="0" destOrd="0" presId="urn:microsoft.com/office/officeart/2005/8/layout/process1"/>
    <dgm:cxn modelId="{C14250D3-931E-1F4F-AA13-D5C461E0A28F}" type="presParOf" srcId="{C3AE9D97-5995-494E-92A7-4E49B302A848}" destId="{6534123A-F4E4-3041-A747-511BC5B31A36}" srcOrd="1" destOrd="0" presId="urn:microsoft.com/office/officeart/2005/8/layout/process1"/>
    <dgm:cxn modelId="{5D8AB500-F3B0-F041-8B8B-86EDCEC0C935}" type="presParOf" srcId="{6534123A-F4E4-3041-A747-511BC5B31A36}" destId="{C2C25B5B-3BA3-A043-B1BA-254C1A987C30}" srcOrd="0" destOrd="0" presId="urn:microsoft.com/office/officeart/2005/8/layout/process1"/>
    <dgm:cxn modelId="{E1A83A10-E6B5-374C-9CF4-EAA66758383B}" type="presParOf" srcId="{C3AE9D97-5995-494E-92A7-4E49B302A848}" destId="{6F414223-B1E4-BD4C-9A08-CEDDA95FE98A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2E90FB-4240-E148-B827-FB485EDBD92F}">
      <dsp:nvSpPr>
        <dsp:cNvPr id="0" name=""/>
        <dsp:cNvSpPr/>
      </dsp:nvSpPr>
      <dsp:spPr>
        <a:xfrm>
          <a:off x="0" y="0"/>
          <a:ext cx="3604032" cy="867436"/>
        </a:xfrm>
        <a:prstGeom prst="roundRect">
          <a:avLst>
            <a:gd name="adj" fmla="val 10000"/>
          </a:avLst>
        </a:prstGeom>
        <a:solidFill>
          <a:srgbClr val="AAE0FA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solidFill>
                <a:schemeClr val="tx1"/>
              </a:solidFill>
            </a:rPr>
            <a:t>Énergie cinétique</a:t>
          </a:r>
        </a:p>
      </dsp:txBody>
      <dsp:txXfrm>
        <a:off x="25406" y="25406"/>
        <a:ext cx="3553220" cy="816624"/>
      </dsp:txXfrm>
    </dsp:sp>
    <dsp:sp modelId="{6534123A-F4E4-3041-A747-511BC5B31A36}">
      <dsp:nvSpPr>
        <dsp:cNvPr id="0" name=""/>
        <dsp:cNvSpPr/>
      </dsp:nvSpPr>
      <dsp:spPr>
        <a:xfrm>
          <a:off x="3965280" y="0"/>
          <a:ext cx="765846" cy="867436"/>
        </a:xfrm>
        <a:prstGeom prst="rightArrow">
          <a:avLst>
            <a:gd name="adj1" fmla="val 60000"/>
            <a:gd name="adj2" fmla="val 50000"/>
          </a:avLst>
        </a:prstGeom>
        <a:solidFill>
          <a:srgbClr val="2AA9E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/>
        </a:p>
      </dsp:txBody>
      <dsp:txXfrm>
        <a:off x="3965280" y="173487"/>
        <a:ext cx="536092" cy="520462"/>
      </dsp:txXfrm>
    </dsp:sp>
    <dsp:sp modelId="{6F414223-B1E4-BD4C-9A08-CEDDA95FE98A}">
      <dsp:nvSpPr>
        <dsp:cNvPr id="0" name=""/>
        <dsp:cNvSpPr/>
      </dsp:nvSpPr>
      <dsp:spPr>
        <a:xfrm>
          <a:off x="5049024" y="0"/>
          <a:ext cx="3604032" cy="867436"/>
        </a:xfrm>
        <a:prstGeom prst="roundRect">
          <a:avLst>
            <a:gd name="adj" fmla="val 10000"/>
          </a:avLst>
        </a:prstGeom>
        <a:solidFill>
          <a:srgbClr val="AAE0FA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solidFill>
                <a:schemeClr val="tx1"/>
              </a:solidFill>
            </a:rPr>
            <a:t>Énergie thermique, sonore, lumineuse</a:t>
          </a:r>
        </a:p>
      </dsp:txBody>
      <dsp:txXfrm>
        <a:off x="5074430" y="25406"/>
        <a:ext cx="3553220" cy="8166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D97277-A7F9-444A-8DAC-662D8649D713}" type="datetimeFigureOut">
              <a:rPr lang="en-US" smtClean="0"/>
              <a:t>4/17/21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9A6320-CA25-2041-BC14-180B9E4C3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19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9A6320-CA25-2041-BC14-180B9E4C387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010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9A6320-CA25-2041-BC14-180B9E4C387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125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9A6320-CA25-2041-BC14-180B9E4C387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776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9A6320-CA25-2041-BC14-180B9E4C387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91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9A6320-CA25-2041-BC14-180B9E4C387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167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Crédits: </a:t>
            </a:r>
          </a:p>
          <a:p>
            <a:pPr algn="l"/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Meteor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Crater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Shane.togerson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Wikipedia</a:t>
            </a: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l"/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en.wikipedia.org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/wiki/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Meteor_Crater</a:t>
            </a: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pPr algn="l"/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Manicouagan: NASA</a:t>
            </a:r>
          </a:p>
          <a:p>
            <a:pPr algn="l"/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eol.jsc.nasa.gov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/scripts/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sseop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photo.pl?mission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=STS009&amp;roll=48&amp;frame=3139</a:t>
            </a:r>
          </a:p>
          <a:p>
            <a:pPr algn="l"/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Charlevoix: : 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jmgastonguay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, Agence spatiale canadienne</a:t>
            </a:r>
          </a:p>
          <a:p>
            <a:pPr algn="l"/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fr.wikipedia.org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/wiki/Astrobl%C3%A8me_de_Charlevoix</a:t>
            </a:r>
          </a:p>
          <a:p>
            <a:pPr algn="l"/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Chicxulub</a:t>
            </a:r>
            <a:r>
              <a:rPr lang="fr-CA" sz="1200" dirty="0">
                <a:solidFill>
                  <a:schemeClr val="bg1">
                    <a:lumMod val="75000"/>
                  </a:schemeClr>
                </a:solidFill>
              </a:rPr>
              <a:t>: Google </a:t>
            </a:r>
            <a:r>
              <a:rPr lang="fr-CA" sz="1200" dirty="0" err="1">
                <a:solidFill>
                  <a:schemeClr val="bg1">
                    <a:lumMod val="75000"/>
                  </a:schemeClr>
                </a:solidFill>
              </a:rPr>
              <a:t>Earth</a:t>
            </a:r>
            <a:endParaRPr lang="fr-CA" sz="1200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9A6320-CA25-2041-BC14-180B9E4C387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992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3000-C0FA-466C-9616-EFC80197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B499970B-3091-4EF0-8D59-74A7121DAC06}" type="datetimeFigureOut">
              <a:rPr lang="en-CA" smtClean="0"/>
              <a:t>2021-04-17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2A84A-4327-4701-B61F-6DC0DC4C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6C5CF-4B16-4038-85CA-83F91A24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0669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C3249-7727-4158-9B34-1244F5C39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65E3AE-BBDE-4552-B5A6-8175025D3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2021-04-17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9A24A-5FC0-428A-BFA8-F5CD34D77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232BC8-81E9-42A9-A394-05F46CE66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2068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C9FBCD-8AC5-4EE5-8C08-8B8AAAD1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2021-04-17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F195C-FDB1-41D6-9F91-39497B347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D6259-2593-4E48-B70B-194174B37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4162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F837B-A2A6-4F8D-A579-28CADC492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0CA88-06A1-41A5-B4AB-3D3B69FA5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CC120E-8ABC-4BCF-99ED-E9D32D8EC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F10F2B-9438-4B8A-A027-7A2F75ACC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3EC45D-D6E8-4DD6-81C4-0727700CE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57BCBD-861C-4817-9D90-91B4CEB10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76684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1F5D9-9F52-49B3-9604-137F05E7A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7AC0E5-D293-42C3-9605-AE9E3A0E51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2A9E90-5CEC-47FF-8D84-650091F4F2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4B94D8-F1EF-4856-B916-0CD4E1430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E3E706-C119-4626-8BFB-202EE5E7D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8E7C73-CF74-4ABF-BA1D-F8C243EDD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1241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29197-7E0B-4352-8E9B-9D4FB8665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7EE138-6E01-4C8C-BAF3-F5BC067BC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9C0E3-5D6C-414C-9A27-05D6C8DA4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F5002-727C-4809-A0EF-0451898DB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A2170-A6B8-4230-B53C-109C364E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749435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78B35A-4E59-4CA2-9D36-C906E32A61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C03A52-9836-4B83-A316-866CB72841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A9B0A-D76A-4D48-96B0-A2BCA4E9C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1E585-8E76-48BA-8E33-7B47D95E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39189-EC0C-4ACA-978C-7FAE685C5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0873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3000-C0FA-466C-9616-EFC80197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2A84A-4327-4701-B61F-6DC0DC4C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6C5CF-4B16-4038-85CA-83F91A24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3030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9A837-8AD1-4CA5-A2C0-262CB83448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81474"/>
            <a:ext cx="9144000" cy="1145454"/>
          </a:xfrm>
          <a:noFill/>
        </p:spPr>
        <p:txBody>
          <a:bodyPr anchor="b">
            <a:noAutofit/>
          </a:bodyPr>
          <a:lstStyle>
            <a:lvl1pPr algn="ctr">
              <a:defRPr sz="4800">
                <a:solidFill>
                  <a:srgbClr val="2AA9E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8AF6F8-316B-46EF-B1E0-CD11ED7B9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41600"/>
            <a:ext cx="9144000" cy="26162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3000-C0FA-466C-9616-EFC80197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2A84A-4327-4701-B61F-6DC0DC4C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6C5CF-4B16-4038-85CA-83F91A24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7085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1D1EF-999C-42BB-9DF6-839593C18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5F705-6E8D-42B6-AF58-5BC8D52FD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444D3-545C-4770-8A90-1ACA112A4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BEC71-754B-463C-BF15-CD6230DFA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DEC93-6629-4375-A336-0D047FB67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52154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1151E-B420-48E5-B2D2-AD3BED04B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11C89-B8AA-4D6B-A635-684D5F6D9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AAE0FA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D89AE-8320-4064-A3F6-F3D110266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5C364-AADB-42F4-B7A4-46CE90830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C1BCD-E338-4F4D-B95D-635D1FCEB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6221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9A837-8AD1-4CA5-A2C0-262CB83448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81474"/>
            <a:ext cx="9144000" cy="1145454"/>
          </a:xfrm>
          <a:noFill/>
        </p:spPr>
        <p:txBody>
          <a:bodyPr anchor="b"/>
          <a:lstStyle>
            <a:lvl1pPr algn="ctr">
              <a:defRPr sz="6000">
                <a:solidFill>
                  <a:srgbClr val="2AA9E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8AF6F8-316B-46EF-B1E0-CD11ED7B9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41600"/>
            <a:ext cx="9144000" cy="2616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3000-C0FA-466C-9616-EFC80197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B499970B-3091-4EF0-8D59-74A7121DAC06}" type="datetimeFigureOut">
              <a:rPr lang="en-CA" smtClean="0"/>
              <a:t>2021-04-17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2A84A-4327-4701-B61F-6DC0DC4C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6C5CF-4B16-4038-85CA-83F91A24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79711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98AE6-9128-44B9-8B52-8BE4E3EB2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8103D-D3FC-4E25-8076-BEFE2353BB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A69542-9452-4DD5-8B4A-CADFC97BD2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666443-4BB5-4428-A3C8-4228A5F97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B3C5D2-5132-4277-BC45-5D78A4482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BB282-3F7B-48E9-83C1-A1D5B1550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7263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C3249-7727-4158-9B34-1244F5C39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65E3AE-BBDE-4552-B5A6-8175025D3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2021-04-17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9A24A-5FC0-428A-BFA8-F5CD34D77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232BC8-81E9-42A9-A394-05F46CE66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26026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C9FBCD-8AC5-4EE5-8C08-8B8AAAD1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2021-04-17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F195C-FDB1-41D6-9F91-39497B347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D6259-2593-4E48-B70B-194174B37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654305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F837B-A2A6-4F8D-A579-28CADC492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0CA88-06A1-41A5-B4AB-3D3B69FA5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CC120E-8ABC-4BCF-99ED-E9D32D8EC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F10F2B-9438-4B8A-A027-7A2F75ACC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3EC45D-D6E8-4DD6-81C4-0727700CE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57BCBD-861C-4817-9D90-91B4CEB10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70522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1F5D9-9F52-49B3-9604-137F05E7A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7AC0E5-D293-42C3-9605-AE9E3A0E51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2A9E90-5CEC-47FF-8D84-650091F4F2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4B94D8-F1EF-4856-B916-0CD4E1430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E3E706-C119-4626-8BFB-202EE5E7D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8E7C73-CF74-4ABF-BA1D-F8C243EDD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7329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29197-7E0B-4352-8E9B-9D4FB8665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7EE138-6E01-4C8C-BAF3-F5BC067BC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9C0E3-5D6C-414C-9A27-05D6C8DA4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F5002-727C-4809-A0EF-0451898DB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A2170-A6B8-4230-B53C-109C364E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14757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78B35A-4E59-4CA2-9D36-C906E32A61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C03A52-9836-4B83-A316-866CB72841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A9B0A-D76A-4D48-96B0-A2BCA4E9C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1E585-8E76-48BA-8E33-7B47D95E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39189-EC0C-4ACA-978C-7FAE685C5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01381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9A837-8AD1-4CA5-A2C0-262CB83448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81474"/>
            <a:ext cx="9144000" cy="1145454"/>
          </a:xfrm>
          <a:noFill/>
        </p:spPr>
        <p:txBody>
          <a:bodyPr anchor="b">
            <a:noAutofit/>
          </a:bodyPr>
          <a:lstStyle>
            <a:lvl1pPr algn="ctr">
              <a:defRPr sz="4800">
                <a:solidFill>
                  <a:srgbClr val="2AA9E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8AF6F8-316B-46EF-B1E0-CD11ED7B9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41600"/>
            <a:ext cx="9144000" cy="26162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3000-C0FA-466C-9616-EFC80197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2A84A-4327-4701-B61F-6DC0DC4C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6C5CF-4B16-4038-85CA-83F91A24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59962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1D1EF-999C-42BB-9DF6-839593C18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5F705-6E8D-42B6-AF58-5BC8D52FD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444D3-545C-4770-8A90-1ACA112A4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BEC71-754B-463C-BF15-CD6230DFA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DEC93-6629-4375-A336-0D047FB67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32404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1151E-B420-48E5-B2D2-AD3BED04B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11C89-B8AA-4D6B-A635-684D5F6D9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AAE0FA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D89AE-8320-4064-A3F6-F3D110266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5C364-AADB-42F4-B7A4-46CE90830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C1BCD-E338-4F4D-B95D-635D1FCEB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7476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1D1EF-999C-42BB-9DF6-839593C18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5F705-6E8D-42B6-AF58-5BC8D52FD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91543"/>
            <a:ext cx="10515600" cy="30854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444D3-545C-4770-8A90-1ACA112A44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B499970B-3091-4EF0-8D59-74A7121DAC06}" type="datetimeFigureOut">
              <a:rPr lang="en-CA" smtClean="0"/>
              <a:t>2021-04-17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BEC71-754B-463C-BF15-CD6230DFA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DEC93-6629-4375-A336-0D047FB67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95727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98AE6-9128-44B9-8B52-8BE4E3EB2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8103D-D3FC-4E25-8076-BEFE2353BB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A69542-9452-4DD5-8B4A-CADFC97BD2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666443-4BB5-4428-A3C8-4228A5F97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B3C5D2-5132-4277-BC45-5D78A4482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BB282-3F7B-48E9-83C1-A1D5B1550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427465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C3249-7727-4158-9B34-1244F5C39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65E3AE-BBDE-4552-B5A6-8175025D3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2021-04-17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9A24A-5FC0-428A-BFA8-F5CD34D77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232BC8-81E9-42A9-A394-05F46CE66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98400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C9FBCD-8AC5-4EE5-8C08-8B8AAAD1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2021-04-17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F195C-FDB1-41D6-9F91-39497B347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D6259-2593-4E48-B70B-194174B37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45741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F837B-A2A6-4F8D-A579-28CADC492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0CA88-06A1-41A5-B4AB-3D3B69FA5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CC120E-8ABC-4BCF-99ED-E9D32D8EC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F10F2B-9438-4B8A-A027-7A2F75ACC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3EC45D-D6E8-4DD6-81C4-0727700CE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57BCBD-861C-4817-9D90-91B4CEB10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321625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1F5D9-9F52-49B3-9604-137F05E7A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7AC0E5-D293-42C3-9605-AE9E3A0E51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2A9E90-5CEC-47FF-8D84-650091F4F2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4B94D8-F1EF-4856-B916-0CD4E1430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E3E706-C119-4626-8BFB-202EE5E7D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8E7C73-CF74-4ABF-BA1D-F8C243EDD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4847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29197-7E0B-4352-8E9B-9D4FB8665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7EE138-6E01-4C8C-BAF3-F5BC067BC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9C0E3-5D6C-414C-9A27-05D6C8DA4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F5002-727C-4809-A0EF-0451898DB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A2170-A6B8-4230-B53C-109C364E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43544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78B35A-4E59-4CA2-9D36-C906E32A61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C03A52-9836-4B83-A316-866CB72841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A9B0A-D76A-4D48-96B0-A2BCA4E9C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1E585-8E76-48BA-8E33-7B47D95E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39189-EC0C-4ACA-978C-7FAE685C5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09475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3000-C0FA-466C-9616-EFC80197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2A84A-4327-4701-B61F-6DC0DC4C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6C5CF-4B16-4038-85CA-83F91A24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33564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9A837-8AD1-4CA5-A2C0-262CB83448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81474"/>
            <a:ext cx="9144000" cy="1145454"/>
          </a:xfrm>
          <a:noFill/>
        </p:spPr>
        <p:txBody>
          <a:bodyPr anchor="b">
            <a:noAutofit/>
          </a:bodyPr>
          <a:lstStyle>
            <a:lvl1pPr algn="ctr">
              <a:defRPr sz="4800">
                <a:solidFill>
                  <a:srgbClr val="2AA9E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8AF6F8-316B-46EF-B1E0-CD11ED7B9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41600"/>
            <a:ext cx="9144000" cy="26162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3000-C0FA-466C-9616-EFC80197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2A84A-4327-4701-B61F-6DC0DC4C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6C5CF-4B16-4038-85CA-83F91A24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374422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1D1EF-999C-42BB-9DF6-839593C18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5F705-6E8D-42B6-AF58-5BC8D52FD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444D3-545C-4770-8A90-1ACA112A4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BEC71-754B-463C-BF15-CD6230DFA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DEC93-6629-4375-A336-0D047FB67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61684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98AE6-9128-44B9-8B52-8BE4E3EB2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8103D-D3FC-4E25-8076-BEFE2353BB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A69542-9452-4DD5-8B4A-CADFC97BD2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666443-4BB5-4428-A3C8-4228A5F97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B499970B-3091-4EF0-8D59-74A7121DAC06}" type="datetimeFigureOut">
              <a:rPr lang="en-CA" smtClean="0"/>
              <a:t>2021-04-17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B3C5D2-5132-4277-BC45-5D78A4482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BB282-3F7B-48E9-83C1-A1D5B1550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24429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1151E-B420-48E5-B2D2-AD3BED04B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11C89-B8AA-4D6B-A635-684D5F6D9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AAE0FA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D89AE-8320-4064-A3F6-F3D110266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5C364-AADB-42F4-B7A4-46CE90830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C1BCD-E338-4F4D-B95D-635D1FCEB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24966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98AE6-9128-44B9-8B52-8BE4E3EB2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8103D-D3FC-4E25-8076-BEFE2353BB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A69542-9452-4DD5-8B4A-CADFC97BD2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666443-4BB5-4428-A3C8-4228A5F97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B3C5D2-5132-4277-BC45-5D78A4482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BB282-3F7B-48E9-83C1-A1D5B1550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998963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C3249-7727-4158-9B34-1244F5C39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65E3AE-BBDE-4552-B5A6-8175025D3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2021-04-17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9A24A-5FC0-428A-BFA8-F5CD34D77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232BC8-81E9-42A9-A394-05F46CE66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28158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C9FBCD-8AC5-4EE5-8C08-8B8AAAD1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2021-04-17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F195C-FDB1-41D6-9F91-39497B347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D6259-2593-4E48-B70B-194174B37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0635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F837B-A2A6-4F8D-A579-28CADC492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0CA88-06A1-41A5-B4AB-3D3B69FA5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CC120E-8ABC-4BCF-99ED-E9D32D8EC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F10F2B-9438-4B8A-A027-7A2F75ACC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3EC45D-D6E8-4DD6-81C4-0727700CE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57BCBD-861C-4817-9D90-91B4CEB10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294523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1F5D9-9F52-49B3-9604-137F05E7A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7AC0E5-D293-42C3-9605-AE9E3A0E51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2A9E90-5CEC-47FF-8D84-650091F4F2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4B94D8-F1EF-4856-B916-0CD4E1430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E3E706-C119-4626-8BFB-202EE5E7D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8E7C73-CF74-4ABF-BA1D-F8C243EDD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8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29197-7E0B-4352-8E9B-9D4FB8665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7EE138-6E01-4C8C-BAF3-F5BC067BC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9C0E3-5D6C-414C-9A27-05D6C8DA4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F5002-727C-4809-A0EF-0451898DB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A2170-A6B8-4230-B53C-109C364E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72491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78B35A-4E59-4CA2-9D36-C906E32A61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C03A52-9836-4B83-A316-866CB72841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A9B0A-D76A-4D48-96B0-A2BCA4E9C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1E585-8E76-48BA-8E33-7B47D95E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39189-EC0C-4ACA-978C-7FAE685C5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9780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3000-C0FA-466C-9616-EFC80197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2A84A-4327-4701-B61F-6DC0DC4C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6C5CF-4B16-4038-85CA-83F91A24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19186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3000-C0FA-466C-9616-EFC80197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B499970B-3091-4EF0-8D59-74A7121DAC06}" type="datetimeFigureOut">
              <a:rPr lang="en-CA" smtClean="0"/>
              <a:t>2021-04-17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2A84A-4327-4701-B61F-6DC0DC4C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6C5CF-4B16-4038-85CA-83F91A24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7679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C3249-7727-4158-9B34-1244F5C39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65E3AE-BBDE-4552-B5A6-8175025D3F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B499970B-3091-4EF0-8D59-74A7121DAC06}" type="datetimeFigureOut">
              <a:rPr lang="en-CA" smtClean="0"/>
              <a:t>2021-04-17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9A24A-5FC0-428A-BFA8-F5CD34D77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232BC8-81E9-42A9-A394-05F46CE66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8160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9A837-8AD1-4CA5-A2C0-262CB83448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81474"/>
            <a:ext cx="9144000" cy="1145454"/>
          </a:xfrm>
          <a:noFill/>
        </p:spPr>
        <p:txBody>
          <a:bodyPr anchor="b">
            <a:noAutofit/>
          </a:bodyPr>
          <a:lstStyle>
            <a:lvl1pPr algn="ctr">
              <a:defRPr sz="4800">
                <a:solidFill>
                  <a:srgbClr val="AAE0FA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8AF6F8-316B-46EF-B1E0-CD11ED7B9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41600"/>
            <a:ext cx="9144000" cy="26162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3000-C0FA-466C-9616-EFC80197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2A84A-4327-4701-B61F-6DC0DC4C3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6C5CF-4B16-4038-85CA-83F91A24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4686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1D1EF-999C-42BB-9DF6-839593C18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5F705-6E8D-42B6-AF58-5BC8D52FD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444D3-545C-4770-8A90-1ACA112A4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BEC71-754B-463C-BF15-CD6230DFA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DEC93-6629-4375-A336-0D047FB67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58236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1151E-B420-48E5-B2D2-AD3BED04B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11C89-B8AA-4D6B-A635-684D5F6D9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AAE0FA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D89AE-8320-4064-A3F6-F3D110266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5C364-AADB-42F4-B7A4-46CE90830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C1BCD-E338-4F4D-B95D-635D1FCEB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85921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98AE6-9128-44B9-8B52-8BE4E3EB2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8103D-D3FC-4E25-8076-BEFE2353BB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A69542-9452-4DD5-8B4A-CADFC97BD2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666443-4BB5-4428-A3C8-4228A5F97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970B-3091-4EF0-8D59-74A7121DAC06}" type="datetimeFigureOut">
              <a:rPr lang="en-CA" smtClean="0"/>
              <a:t>2021-04-17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B3C5D2-5132-4277-BC45-5D78A4482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BB282-3F7B-48E9-83C1-A1D5B1550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ED4B1-F75D-4D77-88C9-00AFD25A45A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45264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tx1"/>
            </a:gs>
            <a:gs pos="80000">
              <a:srgbClr val="2AA9E0">
                <a:lumMod val="35000"/>
              </a:srgbClr>
            </a:gs>
            <a:gs pos="86000">
              <a:srgbClr val="2AA9E0">
                <a:lumMod val="41000"/>
              </a:srgbClr>
            </a:gs>
            <a:gs pos="100000">
              <a:schemeClr val="tx1">
                <a:lumMod val="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709408-4D23-454C-A22E-AF5813408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65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6268E-946D-4142-A1EB-BDAB6C21F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91543"/>
            <a:ext cx="10515600" cy="3085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E0CE5-604E-4D1F-99B1-E84F736E62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769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AE0FA"/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360CC-24D7-4B84-B110-0080247F1A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CA" dirty="0"/>
              <a:t>www.discovertheuniverse.ca  |  www.decouvertedelunivers.ca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3CF095-6219-46D0-B4A8-3D0C1F75A14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1589" y="13380"/>
            <a:ext cx="6208820" cy="14705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8D7343-27AE-48E9-B068-1719713D0AE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4721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85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5" r:id="rId2"/>
    <p:sldLayoutId id="2147483686" r:id="rId3"/>
    <p:sldLayoutId id="2147483688" r:id="rId4"/>
    <p:sldLayoutId id="2147483689" r:id="rId5"/>
  </p:sldLayoutIdLs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rgbClr val="AAE0FA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tx1"/>
            </a:gs>
            <a:gs pos="80000">
              <a:srgbClr val="2AA9E0">
                <a:lumMod val="35000"/>
              </a:srgbClr>
            </a:gs>
            <a:gs pos="86000">
              <a:srgbClr val="2AA9E0">
                <a:lumMod val="41000"/>
              </a:srgbClr>
            </a:gs>
            <a:gs pos="100000">
              <a:schemeClr val="tx1">
                <a:lumMod val="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0036FA-E4D1-4561-BB08-9C4C89AC6A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709408-4D23-454C-A22E-AF5813408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6268E-946D-4142-A1EB-BDAB6C21F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E0CE5-604E-4D1F-99B1-E84F736E62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360CC-24D7-4B84-B110-0080247F1A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E9830-8076-4AB8-AA23-8896AEA39E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3CF095-6219-46D0-B4A8-3D0C1F75A14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65" y="6222456"/>
            <a:ext cx="2283691" cy="54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91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rgbClr val="AAE0FA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tx1"/>
            </a:gs>
            <a:gs pos="80000">
              <a:srgbClr val="2AA9E0">
                <a:lumMod val="35000"/>
              </a:srgbClr>
            </a:gs>
            <a:gs pos="86000">
              <a:srgbClr val="2AA9E0">
                <a:lumMod val="41000"/>
              </a:srgbClr>
            </a:gs>
            <a:gs pos="100000">
              <a:schemeClr val="tx1">
                <a:lumMod val="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709408-4D23-454C-A22E-AF5813408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6268E-946D-4142-A1EB-BDAB6C21F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E0CE5-604E-4D1F-99B1-E84F736E62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360CC-24D7-4B84-B110-0080247F1A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E9830-8076-4AB8-AA23-8896AEA39E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3CF095-6219-46D0-B4A8-3D0C1F75A14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65" y="6222456"/>
            <a:ext cx="2283691" cy="54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9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rgbClr val="2AA9E0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AAE0FA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AAE0FA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AAE0FA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AE0FA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AE0FA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85000">
              <a:schemeClr val="tx1"/>
            </a:gs>
            <a:gs pos="90000">
              <a:srgbClr val="2AA9E0">
                <a:lumMod val="41000"/>
              </a:srgbClr>
            </a:gs>
            <a:gs pos="100000">
              <a:schemeClr val="tx1">
                <a:lumMod val="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709408-4D23-454C-A22E-AF5813408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6268E-946D-4142-A1EB-BDAB6C21F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E0CE5-604E-4D1F-99B1-E84F736E62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360CC-24D7-4B84-B110-0080247F1A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E9830-8076-4AB8-AA23-8896AEA39E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3CF095-6219-46D0-B4A8-3D0C1F75A14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65" y="6222456"/>
            <a:ext cx="2283691" cy="54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76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rgbClr val="2AA9E0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AAE0FA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AAE0FA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AAE0FA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AE0FA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AE0FA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709408-4D23-454C-A22E-AF5813408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6268E-946D-4142-A1EB-BDAB6C21F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E0CE5-604E-4D1F-99B1-E84F736E62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360CC-24D7-4B84-B110-0080247F1A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E9830-8076-4AB8-AA23-8896AEA39E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3CF095-6219-46D0-B4A8-3D0C1F75A14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65" y="6222456"/>
            <a:ext cx="2283691" cy="54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84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rgbClr val="2AA9E0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AAE0FA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AAE0FA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AAE0FA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AE0FA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AE0FA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tx1"/>
            </a:gs>
            <a:gs pos="80000">
              <a:srgbClr val="2AA9E0">
                <a:lumMod val="35000"/>
              </a:srgbClr>
            </a:gs>
            <a:gs pos="86000">
              <a:srgbClr val="2AA9E0">
                <a:lumMod val="41000"/>
              </a:srgbClr>
            </a:gs>
            <a:gs pos="100000">
              <a:schemeClr val="tx1">
                <a:lumMod val="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E0CE5-604E-4D1F-99B1-E84F736E62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769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AE0FA"/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360CC-24D7-4B84-B110-0080247F1A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4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CA" dirty="0"/>
              <a:t>www.discovertheuniverse.ca  |  www.decouvertedelunivers.ca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3CF095-6219-46D0-B4A8-3D0C1F75A1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1380" y="40422"/>
            <a:ext cx="6209237" cy="14705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8D7343-27AE-48E9-B068-1719713D0A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47215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34C1C8-DA26-49E7-8CA3-14273A4E5D1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567" y="4503958"/>
            <a:ext cx="609524" cy="6095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63CCAF-7BA8-46D8-AA56-DA7A135C062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38" y="4503958"/>
            <a:ext cx="609524" cy="6095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B4C156-9818-4D68-9A0D-3F970508EB9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1858" y="4503958"/>
            <a:ext cx="609524" cy="6095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CFABD69-A42E-464A-A913-0166AF4CB702}"/>
              </a:ext>
            </a:extLst>
          </p:cNvPr>
          <p:cNvSpPr txBox="1"/>
          <p:nvPr userDrawn="1"/>
        </p:nvSpPr>
        <p:spPr>
          <a:xfrm>
            <a:off x="5383305" y="5372321"/>
            <a:ext cx="1425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>
                <a:solidFill>
                  <a:schemeClr val="bg1"/>
                </a:solidFill>
              </a:rPr>
              <a:t>DU_astronomy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 err="1">
                <a:solidFill>
                  <a:schemeClr val="bg1"/>
                </a:solidFill>
              </a:rPr>
              <a:t>DU_astronomie</a:t>
            </a:r>
            <a:endParaRPr lang="en-CA" sz="14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DACACE-4B71-4CEC-A489-7F9CBF366D2D}"/>
              </a:ext>
            </a:extLst>
          </p:cNvPr>
          <p:cNvSpPr txBox="1"/>
          <p:nvPr userDrawn="1"/>
        </p:nvSpPr>
        <p:spPr>
          <a:xfrm>
            <a:off x="7803064" y="5372321"/>
            <a:ext cx="3100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facebook.com/</a:t>
            </a:r>
            <a:r>
              <a:rPr lang="en-US" sz="1400" dirty="0" err="1">
                <a:solidFill>
                  <a:schemeClr val="bg1"/>
                </a:solidFill>
              </a:rPr>
              <a:t>discovertheuniverse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facebook.com/</a:t>
            </a:r>
            <a:r>
              <a:rPr lang="en-US" sz="1400" dirty="0" err="1">
                <a:solidFill>
                  <a:schemeClr val="bg1"/>
                </a:solidFill>
              </a:rPr>
              <a:t>decouvertedelunivers</a:t>
            </a:r>
            <a:endParaRPr lang="en-CA" sz="14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443242-17B6-4D2F-9B77-A3FA4B90C5B7}"/>
              </a:ext>
            </a:extLst>
          </p:cNvPr>
          <p:cNvSpPr txBox="1"/>
          <p:nvPr userDrawn="1"/>
        </p:nvSpPr>
        <p:spPr>
          <a:xfrm>
            <a:off x="1490619" y="5372321"/>
            <a:ext cx="2392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Discover the Universe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À la </a:t>
            </a:r>
            <a:r>
              <a:rPr lang="en-US" sz="1400" dirty="0" err="1">
                <a:solidFill>
                  <a:schemeClr val="bg1"/>
                </a:solidFill>
              </a:rPr>
              <a:t>découverte</a:t>
            </a:r>
            <a:r>
              <a:rPr lang="en-US" sz="1400" dirty="0">
                <a:solidFill>
                  <a:schemeClr val="bg1"/>
                </a:solidFill>
              </a:rPr>
              <a:t> de </a:t>
            </a:r>
            <a:r>
              <a:rPr lang="en-US" sz="1400" dirty="0" err="1">
                <a:solidFill>
                  <a:schemeClr val="bg1"/>
                </a:solidFill>
              </a:rPr>
              <a:t>l’univers</a:t>
            </a:r>
            <a:endParaRPr lang="en-CA" sz="14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422B56-E39F-49EA-8F1E-D211BD14F3DA}"/>
              </a:ext>
            </a:extLst>
          </p:cNvPr>
          <p:cNvSpPr txBox="1"/>
          <p:nvPr userDrawn="1"/>
        </p:nvSpPr>
        <p:spPr>
          <a:xfrm>
            <a:off x="838200" y="2150751"/>
            <a:ext cx="10515600" cy="2285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2AA9E0"/>
                </a:solidFill>
                <a:latin typeface="Impact" panose="020B0806030902050204" pitchFamily="34" charset="0"/>
              </a:rPr>
              <a:t>     Contact Us!           </a:t>
            </a:r>
            <a:r>
              <a:rPr lang="en-US" sz="4800" dirty="0" err="1">
                <a:solidFill>
                  <a:srgbClr val="2AA9E0"/>
                </a:solidFill>
                <a:latin typeface="Impact" panose="020B0806030902050204" pitchFamily="34" charset="0"/>
              </a:rPr>
              <a:t>Contactez</a:t>
            </a:r>
            <a:r>
              <a:rPr lang="en-US" sz="4800" dirty="0">
                <a:solidFill>
                  <a:srgbClr val="2AA9E0"/>
                </a:solidFill>
                <a:latin typeface="Impact" panose="020B0806030902050204" pitchFamily="34" charset="0"/>
              </a:rPr>
              <a:t>-nous!</a:t>
            </a:r>
            <a:endParaRPr lang="en-US" sz="4800" b="0" dirty="0">
              <a:solidFill>
                <a:srgbClr val="2AA9E0"/>
              </a:solidFill>
              <a:latin typeface="Impact" panose="020B080603090205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0" dirty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dirty="0">
                <a:solidFill>
                  <a:schemeClr val="bg1"/>
                </a:solidFill>
              </a:rPr>
              <a:t>www.discovertheuniverse.ca  |  www.decouvertedelunivers.ca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50" b="0" dirty="0">
              <a:solidFill>
                <a:srgbClr val="AAE0FA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dirty="0">
                <a:solidFill>
                  <a:srgbClr val="AAE0FA"/>
                </a:solidFill>
              </a:rPr>
              <a:t>info@discovertheuniverse.ca | info@decouvertedelunivers.ca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34611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AAE0FA"/>
          </a:solidFill>
          <a:latin typeface="+mj-lt"/>
          <a:ea typeface="+mj-ea"/>
          <a:cs typeface="+mj-cs"/>
        </a:defRPr>
      </a:lvl1pPr>
    </p:titleStyle>
    <p:bodyStyle>
      <a:lvl1pPr marL="0" marR="0" indent="0" algn="ctr" defTabSz="914377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hyperlink" Target="https://www.jpl.nasa.gov/news/news.php?feature=7194" TargetMode="Externa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5.png"/><Relationship Id="rId5" Type="http://schemas.openxmlformats.org/officeDocument/2006/relationships/image" Target="../media/image14.tiff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5304775-BC2F-4027-BCF6-577E0B0B1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33063"/>
            <a:ext cx="10515600" cy="1325563"/>
          </a:xfrm>
        </p:spPr>
        <p:txBody>
          <a:bodyPr/>
          <a:lstStyle/>
          <a:p>
            <a:pPr algn="ctr"/>
            <a:r>
              <a:rPr lang="fr-CA" dirty="0"/>
              <a:t>impacts météoritiques</a:t>
            </a:r>
          </a:p>
        </p:txBody>
      </p:sp>
    </p:spTree>
    <p:extLst>
      <p:ext uri="{BB962C8B-B14F-4D97-AF65-F5344CB8AC3E}">
        <p14:creationId xmlns:p14="http://schemas.microsoft.com/office/powerpoint/2010/main" val="4052823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0C53D1-20CF-48D1-B6EB-2F22727FFA4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168399" y="304670"/>
            <a:ext cx="8208963" cy="1144587"/>
          </a:xfrm>
        </p:spPr>
        <p:txBody>
          <a:bodyPr/>
          <a:lstStyle/>
          <a:p>
            <a:pPr algn="l"/>
            <a:r>
              <a:rPr lang="fr-CA" sz="4000" dirty="0"/>
              <a:t>quelques définitions…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B156AA-576C-8F41-A142-F4FB31C08870}"/>
              </a:ext>
            </a:extLst>
          </p:cNvPr>
          <p:cNvSpPr txBox="1">
            <a:spLocks/>
          </p:cNvSpPr>
          <p:nvPr/>
        </p:nvSpPr>
        <p:spPr>
          <a:xfrm>
            <a:off x="1078749" y="1342927"/>
            <a:ext cx="2411526" cy="5057795"/>
          </a:xfrm>
          <a:prstGeom prst="rect">
            <a:avLst/>
          </a:prstGeom>
          <a:noFill/>
        </p:spPr>
        <p:txBody>
          <a:bodyPr wrap="square" lIns="127000" tIns="127000" rIns="127000" bIns="12700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2100" indent="-233363" algn="l" defTabSz="457200" rtl="0" eaLnBrk="1" latinLnBrk="0" hangingPunct="1">
              <a:spcBef>
                <a:spcPct val="20000"/>
              </a:spcBef>
              <a:buFont typeface="Wingdings" charset="2"/>
              <a:buChar char="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1013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058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</a:pPr>
            <a:r>
              <a:rPr lang="fr-CA" sz="2400" b="0" dirty="0">
                <a:solidFill>
                  <a:prstClr val="white"/>
                </a:solidFill>
              </a:rPr>
              <a:t>Astéroïde:</a:t>
            </a:r>
          </a:p>
          <a:p>
            <a:pPr lvl="1">
              <a:spcBef>
                <a:spcPts val="0"/>
              </a:spcBef>
              <a:buNone/>
            </a:pPr>
            <a:endParaRPr lang="fr-CA" sz="2400" b="0" dirty="0">
              <a:solidFill>
                <a:prstClr val="white"/>
              </a:solidFill>
            </a:endParaRPr>
          </a:p>
          <a:p>
            <a:pPr lvl="1">
              <a:spcBef>
                <a:spcPts val="0"/>
              </a:spcBef>
              <a:buNone/>
            </a:pPr>
            <a:endParaRPr lang="fr-CA" sz="2400" b="0" dirty="0">
              <a:solidFill>
                <a:prstClr val="white"/>
              </a:solidFill>
            </a:endParaRPr>
          </a:p>
          <a:p>
            <a:pPr lvl="1">
              <a:spcBef>
                <a:spcPts val="0"/>
              </a:spcBef>
            </a:pPr>
            <a:r>
              <a:rPr lang="fr-CA" sz="2400" b="0" dirty="0" err="1">
                <a:solidFill>
                  <a:prstClr val="white"/>
                </a:solidFill>
              </a:rPr>
              <a:t>Météoroïde</a:t>
            </a:r>
            <a:r>
              <a:rPr lang="fr-CA" sz="2400" b="0" dirty="0">
                <a:solidFill>
                  <a:prstClr val="white"/>
                </a:solidFill>
              </a:rPr>
              <a:t>:</a:t>
            </a:r>
          </a:p>
          <a:p>
            <a:pPr lvl="1">
              <a:spcBef>
                <a:spcPts val="0"/>
              </a:spcBef>
              <a:buNone/>
            </a:pPr>
            <a:endParaRPr lang="fr-CA" sz="2400" b="0" dirty="0">
              <a:solidFill>
                <a:prstClr val="white"/>
              </a:solidFill>
            </a:endParaRPr>
          </a:p>
          <a:p>
            <a:pPr lvl="1">
              <a:spcBef>
                <a:spcPts val="0"/>
              </a:spcBef>
            </a:pPr>
            <a:r>
              <a:rPr lang="fr-CA" sz="2400" b="0" dirty="0">
                <a:solidFill>
                  <a:prstClr val="white"/>
                </a:solidFill>
              </a:rPr>
              <a:t>Météore:</a:t>
            </a:r>
          </a:p>
          <a:p>
            <a:pPr lvl="1">
              <a:spcBef>
                <a:spcPts val="0"/>
              </a:spcBef>
              <a:buNone/>
            </a:pPr>
            <a:endParaRPr lang="fr-CA" sz="2400" b="0" dirty="0">
              <a:solidFill>
                <a:prstClr val="white"/>
              </a:solidFill>
            </a:endParaRPr>
          </a:p>
          <a:p>
            <a:pPr lvl="1">
              <a:spcBef>
                <a:spcPts val="0"/>
              </a:spcBef>
              <a:buNone/>
            </a:pPr>
            <a:endParaRPr lang="fr-CA" sz="2400" b="0" dirty="0">
              <a:solidFill>
                <a:prstClr val="white"/>
              </a:solidFill>
            </a:endParaRPr>
          </a:p>
          <a:p>
            <a:pPr lvl="1">
              <a:spcBef>
                <a:spcPts val="0"/>
              </a:spcBef>
            </a:pPr>
            <a:r>
              <a:rPr lang="fr-CA" sz="2400" b="0" dirty="0">
                <a:solidFill>
                  <a:prstClr val="white"/>
                </a:solidFill>
              </a:rPr>
              <a:t>Bolide:</a:t>
            </a:r>
          </a:p>
          <a:p>
            <a:pPr lvl="1">
              <a:spcBef>
                <a:spcPts val="0"/>
              </a:spcBef>
              <a:buNone/>
            </a:pPr>
            <a:endParaRPr lang="fr-CA" sz="2400" b="0" dirty="0">
              <a:solidFill>
                <a:prstClr val="white"/>
              </a:solidFill>
            </a:endParaRPr>
          </a:p>
          <a:p>
            <a:pPr lvl="1">
              <a:spcBef>
                <a:spcPts val="0"/>
              </a:spcBef>
            </a:pPr>
            <a:r>
              <a:rPr lang="fr-CA" sz="2400" b="0" dirty="0">
                <a:solidFill>
                  <a:prstClr val="white"/>
                </a:solidFill>
              </a:rPr>
              <a:t>Météorite:</a:t>
            </a:r>
          </a:p>
          <a:p>
            <a:pPr marL="58737" lvl="1" indent="0">
              <a:spcBef>
                <a:spcPts val="0"/>
              </a:spcBef>
              <a:buNone/>
            </a:pPr>
            <a:r>
              <a:rPr lang="fr-CA" sz="2400" b="0" dirty="0">
                <a:solidFill>
                  <a:prstClr val="white"/>
                </a:solidFill>
              </a:rPr>
              <a:t>  (n.m ou </a:t>
            </a:r>
            <a:r>
              <a:rPr lang="fr-CA" sz="2400" b="0" dirty="0" err="1">
                <a:solidFill>
                  <a:prstClr val="white"/>
                </a:solidFill>
              </a:rPr>
              <a:t>n.f</a:t>
            </a:r>
            <a:r>
              <a:rPr lang="fr-CA" sz="2400" b="0" dirty="0">
                <a:solidFill>
                  <a:prstClr val="white"/>
                </a:solidFill>
              </a:rPr>
              <a:t>)</a:t>
            </a:r>
          </a:p>
          <a:p>
            <a:pPr lvl="1">
              <a:spcBef>
                <a:spcPts val="0"/>
              </a:spcBef>
              <a:buNone/>
            </a:pPr>
            <a:r>
              <a:rPr lang="fr-CA" sz="2400" b="0" dirty="0">
                <a:solidFill>
                  <a:prstClr val="white"/>
                </a:solidFill>
              </a:rPr>
              <a:t>    </a:t>
            </a:r>
          </a:p>
        </p:txBody>
      </p:sp>
      <p:sp>
        <p:nvSpPr>
          <p:cNvPr id="7" name="ZoneTexte 14">
            <a:extLst>
              <a:ext uri="{FF2B5EF4-FFF2-40B4-BE49-F238E27FC236}">
                <a16:creationId xmlns:a16="http://schemas.microsoft.com/office/drawing/2014/main" id="{5EDCD886-09D2-D644-AD7F-76EE88289EC9}"/>
              </a:ext>
            </a:extLst>
          </p:cNvPr>
          <p:cNvSpPr txBox="1"/>
          <p:nvPr/>
        </p:nvSpPr>
        <p:spPr>
          <a:xfrm>
            <a:off x="3400624" y="1342927"/>
            <a:ext cx="8208963" cy="5427127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fr-CA" sz="2400" dirty="0">
                <a:solidFill>
                  <a:prstClr val="white"/>
                </a:solidFill>
              </a:rPr>
              <a:t>petit corps, surtout rocheux et de forme irrégulière, en orbite autour du Soleil (~ 10 m à centaines de km) </a:t>
            </a:r>
          </a:p>
          <a:p>
            <a:endParaRPr lang="fr-CA" sz="2400" dirty="0">
              <a:solidFill>
                <a:schemeClr val="bg1"/>
              </a:solidFill>
            </a:endParaRPr>
          </a:p>
          <a:p>
            <a:r>
              <a:rPr lang="fr-CA" sz="2400" dirty="0">
                <a:solidFill>
                  <a:prstClr val="white"/>
                </a:solidFill>
              </a:rPr>
              <a:t>débris d’astéroïde, de comète ou de planète</a:t>
            </a:r>
            <a:endParaRPr lang="fr-CA" sz="2400" dirty="0">
              <a:solidFill>
                <a:srgbClr val="FFFFFF"/>
              </a:solidFill>
            </a:endParaRPr>
          </a:p>
          <a:p>
            <a:endParaRPr lang="fr-CA" sz="2400" dirty="0">
              <a:solidFill>
                <a:srgbClr val="FFFFFF"/>
              </a:solidFill>
            </a:endParaRPr>
          </a:p>
          <a:p>
            <a:r>
              <a:rPr lang="fr-CA" sz="2400" dirty="0">
                <a:solidFill>
                  <a:prstClr val="white"/>
                </a:solidFill>
              </a:rPr>
              <a:t>trainée lumineuse causée par un </a:t>
            </a:r>
            <a:r>
              <a:rPr lang="fr-CA" sz="2400" dirty="0" err="1">
                <a:solidFill>
                  <a:prstClr val="white"/>
                </a:solidFill>
              </a:rPr>
              <a:t>météoroïde</a:t>
            </a:r>
            <a:r>
              <a:rPr lang="fr-CA" sz="2400" dirty="0">
                <a:solidFill>
                  <a:prstClr val="white"/>
                </a:solidFill>
              </a:rPr>
              <a:t> tombant dans l’atmosphère terrestre (étoile filante)</a:t>
            </a:r>
          </a:p>
          <a:p>
            <a:endParaRPr lang="fr-CA" sz="2400" dirty="0">
              <a:solidFill>
                <a:prstClr val="white"/>
              </a:solidFill>
            </a:endParaRPr>
          </a:p>
          <a:p>
            <a:r>
              <a:rPr lang="fr-CA" sz="2400" dirty="0">
                <a:solidFill>
                  <a:prstClr val="white"/>
                </a:solidFill>
              </a:rPr>
              <a:t>météore très brillant</a:t>
            </a:r>
          </a:p>
          <a:p>
            <a:endParaRPr lang="fr-CA" sz="2400" dirty="0">
              <a:solidFill>
                <a:prstClr val="white"/>
              </a:solidFill>
            </a:endParaRPr>
          </a:p>
          <a:p>
            <a:r>
              <a:rPr lang="fr-CA" sz="2400" dirty="0">
                <a:solidFill>
                  <a:prstClr val="white"/>
                </a:solidFill>
              </a:rPr>
              <a:t>roche à la surface du sol qui a survécu à sa chute dans l’atmosphère.</a:t>
            </a:r>
            <a:endParaRPr lang="fr-CA" sz="2400" dirty="0">
              <a:solidFill>
                <a:srgbClr val="FFFFFF"/>
              </a:solidFill>
            </a:endParaRPr>
          </a:p>
          <a:p>
            <a:endParaRPr lang="fr-CA" sz="2400" dirty="0">
              <a:solidFill>
                <a:srgbClr val="FFFFFF"/>
              </a:solidFill>
            </a:endParaRPr>
          </a:p>
          <a:p>
            <a:endParaRPr lang="fr-CA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77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0C53D1-20CF-48D1-B6EB-2F22727FFA4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174442" y="283534"/>
            <a:ext cx="8208963" cy="1144588"/>
          </a:xfrm>
        </p:spPr>
        <p:txBody>
          <a:bodyPr/>
          <a:lstStyle/>
          <a:p>
            <a:pPr algn="l"/>
            <a:r>
              <a:rPr lang="fr-CA" sz="4000" dirty="0"/>
              <a:t>position des astéroïdes</a:t>
            </a:r>
          </a:p>
        </p:txBody>
      </p:sp>
      <p:sp>
        <p:nvSpPr>
          <p:cNvPr id="8" name="ZoneTexte 14">
            <a:extLst>
              <a:ext uri="{FF2B5EF4-FFF2-40B4-BE49-F238E27FC236}">
                <a16:creationId xmlns:a16="http://schemas.microsoft.com/office/drawing/2014/main" id="{1CF3CC42-C23E-D349-8BC6-12F3ACF182C4}"/>
              </a:ext>
            </a:extLst>
          </p:cNvPr>
          <p:cNvSpPr txBox="1"/>
          <p:nvPr/>
        </p:nvSpPr>
        <p:spPr>
          <a:xfrm>
            <a:off x="8302753" y="2736611"/>
            <a:ext cx="3371796" cy="2472472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fr-CA" sz="2400" dirty="0">
                <a:solidFill>
                  <a:srgbClr val="FFFFFF"/>
                </a:solidFill>
              </a:rPr>
              <a:t>Oui, il y a un risque d’impact, mais celui-ci est très mince (la grosseur des points n’est vraiment pas à l’échelle ici). </a:t>
            </a:r>
          </a:p>
        </p:txBody>
      </p:sp>
      <p:sp>
        <p:nvSpPr>
          <p:cNvPr id="10" name="Subtitle 5">
            <a:extLst>
              <a:ext uri="{FF2B5EF4-FFF2-40B4-BE49-F238E27FC236}">
                <a16:creationId xmlns:a16="http://schemas.microsoft.com/office/drawing/2014/main" id="{9D2462C6-5050-D24A-8282-3868022D2840}"/>
              </a:ext>
            </a:extLst>
          </p:cNvPr>
          <p:cNvSpPr txBox="1">
            <a:spLocks/>
          </p:cNvSpPr>
          <p:nvPr/>
        </p:nvSpPr>
        <p:spPr>
          <a:xfrm>
            <a:off x="5577834" y="6120509"/>
            <a:ext cx="6498336" cy="663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AAE0FA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fr-CA" sz="1400" dirty="0">
                <a:solidFill>
                  <a:schemeClr val="bg1">
                    <a:lumMod val="75000"/>
                  </a:schemeClr>
                </a:solidFill>
              </a:rPr>
              <a:t>Crédit:</a:t>
            </a:r>
            <a:r>
              <a:rPr lang="fr-CA" sz="14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CA" sz="1400" dirty="0">
                <a:solidFill>
                  <a:schemeClr val="bg1">
                    <a:lumMod val="75000"/>
                  </a:schemeClr>
                </a:solidFill>
              </a:rPr>
              <a:t>NASA/JPL-Caltech</a:t>
            </a:r>
          </a:p>
          <a:p>
            <a:pPr algn="r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CA" sz="1400" dirty="0">
                <a:hlinkClick r:id="rId5"/>
              </a:rPr>
              <a:t>https://www.jpl.nasa.gov/news/news.php?feature=7194</a:t>
            </a:r>
            <a:endParaRPr lang="fr-CA" sz="1400" dirty="0"/>
          </a:p>
        </p:txBody>
      </p:sp>
      <p:pic>
        <p:nvPicPr>
          <p:cNvPr id="2" name="asteroidposition" descr="asteroidposition">
            <a:extLst>
              <a:ext uri="{FF2B5EF4-FFF2-40B4-BE49-F238E27FC236}">
                <a16:creationId xmlns:a16="http://schemas.microsoft.com/office/drawing/2014/main" id="{0BC6FC2E-FC51-D446-9727-F8354DE3A0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4442" y="1530015"/>
            <a:ext cx="6906302" cy="392517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7906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0C53D1-20CF-48D1-B6EB-2F22727FFA4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174442" y="283534"/>
            <a:ext cx="8208963" cy="1144588"/>
          </a:xfrm>
        </p:spPr>
        <p:txBody>
          <a:bodyPr/>
          <a:lstStyle/>
          <a:p>
            <a:pPr algn="l"/>
            <a:r>
              <a:rPr lang="fr-CA" sz="4000" dirty="0"/>
              <a:t>Énergie des impacts</a:t>
            </a:r>
          </a:p>
        </p:txBody>
      </p:sp>
      <p:graphicFrame>
        <p:nvGraphicFramePr>
          <p:cNvPr id="6" name="Table Placeholder 2">
            <a:extLst>
              <a:ext uri="{FF2B5EF4-FFF2-40B4-BE49-F238E27FC236}">
                <a16:creationId xmlns:a16="http://schemas.microsoft.com/office/drawing/2014/main" id="{D1A16317-E55E-3A4D-89A4-B6ADC21B24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5523032"/>
              </p:ext>
            </p:extLst>
          </p:nvPr>
        </p:nvGraphicFramePr>
        <p:xfrm>
          <a:off x="1674918" y="1428122"/>
          <a:ext cx="8653057" cy="867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3">
            <a:extLst>
              <a:ext uri="{FF2B5EF4-FFF2-40B4-BE49-F238E27FC236}">
                <a16:creationId xmlns:a16="http://schemas.microsoft.com/office/drawing/2014/main" id="{FF6B0732-E8C1-7648-986C-2CC0EB292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 l="21711" t="39732" r="60092" b="39583"/>
          <a:stretch>
            <a:fillRect/>
          </a:stretch>
        </p:blipFill>
        <p:spPr bwMode="auto">
          <a:xfrm>
            <a:off x="2253811" y="4187098"/>
            <a:ext cx="2367643" cy="1513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14">
            <a:extLst>
              <a:ext uri="{FF2B5EF4-FFF2-40B4-BE49-F238E27FC236}">
                <a16:creationId xmlns:a16="http://schemas.microsoft.com/office/drawing/2014/main" id="{86E88DFA-5207-C847-96B0-F759CA40A3A9}"/>
              </a:ext>
            </a:extLst>
          </p:cNvPr>
          <p:cNvSpPr txBox="1"/>
          <p:nvPr/>
        </p:nvSpPr>
        <p:spPr>
          <a:xfrm>
            <a:off x="1596343" y="2669636"/>
            <a:ext cx="3682580" cy="1364476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fr-CA" sz="2400" dirty="0">
                <a:solidFill>
                  <a:srgbClr val="FFFFFF"/>
                </a:solidFill>
              </a:rPr>
              <a:t>Vitesse </a:t>
            </a:r>
            <a:r>
              <a:rPr lang="en-US" sz="2400" dirty="0">
                <a:solidFill>
                  <a:schemeClr val="bg1"/>
                </a:solidFill>
              </a:rPr>
              <a:t>≈ </a:t>
            </a:r>
            <a:r>
              <a:rPr lang="fr-CA" sz="2400" dirty="0">
                <a:solidFill>
                  <a:srgbClr val="FFFFFF"/>
                </a:solidFill>
              </a:rPr>
              <a:t>15-30 km/s</a:t>
            </a:r>
          </a:p>
          <a:p>
            <a:endParaRPr lang="fr-CA" sz="2400" dirty="0">
              <a:solidFill>
                <a:srgbClr val="FFFFFF"/>
              </a:solidFill>
            </a:endParaRPr>
          </a:p>
          <a:p>
            <a:r>
              <a:rPr lang="fr-CA" sz="2400" dirty="0">
                <a:solidFill>
                  <a:srgbClr val="FFFFFF"/>
                </a:solidFill>
              </a:rPr>
              <a:t>Beaucoup d’énergie!!!</a:t>
            </a:r>
          </a:p>
        </p:txBody>
      </p:sp>
      <p:sp>
        <p:nvSpPr>
          <p:cNvPr id="11" name="ZoneTexte 14">
            <a:extLst>
              <a:ext uri="{FF2B5EF4-FFF2-40B4-BE49-F238E27FC236}">
                <a16:creationId xmlns:a16="http://schemas.microsoft.com/office/drawing/2014/main" id="{B9168AE9-FEA0-8641-9C76-7DD42AA02C38}"/>
              </a:ext>
            </a:extLst>
          </p:cNvPr>
          <p:cNvSpPr txBox="1"/>
          <p:nvPr/>
        </p:nvSpPr>
        <p:spPr>
          <a:xfrm>
            <a:off x="6637038" y="3197967"/>
            <a:ext cx="4711662" cy="1364476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r>
              <a:rPr lang="fr-CA" sz="2400" dirty="0">
                <a:solidFill>
                  <a:srgbClr val="FFFFFF"/>
                </a:solidFill>
              </a:rPr>
              <a:t>Si impact: cratère est des dizaines de fois plus grand que l’astéroïde/comète.</a:t>
            </a:r>
          </a:p>
        </p:txBody>
      </p:sp>
    </p:spTree>
    <p:extLst>
      <p:ext uri="{BB962C8B-B14F-4D97-AF65-F5344CB8AC3E}">
        <p14:creationId xmlns:p14="http://schemas.microsoft.com/office/powerpoint/2010/main" val="151898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0C53D1-20CF-48D1-B6EB-2F22727FFA4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174442" y="283534"/>
            <a:ext cx="9543177" cy="1144588"/>
          </a:xfrm>
        </p:spPr>
        <p:txBody>
          <a:bodyPr/>
          <a:lstStyle/>
          <a:p>
            <a:pPr algn="l"/>
            <a:r>
              <a:rPr lang="fr-CA" sz="4000" dirty="0"/>
              <a:t>environ 200 cratères connus sur terre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1E2D77-9BF5-A74D-8989-40F836D6F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745" y="1272811"/>
            <a:ext cx="7790460" cy="4535779"/>
          </a:xfrm>
          <a:prstGeom prst="rect">
            <a:avLst/>
          </a:prstGeom>
        </p:spPr>
      </p:pic>
      <p:sp>
        <p:nvSpPr>
          <p:cNvPr id="10" name="ZoneTexte 14">
            <a:extLst>
              <a:ext uri="{FF2B5EF4-FFF2-40B4-BE49-F238E27FC236}">
                <a16:creationId xmlns:a16="http://schemas.microsoft.com/office/drawing/2014/main" id="{92EEC5A5-0B20-4D46-8B95-7E878A655CBA}"/>
              </a:ext>
            </a:extLst>
          </p:cNvPr>
          <p:cNvSpPr txBox="1"/>
          <p:nvPr/>
        </p:nvSpPr>
        <p:spPr>
          <a:xfrm>
            <a:off x="5086238" y="6110499"/>
            <a:ext cx="7105762" cy="687368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pPr algn="r"/>
            <a:r>
              <a:rPr lang="fr-CA" sz="1400" dirty="0">
                <a:solidFill>
                  <a:schemeClr val="bg1">
                    <a:lumMod val="75000"/>
                  </a:schemeClr>
                </a:solidFill>
              </a:rPr>
              <a:t>Crédit: </a:t>
            </a:r>
            <a:r>
              <a:rPr lang="fr-CA" sz="1400" dirty="0" err="1">
                <a:solidFill>
                  <a:schemeClr val="bg1">
                    <a:lumMod val="75000"/>
                  </a:schemeClr>
                </a:solidFill>
              </a:rPr>
              <a:t>Planetary</a:t>
            </a:r>
            <a:r>
              <a:rPr lang="fr-CA" sz="1400" dirty="0">
                <a:solidFill>
                  <a:schemeClr val="bg1">
                    <a:lumMod val="75000"/>
                  </a:schemeClr>
                </a:solidFill>
              </a:rPr>
              <a:t> and </a:t>
            </a:r>
            <a:r>
              <a:rPr lang="fr-CA" sz="1400" dirty="0" err="1">
                <a:solidFill>
                  <a:schemeClr val="bg1">
                    <a:lumMod val="75000"/>
                  </a:schemeClr>
                </a:solidFill>
              </a:rPr>
              <a:t>Space</a:t>
            </a:r>
            <a:r>
              <a:rPr lang="fr-CA" sz="1400" dirty="0">
                <a:solidFill>
                  <a:schemeClr val="bg1">
                    <a:lumMod val="75000"/>
                  </a:schemeClr>
                </a:solidFill>
              </a:rPr>
              <a:t> Science Centre, </a:t>
            </a:r>
            <a:r>
              <a:rPr lang="fr-CA" sz="1400" dirty="0" err="1">
                <a:solidFill>
                  <a:schemeClr val="bg1">
                    <a:lumMod val="75000"/>
                  </a:schemeClr>
                </a:solidFill>
              </a:rPr>
              <a:t>University</a:t>
            </a:r>
            <a:r>
              <a:rPr lang="fr-CA" sz="1400" dirty="0">
                <a:solidFill>
                  <a:schemeClr val="bg1">
                    <a:lumMod val="75000"/>
                  </a:schemeClr>
                </a:solidFill>
              </a:rPr>
              <a:t> of New Brunswick</a:t>
            </a:r>
          </a:p>
          <a:p>
            <a:pPr algn="r"/>
            <a:r>
              <a:rPr lang="fr-CA" sz="1400" dirty="0">
                <a:solidFill>
                  <a:srgbClr val="AAE0FA"/>
                </a:solidFill>
              </a:rPr>
              <a:t>http://</a:t>
            </a:r>
            <a:r>
              <a:rPr lang="fr-CA" sz="1400" dirty="0" err="1">
                <a:solidFill>
                  <a:srgbClr val="AAE0FA"/>
                </a:solidFill>
              </a:rPr>
              <a:t>www.passc.net</a:t>
            </a:r>
            <a:r>
              <a:rPr lang="fr-CA" sz="1400" dirty="0">
                <a:solidFill>
                  <a:srgbClr val="AAE0FA"/>
                </a:solidFill>
              </a:rPr>
              <a:t>/</a:t>
            </a:r>
            <a:r>
              <a:rPr lang="fr-CA" sz="1400" dirty="0" err="1">
                <a:solidFill>
                  <a:srgbClr val="AAE0FA"/>
                </a:solidFill>
              </a:rPr>
              <a:t>EarthImpactDatabase</a:t>
            </a:r>
            <a:r>
              <a:rPr lang="fr-CA" sz="1400" dirty="0">
                <a:solidFill>
                  <a:srgbClr val="AAE0FA"/>
                </a:solidFill>
              </a:rPr>
              <a:t>/New%20website_05-2018/</a:t>
            </a:r>
            <a:r>
              <a:rPr lang="fr-CA" sz="1400" dirty="0" err="1">
                <a:solidFill>
                  <a:srgbClr val="AAE0FA"/>
                </a:solidFill>
              </a:rPr>
              <a:t>World.html</a:t>
            </a:r>
            <a:endParaRPr lang="fr-CA" sz="1400" dirty="0">
              <a:solidFill>
                <a:srgbClr val="AAE0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192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0C53D1-20CF-48D1-B6EB-2F22727FFA4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174442" y="283534"/>
            <a:ext cx="9543177" cy="1144588"/>
          </a:xfrm>
        </p:spPr>
        <p:txBody>
          <a:bodyPr/>
          <a:lstStyle/>
          <a:p>
            <a:pPr algn="l"/>
            <a:r>
              <a:rPr lang="fr-CA" sz="4000" dirty="0"/>
              <a:t>cratères connus</a:t>
            </a:r>
          </a:p>
        </p:txBody>
      </p:sp>
      <p:sp>
        <p:nvSpPr>
          <p:cNvPr id="10" name="ZoneTexte 14">
            <a:extLst>
              <a:ext uri="{FF2B5EF4-FFF2-40B4-BE49-F238E27FC236}">
                <a16:creationId xmlns:a16="http://schemas.microsoft.com/office/drawing/2014/main" id="{92EEC5A5-0B20-4D46-8B95-7E878A655CBA}"/>
              </a:ext>
            </a:extLst>
          </p:cNvPr>
          <p:cNvSpPr txBox="1"/>
          <p:nvPr/>
        </p:nvSpPr>
        <p:spPr>
          <a:xfrm>
            <a:off x="3381153" y="5999405"/>
            <a:ext cx="8810847" cy="1102866"/>
          </a:xfrm>
          <a:prstGeom prst="rect">
            <a:avLst/>
          </a:prstGeom>
          <a:noFill/>
        </p:spPr>
        <p:txBody>
          <a:bodyPr wrap="square" lIns="127000" tIns="127000" rIns="127000" bIns="127000" rtlCol="0">
            <a:spAutoFit/>
          </a:bodyPr>
          <a:lstStyle/>
          <a:p>
            <a:pPr algn="r"/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Crédits: </a:t>
            </a:r>
            <a:r>
              <a:rPr lang="fr-CA" sz="1100" dirty="0" err="1">
                <a:solidFill>
                  <a:schemeClr val="bg1">
                    <a:lumMod val="75000"/>
                  </a:schemeClr>
                </a:solidFill>
              </a:rPr>
              <a:t>Meteor</a:t>
            </a: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CA" sz="1100" dirty="0" err="1">
                <a:solidFill>
                  <a:schemeClr val="bg1">
                    <a:lumMod val="75000"/>
                  </a:schemeClr>
                </a:solidFill>
              </a:rPr>
              <a:t>Crater</a:t>
            </a: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fr-CA" sz="1100" dirty="0" err="1">
                <a:solidFill>
                  <a:schemeClr val="bg1">
                    <a:lumMod val="75000"/>
                  </a:schemeClr>
                </a:solidFill>
              </a:rPr>
              <a:t>Shane.togerson</a:t>
            </a: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fr-CA" sz="1100" dirty="0" err="1">
                <a:solidFill>
                  <a:schemeClr val="bg1">
                    <a:lumMod val="75000"/>
                  </a:schemeClr>
                </a:solidFill>
              </a:rPr>
              <a:t>Wikipedia</a:t>
            </a: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, https://</a:t>
            </a:r>
            <a:r>
              <a:rPr lang="fr-CA" sz="1100" dirty="0" err="1">
                <a:solidFill>
                  <a:schemeClr val="bg1">
                    <a:lumMod val="75000"/>
                  </a:schemeClr>
                </a:solidFill>
              </a:rPr>
              <a:t>en.wikipedia.org</a:t>
            </a: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/wiki/</a:t>
            </a:r>
            <a:r>
              <a:rPr lang="fr-CA" sz="1100" dirty="0" err="1">
                <a:solidFill>
                  <a:schemeClr val="bg1">
                    <a:lumMod val="75000"/>
                  </a:schemeClr>
                </a:solidFill>
              </a:rPr>
              <a:t>Meteor_Crater</a:t>
            </a:r>
            <a:endParaRPr lang="fr-CA" sz="1100" dirty="0">
              <a:solidFill>
                <a:schemeClr val="bg1">
                  <a:lumMod val="75000"/>
                </a:schemeClr>
              </a:solidFill>
            </a:endParaRPr>
          </a:p>
          <a:p>
            <a:pPr algn="r"/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Manicouagan: NASA, http://</a:t>
            </a:r>
            <a:r>
              <a:rPr lang="fr-CA" sz="1100" dirty="0" err="1">
                <a:solidFill>
                  <a:schemeClr val="bg1">
                    <a:lumMod val="75000"/>
                  </a:schemeClr>
                </a:solidFill>
              </a:rPr>
              <a:t>eol.jsc.nasa.gov</a:t>
            </a: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/scripts/</a:t>
            </a:r>
            <a:r>
              <a:rPr lang="fr-CA" sz="1100" dirty="0" err="1">
                <a:solidFill>
                  <a:schemeClr val="bg1">
                    <a:lumMod val="75000"/>
                  </a:schemeClr>
                </a:solidFill>
              </a:rPr>
              <a:t>sseop</a:t>
            </a: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fr-CA" sz="1100" dirty="0" err="1">
                <a:solidFill>
                  <a:schemeClr val="bg1">
                    <a:lumMod val="75000"/>
                  </a:schemeClr>
                </a:solidFill>
              </a:rPr>
              <a:t>photo.pl?mission</a:t>
            </a: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=STS009&amp;roll=48&amp;frame=3139</a:t>
            </a:r>
          </a:p>
          <a:p>
            <a:pPr algn="r"/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Charlevoix: : </a:t>
            </a:r>
            <a:r>
              <a:rPr lang="fr-CA" sz="1100" dirty="0" err="1">
                <a:solidFill>
                  <a:schemeClr val="bg1">
                    <a:lumMod val="75000"/>
                  </a:schemeClr>
                </a:solidFill>
              </a:rPr>
              <a:t>jmgastonguay</a:t>
            </a: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, Agence spatiale canadienne, https://</a:t>
            </a:r>
            <a:r>
              <a:rPr lang="fr-CA" sz="1100" dirty="0" err="1">
                <a:solidFill>
                  <a:schemeClr val="bg1">
                    <a:lumMod val="75000"/>
                  </a:schemeClr>
                </a:solidFill>
              </a:rPr>
              <a:t>fr.wikipedia.org</a:t>
            </a: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/wiki/Astrobl%C3%A8me_de_Charlevoix</a:t>
            </a:r>
          </a:p>
          <a:p>
            <a:pPr algn="r"/>
            <a:r>
              <a:rPr lang="fr-CA" sz="1100" dirty="0" err="1">
                <a:solidFill>
                  <a:schemeClr val="bg1">
                    <a:lumMod val="75000"/>
                  </a:schemeClr>
                </a:solidFill>
              </a:rPr>
              <a:t>Chicxulub</a:t>
            </a:r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: Google </a:t>
            </a:r>
            <a:r>
              <a:rPr lang="fr-CA" sz="1100" dirty="0" err="1">
                <a:solidFill>
                  <a:schemeClr val="bg1">
                    <a:lumMod val="75000"/>
                  </a:schemeClr>
                </a:solidFill>
              </a:rPr>
              <a:t>Earth</a:t>
            </a:r>
            <a:endParaRPr lang="fr-CA" sz="1100" dirty="0">
              <a:solidFill>
                <a:schemeClr val="bg1">
                  <a:lumMod val="75000"/>
                </a:schemeClr>
              </a:solidFill>
            </a:endParaRPr>
          </a:p>
          <a:p>
            <a:pPr algn="r"/>
            <a:r>
              <a:rPr lang="fr-CA" sz="1100" dirty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7" name="Picture 2" descr="File:Meteorcrater.jpg">
            <a:extLst>
              <a:ext uri="{FF2B5EF4-FFF2-40B4-BE49-F238E27FC236}">
                <a16:creationId xmlns:a16="http://schemas.microsoft.com/office/drawing/2014/main" id="{3BFFF494-1BEF-5846-ACD4-EBC43F6034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21918" t="2269"/>
          <a:stretch/>
        </p:blipFill>
        <p:spPr bwMode="auto">
          <a:xfrm>
            <a:off x="949608" y="2213594"/>
            <a:ext cx="2711302" cy="2273721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</p:pic>
      <p:pic>
        <p:nvPicPr>
          <p:cNvPr id="8" name="Picture 7" descr="File:STS009 Manicouagan.jpg">
            <a:extLst>
              <a:ext uri="{FF2B5EF4-FFF2-40B4-BE49-F238E27FC236}">
                <a16:creationId xmlns:a16="http://schemas.microsoft.com/office/drawing/2014/main" id="{D4D86320-CC81-A342-94B3-8749BDD020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t="7806" r="3469" b="6527"/>
          <a:stretch/>
        </p:blipFill>
        <p:spPr bwMode="auto">
          <a:xfrm>
            <a:off x="6494203" y="2225192"/>
            <a:ext cx="2528276" cy="2243755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3B3DAF2-20E2-DD4A-8802-917B981E2E83}"/>
              </a:ext>
            </a:extLst>
          </p:cNvPr>
          <p:cNvSpPr txBox="1">
            <a:spLocks/>
          </p:cNvSpPr>
          <p:nvPr/>
        </p:nvSpPr>
        <p:spPr>
          <a:xfrm>
            <a:off x="6404378" y="4525985"/>
            <a:ext cx="3043445" cy="810478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txBody>
          <a:bodyPr wrap="square" lIns="127000" tIns="127000" rIns="127000" bIns="12700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2100" indent="-233363" algn="l" defTabSz="457200" rtl="0" eaLnBrk="1" latinLnBrk="0" hangingPunct="1">
              <a:spcBef>
                <a:spcPct val="20000"/>
              </a:spcBef>
              <a:buFont typeface="Wingdings" charset="2"/>
              <a:buChar char="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1013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058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737" lvl="1" indent="0">
              <a:spcAft>
                <a:spcPts val="1200"/>
              </a:spcAft>
              <a:buNone/>
            </a:pPr>
            <a:r>
              <a:rPr lang="fr-CA" sz="1800" b="0" dirty="0">
                <a:solidFill>
                  <a:srgbClr val="AAE0FA"/>
                </a:solidFill>
              </a:rPr>
              <a:t>Cratère Manicouagan, Québec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72042B-EBD1-6045-AE8B-6753087209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47" t="18745" r="-2554" b="3233"/>
          <a:stretch/>
        </p:blipFill>
        <p:spPr>
          <a:xfrm>
            <a:off x="3815845" y="2212972"/>
            <a:ext cx="2528276" cy="2255975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1C0D8C4-1ADB-9346-A83C-891246B86D9B}"/>
              </a:ext>
            </a:extLst>
          </p:cNvPr>
          <p:cNvGrpSpPr/>
          <p:nvPr/>
        </p:nvGrpSpPr>
        <p:grpSpPr>
          <a:xfrm>
            <a:off x="9172561" y="2225192"/>
            <a:ext cx="2542077" cy="2243755"/>
            <a:chOff x="5124542" y="1886907"/>
            <a:chExt cx="3345789" cy="304460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C446E9F-E76A-224F-908C-C2DA43391A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2315"/>
            <a:stretch/>
          </p:blipFill>
          <p:spPr>
            <a:xfrm>
              <a:off x="5124542" y="1886907"/>
              <a:ext cx="3345789" cy="304460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AB4F6BD-4145-F34E-B66F-D63B08C27C52}"/>
                </a:ext>
              </a:extLst>
            </p:cNvPr>
            <p:cNvSpPr/>
            <p:nvPr/>
          </p:nvSpPr>
          <p:spPr>
            <a:xfrm>
              <a:off x="7324186" y="3485092"/>
              <a:ext cx="360000" cy="360000"/>
            </a:xfrm>
            <a:prstGeom prst="ellipse">
              <a:avLst/>
            </a:prstGeom>
            <a:solidFill>
              <a:schemeClr val="bg1">
                <a:alpha val="28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3E494BC-B6F0-E145-9FEE-EFAD06B903A4}"/>
              </a:ext>
            </a:extLst>
          </p:cNvPr>
          <p:cNvSpPr txBox="1">
            <a:spLocks/>
          </p:cNvSpPr>
          <p:nvPr/>
        </p:nvSpPr>
        <p:spPr>
          <a:xfrm>
            <a:off x="9172561" y="4507617"/>
            <a:ext cx="3066413" cy="533479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txBody>
          <a:bodyPr wrap="square" lIns="127000" tIns="127000" rIns="127000" bIns="12700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2100" indent="-233363" algn="l" defTabSz="457200" rtl="0" eaLnBrk="1" latinLnBrk="0" hangingPunct="1">
              <a:spcBef>
                <a:spcPct val="20000"/>
              </a:spcBef>
              <a:buFont typeface="Wingdings" charset="2"/>
              <a:buChar char="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1013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058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737" lvl="1" indent="0">
              <a:spcAft>
                <a:spcPts val="1200"/>
              </a:spcAft>
              <a:buNone/>
            </a:pPr>
            <a:r>
              <a:rPr lang="fr-CA" sz="1800" b="0" dirty="0" err="1">
                <a:solidFill>
                  <a:srgbClr val="AAE0FA"/>
                </a:solidFill>
              </a:rPr>
              <a:t>Chicxulub</a:t>
            </a:r>
            <a:r>
              <a:rPr lang="fr-CA" sz="1800" b="0" dirty="0">
                <a:solidFill>
                  <a:srgbClr val="AAE0FA"/>
                </a:solidFill>
              </a:rPr>
              <a:t>, Mexique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CE5B9A7-D4CC-854F-AC4A-DDB09AE5CA40}"/>
              </a:ext>
            </a:extLst>
          </p:cNvPr>
          <p:cNvSpPr txBox="1">
            <a:spLocks/>
          </p:cNvSpPr>
          <p:nvPr/>
        </p:nvSpPr>
        <p:spPr>
          <a:xfrm>
            <a:off x="949608" y="4598410"/>
            <a:ext cx="3177712" cy="533479"/>
          </a:xfrm>
          <a:prstGeom prst="rect">
            <a:avLst/>
          </a:prstGeom>
          <a:solidFill>
            <a:schemeClr val="tx1">
              <a:alpha val="39000"/>
            </a:schemeClr>
          </a:solidFill>
        </p:spPr>
        <p:txBody>
          <a:bodyPr wrap="square" lIns="127000" tIns="127000" rIns="127000" bIns="12700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2100" indent="-233363" algn="l" defTabSz="457200" rtl="0" eaLnBrk="1" latinLnBrk="0" hangingPunct="1">
              <a:spcBef>
                <a:spcPct val="20000"/>
              </a:spcBef>
              <a:buFont typeface="Wingdings" charset="2"/>
              <a:buChar char="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1013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058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737" lvl="1" indent="0">
              <a:spcAft>
                <a:spcPts val="1200"/>
              </a:spcAft>
              <a:buNone/>
            </a:pPr>
            <a:r>
              <a:rPr lang="fr-CA" sz="1800" b="0" dirty="0" err="1">
                <a:solidFill>
                  <a:srgbClr val="AAE0FA"/>
                </a:solidFill>
              </a:rPr>
              <a:t>Meteor</a:t>
            </a:r>
            <a:r>
              <a:rPr lang="fr-CA" sz="1800" b="0" dirty="0">
                <a:solidFill>
                  <a:srgbClr val="AAE0FA"/>
                </a:solidFill>
              </a:rPr>
              <a:t> </a:t>
            </a:r>
            <a:r>
              <a:rPr lang="fr-CA" sz="1800" b="0" dirty="0" err="1">
                <a:solidFill>
                  <a:srgbClr val="AAE0FA"/>
                </a:solidFill>
              </a:rPr>
              <a:t>Crater</a:t>
            </a:r>
            <a:r>
              <a:rPr lang="fr-CA" sz="1800" b="0" dirty="0">
                <a:solidFill>
                  <a:srgbClr val="AAE0FA"/>
                </a:solidFill>
              </a:rPr>
              <a:t>, Arizona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2479A117-E53A-4441-A34E-49260A2185C5}"/>
              </a:ext>
            </a:extLst>
          </p:cNvPr>
          <p:cNvSpPr txBox="1">
            <a:spLocks/>
          </p:cNvSpPr>
          <p:nvPr/>
        </p:nvSpPr>
        <p:spPr>
          <a:xfrm>
            <a:off x="3697429" y="4544353"/>
            <a:ext cx="2797823" cy="810478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txBody>
          <a:bodyPr wrap="square" lIns="127000" tIns="127000" rIns="127000" bIns="12700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92100" indent="-233363" algn="l" defTabSz="457200" rtl="0" eaLnBrk="1" latinLnBrk="0" hangingPunct="1">
              <a:spcBef>
                <a:spcPct val="20000"/>
              </a:spcBef>
              <a:buFont typeface="Wingdings" charset="2"/>
              <a:buChar char=""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1013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058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737" lvl="1" indent="0">
              <a:spcAft>
                <a:spcPts val="1200"/>
              </a:spcAft>
              <a:buNone/>
            </a:pPr>
            <a:r>
              <a:rPr lang="fr-CA" sz="1800" b="0" dirty="0">
                <a:solidFill>
                  <a:srgbClr val="AAE0FA"/>
                </a:solidFill>
              </a:rPr>
              <a:t>Astroblème de Charlevoix, Québec</a:t>
            </a:r>
          </a:p>
        </p:txBody>
      </p:sp>
    </p:spTree>
    <p:extLst>
      <p:ext uri="{BB962C8B-B14F-4D97-AF65-F5344CB8AC3E}">
        <p14:creationId xmlns:p14="http://schemas.microsoft.com/office/powerpoint/2010/main" val="2575190099"/>
      </p:ext>
    </p:extLst>
  </p:cSld>
  <p:clrMapOvr>
    <a:masterClrMapping/>
  </p:clrMapOvr>
</p:sld>
</file>

<file path=ppt/theme/theme1.xml><?xml version="1.0" encoding="utf-8"?>
<a:theme xmlns:a="http://schemas.openxmlformats.org/drawingml/2006/main" name="DU Title">
  <a:themeElements>
    <a:clrScheme name="Custom 2">
      <a:dk1>
        <a:sysClr val="windowText" lastClr="000000"/>
      </a:dk1>
      <a:lt1>
        <a:sysClr val="window" lastClr="FFFFFF"/>
      </a:lt1>
      <a:dk2>
        <a:srgbClr val="262262"/>
      </a:dk2>
      <a:lt2>
        <a:srgbClr val="EEECE1"/>
      </a:lt2>
      <a:accent1>
        <a:srgbClr val="E0942A"/>
      </a:accent1>
      <a:accent2>
        <a:srgbClr val="E0392A"/>
      </a:accent2>
      <a:accent3>
        <a:srgbClr val="2AA9E0"/>
      </a:accent3>
      <a:accent4>
        <a:srgbClr val="AAE0FA"/>
      </a:accent4>
      <a:accent5>
        <a:srgbClr val="B1BABA"/>
      </a:accent5>
      <a:accent6>
        <a:srgbClr val="E0942A"/>
      </a:accent6>
      <a:hlink>
        <a:srgbClr val="2AA9E0"/>
      </a:hlink>
      <a:folHlink>
        <a:srgbClr val="E0942A"/>
      </a:folHlink>
    </a:clrScheme>
    <a:fontScheme name="Discover the Universe">
      <a:majorFont>
        <a:latin typeface="Coluna Rounded"/>
        <a:ea typeface=""/>
        <a:cs typeface=""/>
      </a:majorFont>
      <a:minorFont>
        <a:latin typeface="Avenir LT Std 3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U Header">
  <a:themeElements>
    <a:clrScheme name="Custom 2">
      <a:dk1>
        <a:sysClr val="windowText" lastClr="000000"/>
      </a:dk1>
      <a:lt1>
        <a:sysClr val="window" lastClr="FFFFFF"/>
      </a:lt1>
      <a:dk2>
        <a:srgbClr val="262262"/>
      </a:dk2>
      <a:lt2>
        <a:srgbClr val="EEECE1"/>
      </a:lt2>
      <a:accent1>
        <a:srgbClr val="E0942A"/>
      </a:accent1>
      <a:accent2>
        <a:srgbClr val="E0392A"/>
      </a:accent2>
      <a:accent3>
        <a:srgbClr val="2AA9E0"/>
      </a:accent3>
      <a:accent4>
        <a:srgbClr val="AAE0FA"/>
      </a:accent4>
      <a:accent5>
        <a:srgbClr val="B1BABA"/>
      </a:accent5>
      <a:accent6>
        <a:srgbClr val="E0942A"/>
      </a:accent6>
      <a:hlink>
        <a:srgbClr val="2AA9E0"/>
      </a:hlink>
      <a:folHlink>
        <a:srgbClr val="E0942A"/>
      </a:folHlink>
    </a:clrScheme>
    <a:fontScheme name="Discover the Universe">
      <a:majorFont>
        <a:latin typeface="Coluna Rounded"/>
        <a:ea typeface=""/>
        <a:cs typeface=""/>
      </a:majorFont>
      <a:minorFont>
        <a:latin typeface="Avenir LT Std 3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U Reg">
  <a:themeElements>
    <a:clrScheme name="Custom 2">
      <a:dk1>
        <a:sysClr val="windowText" lastClr="000000"/>
      </a:dk1>
      <a:lt1>
        <a:sysClr val="window" lastClr="FFFFFF"/>
      </a:lt1>
      <a:dk2>
        <a:srgbClr val="262262"/>
      </a:dk2>
      <a:lt2>
        <a:srgbClr val="EEECE1"/>
      </a:lt2>
      <a:accent1>
        <a:srgbClr val="E0942A"/>
      </a:accent1>
      <a:accent2>
        <a:srgbClr val="E0392A"/>
      </a:accent2>
      <a:accent3>
        <a:srgbClr val="2AA9E0"/>
      </a:accent3>
      <a:accent4>
        <a:srgbClr val="AAE0FA"/>
      </a:accent4>
      <a:accent5>
        <a:srgbClr val="B1BABA"/>
      </a:accent5>
      <a:accent6>
        <a:srgbClr val="E0942A"/>
      </a:accent6>
      <a:hlink>
        <a:srgbClr val="2AA9E0"/>
      </a:hlink>
      <a:folHlink>
        <a:srgbClr val="E0942A"/>
      </a:folHlink>
    </a:clrScheme>
    <a:fontScheme name="Discover the Universe">
      <a:majorFont>
        <a:latin typeface="Coluna Rounded"/>
        <a:ea typeface=""/>
        <a:cs typeface=""/>
      </a:majorFont>
      <a:minorFont>
        <a:latin typeface="Avenir LT Std 3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U Black Header">
  <a:themeElements>
    <a:clrScheme name="Custom 2">
      <a:dk1>
        <a:sysClr val="windowText" lastClr="000000"/>
      </a:dk1>
      <a:lt1>
        <a:sysClr val="window" lastClr="FFFFFF"/>
      </a:lt1>
      <a:dk2>
        <a:srgbClr val="262262"/>
      </a:dk2>
      <a:lt2>
        <a:srgbClr val="EEECE1"/>
      </a:lt2>
      <a:accent1>
        <a:srgbClr val="E0942A"/>
      </a:accent1>
      <a:accent2>
        <a:srgbClr val="E0392A"/>
      </a:accent2>
      <a:accent3>
        <a:srgbClr val="2AA9E0"/>
      </a:accent3>
      <a:accent4>
        <a:srgbClr val="AAE0FA"/>
      </a:accent4>
      <a:accent5>
        <a:srgbClr val="B1BABA"/>
      </a:accent5>
      <a:accent6>
        <a:srgbClr val="E0942A"/>
      </a:accent6>
      <a:hlink>
        <a:srgbClr val="2AA9E0"/>
      </a:hlink>
      <a:folHlink>
        <a:srgbClr val="E0942A"/>
      </a:folHlink>
    </a:clrScheme>
    <a:fontScheme name="Discover the Universe">
      <a:majorFont>
        <a:latin typeface="Coluna Rounded"/>
        <a:ea typeface=""/>
        <a:cs typeface=""/>
      </a:majorFont>
      <a:minorFont>
        <a:latin typeface="Avenir LT Std 3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U Black Reg">
  <a:themeElements>
    <a:clrScheme name="Custom 2">
      <a:dk1>
        <a:sysClr val="windowText" lastClr="000000"/>
      </a:dk1>
      <a:lt1>
        <a:sysClr val="window" lastClr="FFFFFF"/>
      </a:lt1>
      <a:dk2>
        <a:srgbClr val="262262"/>
      </a:dk2>
      <a:lt2>
        <a:srgbClr val="EEECE1"/>
      </a:lt2>
      <a:accent1>
        <a:srgbClr val="E0942A"/>
      </a:accent1>
      <a:accent2>
        <a:srgbClr val="E0392A"/>
      </a:accent2>
      <a:accent3>
        <a:srgbClr val="2AA9E0"/>
      </a:accent3>
      <a:accent4>
        <a:srgbClr val="AAE0FA"/>
      </a:accent4>
      <a:accent5>
        <a:srgbClr val="B1BABA"/>
      </a:accent5>
      <a:accent6>
        <a:srgbClr val="E0942A"/>
      </a:accent6>
      <a:hlink>
        <a:srgbClr val="2AA9E0"/>
      </a:hlink>
      <a:folHlink>
        <a:srgbClr val="E0942A"/>
      </a:folHlink>
    </a:clrScheme>
    <a:fontScheme name="Discover the Universe">
      <a:majorFont>
        <a:latin typeface="Coluna Rounded"/>
        <a:ea typeface=""/>
        <a:cs typeface=""/>
      </a:majorFont>
      <a:minorFont>
        <a:latin typeface="Avenir LT Std 3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Social  &amp; Contact">
  <a:themeElements>
    <a:clrScheme name="Custom 2">
      <a:dk1>
        <a:sysClr val="windowText" lastClr="000000"/>
      </a:dk1>
      <a:lt1>
        <a:sysClr val="window" lastClr="FFFFFF"/>
      </a:lt1>
      <a:dk2>
        <a:srgbClr val="262262"/>
      </a:dk2>
      <a:lt2>
        <a:srgbClr val="EEECE1"/>
      </a:lt2>
      <a:accent1>
        <a:srgbClr val="E0942A"/>
      </a:accent1>
      <a:accent2>
        <a:srgbClr val="E0392A"/>
      </a:accent2>
      <a:accent3>
        <a:srgbClr val="2AA9E0"/>
      </a:accent3>
      <a:accent4>
        <a:srgbClr val="AAE0FA"/>
      </a:accent4>
      <a:accent5>
        <a:srgbClr val="B1BABA"/>
      </a:accent5>
      <a:accent6>
        <a:srgbClr val="E0942A"/>
      </a:accent6>
      <a:hlink>
        <a:srgbClr val="2AA9E0"/>
      </a:hlink>
      <a:folHlink>
        <a:srgbClr val="E0942A"/>
      </a:folHlink>
    </a:clrScheme>
    <a:fontScheme name="Discover the Universe">
      <a:majorFont>
        <a:latin typeface="Coluna Rounded"/>
        <a:ea typeface=""/>
        <a:cs typeface=""/>
      </a:majorFont>
      <a:minorFont>
        <a:latin typeface="Avenir LT Std 3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6921</TotalTime>
  <Words>415</Words>
  <Application>Microsoft Macintosh PowerPoint</Application>
  <PresentationFormat>Widescreen</PresentationFormat>
  <Paragraphs>62</Paragraphs>
  <Slides>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6</vt:i4>
      </vt:variant>
    </vt:vector>
  </HeadingPairs>
  <TitlesOfParts>
    <vt:vector size="17" baseType="lpstr">
      <vt:lpstr>Arial</vt:lpstr>
      <vt:lpstr>Avenir LT Std 35 Light</vt:lpstr>
      <vt:lpstr>Calibri</vt:lpstr>
      <vt:lpstr>Impact</vt:lpstr>
      <vt:lpstr>Wingdings</vt:lpstr>
      <vt:lpstr>DU Title</vt:lpstr>
      <vt:lpstr>DU Header</vt:lpstr>
      <vt:lpstr>DU Reg</vt:lpstr>
      <vt:lpstr>DU Black Header</vt:lpstr>
      <vt:lpstr>DU Black Reg</vt:lpstr>
      <vt:lpstr>Social  &amp; Contact</vt:lpstr>
      <vt:lpstr>impacts météoritiques</vt:lpstr>
      <vt:lpstr>quelques définitions…</vt:lpstr>
      <vt:lpstr>position des astéroïdes</vt:lpstr>
      <vt:lpstr>Énergie des impacts</vt:lpstr>
      <vt:lpstr>environ 200 cratères connus sur terre</vt:lpstr>
      <vt:lpstr>cratères connus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Lindsay</dc:creator>
  <cp:lastModifiedBy>Julie Bolduc-Duval</cp:lastModifiedBy>
  <cp:revision>69</cp:revision>
  <dcterms:created xsi:type="dcterms:W3CDTF">2019-05-06T20:07:08Z</dcterms:created>
  <dcterms:modified xsi:type="dcterms:W3CDTF">2021-04-18T01:48:33Z</dcterms:modified>
</cp:coreProperties>
</file>