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48" r:id="rId3"/>
    <p:sldMasterId id="2147483696" r:id="rId4"/>
    <p:sldMasterId id="2147483708" r:id="rId5"/>
    <p:sldMasterId id="2147483720" r:id="rId6"/>
  </p:sldMasterIdLst>
  <p:notesMasterIdLst>
    <p:notesMasterId r:id="rId13"/>
  </p:notesMasterIdLst>
  <p:sldIdLst>
    <p:sldId id="273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0FA"/>
    <a:srgbClr val="2AA9E0"/>
    <a:srgbClr val="E0942A"/>
    <a:srgbClr val="18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2" autoAdjust="0"/>
    <p:restoredTop sz="96213"/>
  </p:normalViewPr>
  <p:slideViewPr>
    <p:cSldViewPr snapToGrid="0">
      <p:cViewPr varScale="1">
        <p:scale>
          <a:sx n="82" d="100"/>
          <a:sy n="82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97277-A7F9-444A-8DAC-662D8649D713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6320-CA25-2041-BC14-180B9E4C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2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6320-CA25-2041-BC14-180B9E4C38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0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1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66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24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94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87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03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08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215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2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/>
          <a:lstStyle>
            <a:lvl1pPr algn="ctr">
              <a:defRPr sz="60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97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6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0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3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05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3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47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13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996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40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47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1543"/>
            <a:ext cx="10515600" cy="308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72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74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84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574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16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4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354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947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356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4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6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442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496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896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15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63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452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249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78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18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67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1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AAE0F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68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23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2021-04-11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2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1543"/>
            <a:ext cx="10515600" cy="308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769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AE0FA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/>
              <a:t>www.discovertheuniverse.ca  |  www.decouvertedelunivers.ca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589" y="13380"/>
            <a:ext cx="6208820" cy="147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D7343-27AE-48E9-B068-1719713D0A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47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8" r:id="rId4"/>
    <p:sldLayoutId id="2147483689" r:id="rId5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AAE0FA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0036FA-E4D1-4561-BB08-9C4C89AC6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AAE0FA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tx1"/>
            </a:gs>
            <a:gs pos="90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769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AE0FA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/>
              <a:t>www.discovertheuniverse.ca  |  www.decouvertedelunivers.ca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380" y="40422"/>
            <a:ext cx="6209237" cy="147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D7343-27AE-48E9-B068-1719713D0A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4721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4C1C8-DA26-49E7-8CA3-14273A4E5D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567" y="4503958"/>
            <a:ext cx="609524" cy="6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3CCAF-7BA8-46D8-AA56-DA7A135C06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38" y="4503958"/>
            <a:ext cx="609524" cy="60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B4C156-9818-4D68-9A0D-3F970508EB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858" y="4503958"/>
            <a:ext cx="609524" cy="609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FABD69-A42E-464A-A913-0166AF4CB702}"/>
              </a:ext>
            </a:extLst>
          </p:cNvPr>
          <p:cNvSpPr txBox="1"/>
          <p:nvPr userDrawn="1"/>
        </p:nvSpPr>
        <p:spPr>
          <a:xfrm>
            <a:off x="5383305" y="5372321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DU_astronomy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DU_astronomie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ACACE-4B71-4CEC-A489-7F9CBF366D2D}"/>
              </a:ext>
            </a:extLst>
          </p:cNvPr>
          <p:cNvSpPr txBox="1"/>
          <p:nvPr userDrawn="1"/>
        </p:nvSpPr>
        <p:spPr>
          <a:xfrm>
            <a:off x="7803064" y="53723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facebook.com/</a:t>
            </a:r>
            <a:r>
              <a:rPr lang="en-US" sz="1400" dirty="0" err="1">
                <a:solidFill>
                  <a:schemeClr val="bg1"/>
                </a:solidFill>
              </a:rPr>
              <a:t>discovertheuniverse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facebook.com/</a:t>
            </a:r>
            <a:r>
              <a:rPr lang="en-US" sz="1400" dirty="0" err="1">
                <a:solidFill>
                  <a:schemeClr val="bg1"/>
                </a:solidFill>
              </a:rPr>
              <a:t>decouvertedelunivers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43242-17B6-4D2F-9B77-A3FA4B90C5B7}"/>
              </a:ext>
            </a:extLst>
          </p:cNvPr>
          <p:cNvSpPr txBox="1"/>
          <p:nvPr userDrawn="1"/>
        </p:nvSpPr>
        <p:spPr>
          <a:xfrm>
            <a:off x="1490619" y="5372321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Discover the Universe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À la </a:t>
            </a:r>
            <a:r>
              <a:rPr lang="en-US" sz="1400" dirty="0" err="1">
                <a:solidFill>
                  <a:schemeClr val="bg1"/>
                </a:solidFill>
              </a:rPr>
              <a:t>découverte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l’univers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22B56-E39F-49EA-8F1E-D211BD14F3DA}"/>
              </a:ext>
            </a:extLst>
          </p:cNvPr>
          <p:cNvSpPr txBox="1"/>
          <p:nvPr userDrawn="1"/>
        </p:nvSpPr>
        <p:spPr>
          <a:xfrm>
            <a:off x="838200" y="2150751"/>
            <a:ext cx="105156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2AA9E0"/>
                </a:solidFill>
                <a:latin typeface="Impact" panose="020B0806030902050204" pitchFamily="34" charset="0"/>
              </a:rPr>
              <a:t>     Contact Us!           </a:t>
            </a:r>
            <a:r>
              <a:rPr lang="en-US" sz="4800" dirty="0" err="1">
                <a:solidFill>
                  <a:srgbClr val="2AA9E0"/>
                </a:solidFill>
                <a:latin typeface="Impact" panose="020B0806030902050204" pitchFamily="34" charset="0"/>
              </a:rPr>
              <a:t>Contactez</a:t>
            </a:r>
            <a:r>
              <a:rPr lang="en-US" sz="4800" dirty="0">
                <a:solidFill>
                  <a:srgbClr val="2AA9E0"/>
                </a:solidFill>
                <a:latin typeface="Impact" panose="020B0806030902050204" pitchFamily="34" charset="0"/>
              </a:rPr>
              <a:t>-nous!</a:t>
            </a:r>
            <a:endParaRPr lang="en-US" sz="4800" b="0" dirty="0">
              <a:solidFill>
                <a:srgbClr val="2AA9E0"/>
              </a:solidFill>
              <a:latin typeface="Impact" panose="020B080603090205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chemeClr val="bg1"/>
                </a:solidFill>
              </a:rPr>
              <a:t>www.discovertheuniverse.ca  |  www.decouvertedelunivers.ca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solidFill>
                <a:srgbClr val="AAE0FA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rgbClr val="AAE0FA"/>
                </a:solidFill>
              </a:rPr>
              <a:t>info@discovertheuniverse.ca | info@decouvertedelunivers.ca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4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AE0FA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377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063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gravité et orbites</a:t>
            </a:r>
          </a:p>
        </p:txBody>
      </p:sp>
    </p:spTree>
    <p:extLst>
      <p:ext uri="{BB962C8B-B14F-4D97-AF65-F5344CB8AC3E}">
        <p14:creationId xmlns:p14="http://schemas.microsoft.com/office/powerpoint/2010/main" val="30718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3C255-1822-B849-B81C-96AE5CE6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b="4097"/>
          <a:stretch/>
        </p:blipFill>
        <p:spPr>
          <a:xfrm>
            <a:off x="4291585" y="716836"/>
            <a:ext cx="6199840" cy="51372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0C53D1-20CF-48D1-B6EB-2F22727F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399" y="74178"/>
            <a:ext cx="8209517" cy="1145454"/>
          </a:xfrm>
        </p:spPr>
        <p:txBody>
          <a:bodyPr/>
          <a:lstStyle/>
          <a:p>
            <a:pPr algn="l"/>
            <a:r>
              <a:rPr lang="fr-CA" sz="4000" dirty="0"/>
              <a:t>orbites des planètes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DC7835-52D9-C144-BBF0-03850CF08283}"/>
              </a:ext>
            </a:extLst>
          </p:cNvPr>
          <p:cNvSpPr txBox="1">
            <a:spLocks/>
          </p:cNvSpPr>
          <p:nvPr/>
        </p:nvSpPr>
        <p:spPr>
          <a:xfrm>
            <a:off x="5577834" y="6120509"/>
            <a:ext cx="6498336" cy="66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Crédit:</a:t>
            </a:r>
            <a:r>
              <a:rPr lang="fr-CA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Martin Vézina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CA" sz="1400" dirty="0"/>
              <a:t>http://</a:t>
            </a:r>
            <a:r>
              <a:rPr lang="fr-CA" sz="1400" dirty="0" err="1"/>
              <a:t>mgvez.github.io</a:t>
            </a:r>
            <a:r>
              <a:rPr lang="fr-CA" sz="1400" dirty="0"/>
              <a:t>/</a:t>
            </a:r>
            <a:r>
              <a:rPr lang="fr-CA" sz="1400" dirty="0" err="1"/>
              <a:t>jsorrery</a:t>
            </a:r>
            <a:r>
              <a:rPr lang="fr-CA" sz="14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1935F-A2FA-C34E-851C-8EADC07B26F6}"/>
              </a:ext>
            </a:extLst>
          </p:cNvPr>
          <p:cNvSpPr txBox="1"/>
          <p:nvPr/>
        </p:nvSpPr>
        <p:spPr>
          <a:xfrm>
            <a:off x="876809" y="2454468"/>
            <a:ext cx="37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>
                    <a:lumMod val="85000"/>
                  </a:schemeClr>
                </a:solidFill>
              </a:rPr>
              <a:t>Les orbites sont des ellipses mais paraissent pratiquement circulaires. </a:t>
            </a:r>
          </a:p>
        </p:txBody>
      </p:sp>
    </p:spTree>
    <p:extLst>
      <p:ext uri="{BB962C8B-B14F-4D97-AF65-F5344CB8AC3E}">
        <p14:creationId xmlns:p14="http://schemas.microsoft.com/office/powerpoint/2010/main" val="351736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C53D1-20CF-48D1-B6EB-2F22727F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399" y="74178"/>
            <a:ext cx="8209517" cy="1145454"/>
          </a:xfrm>
        </p:spPr>
        <p:txBody>
          <a:bodyPr/>
          <a:lstStyle/>
          <a:p>
            <a:pPr algn="l"/>
            <a:r>
              <a:rPr lang="fr-CA" sz="4000" dirty="0"/>
              <a:t>écliptique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1B33B-41A9-894E-B886-8C82AE5CCAA6}"/>
              </a:ext>
            </a:extLst>
          </p:cNvPr>
          <p:cNvSpPr txBox="1"/>
          <p:nvPr/>
        </p:nvSpPr>
        <p:spPr>
          <a:xfrm>
            <a:off x="1168399" y="4339889"/>
            <a:ext cx="995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>
                    <a:lumMod val="85000"/>
                  </a:schemeClr>
                </a:solidFill>
              </a:rPr>
              <a:t>L’écliptique est le plan créé par l’orbite de la Terre autour du Soleil. Les orbites des planètes sont toutes sur ce même plan, à quelques degrés près (max 7º pour Mercure).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81D2B-F8A4-AA4C-9379-27DDBFB2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87" y="1455719"/>
            <a:ext cx="7547197" cy="288417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89C7C17-8760-0547-B052-24E54192688E}"/>
              </a:ext>
            </a:extLst>
          </p:cNvPr>
          <p:cNvSpPr txBox="1">
            <a:spLocks/>
          </p:cNvSpPr>
          <p:nvPr/>
        </p:nvSpPr>
        <p:spPr>
          <a:xfrm>
            <a:off x="5577834" y="6120509"/>
            <a:ext cx="6498336" cy="66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Crédit:</a:t>
            </a:r>
            <a:r>
              <a:rPr lang="fr-CA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Martin Vézina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CA" sz="1400" dirty="0"/>
              <a:t>http://</a:t>
            </a:r>
            <a:r>
              <a:rPr lang="fr-CA" sz="1400" dirty="0" err="1"/>
              <a:t>mgvez.github.io</a:t>
            </a:r>
            <a:r>
              <a:rPr lang="fr-CA" sz="1400" dirty="0"/>
              <a:t>/</a:t>
            </a:r>
            <a:r>
              <a:rPr lang="fr-CA" sz="1400" dirty="0" err="1"/>
              <a:t>jsorrery</a:t>
            </a:r>
            <a:r>
              <a:rPr lang="fr-CA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3599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C53D1-20CF-48D1-B6EB-2F22727F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399" y="74178"/>
            <a:ext cx="8209517" cy="1145454"/>
          </a:xfrm>
        </p:spPr>
        <p:txBody>
          <a:bodyPr/>
          <a:lstStyle/>
          <a:p>
            <a:pPr algn="l"/>
            <a:r>
              <a:rPr lang="fr-CA" sz="4000" dirty="0"/>
              <a:t>la gravité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0BB2FD7-5611-384B-8978-61A77FC90A40}"/>
              </a:ext>
            </a:extLst>
          </p:cNvPr>
          <p:cNvSpPr txBox="1">
            <a:spLocks/>
          </p:cNvSpPr>
          <p:nvPr/>
        </p:nvSpPr>
        <p:spPr>
          <a:xfrm>
            <a:off x="1168399" y="1667400"/>
            <a:ext cx="10091480" cy="2212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La gravité est la force qui retient les objets (planètes, astéroïdes, comètes…) en orbite autour du Soleil. </a:t>
            </a:r>
          </a:p>
          <a:p>
            <a:pPr algn="l"/>
            <a:endParaRPr lang="fr-CA" dirty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Cette force dépend de la masse des objets et de la distance entre eux. Elle s’applique sur les deux objets.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49527-A27B-1440-8385-BAF1AC36E131}"/>
              </a:ext>
            </a:extLst>
          </p:cNvPr>
          <p:cNvSpPr/>
          <p:nvPr/>
        </p:nvSpPr>
        <p:spPr>
          <a:xfrm>
            <a:off x="2604977" y="4318730"/>
            <a:ext cx="893135" cy="871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C663C-1037-5A46-9405-31E121C392AA}"/>
              </a:ext>
            </a:extLst>
          </p:cNvPr>
          <p:cNvSpPr/>
          <p:nvPr/>
        </p:nvSpPr>
        <p:spPr>
          <a:xfrm>
            <a:off x="6078283" y="4504800"/>
            <a:ext cx="517450" cy="499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610519-4D0D-A64E-8EDB-8B3B80BA69BC}"/>
              </a:ext>
            </a:extLst>
          </p:cNvPr>
          <p:cNvCxnSpPr/>
          <p:nvPr/>
        </p:nvCxnSpPr>
        <p:spPr>
          <a:xfrm>
            <a:off x="3051544" y="4756576"/>
            <a:ext cx="1212112" cy="0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BD5B6D-8054-7447-BA19-4F3A77BD6DA0}"/>
              </a:ext>
            </a:extLst>
          </p:cNvPr>
          <p:cNvCxnSpPr>
            <a:cxnSpLocks/>
          </p:cNvCxnSpPr>
          <p:nvPr/>
        </p:nvCxnSpPr>
        <p:spPr>
          <a:xfrm flipH="1">
            <a:off x="5235652" y="4756576"/>
            <a:ext cx="1101356" cy="0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628701-D528-1543-88C6-48494DF10DC0}"/>
                  </a:ext>
                </a:extLst>
              </p:cNvPr>
              <p:cNvSpPr txBox="1"/>
              <p:nvPr/>
            </p:nvSpPr>
            <p:spPr>
              <a:xfrm>
                <a:off x="7700634" y="4499617"/>
                <a:ext cx="2870791" cy="803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CA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fr-CA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fr-CA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CA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628701-D528-1543-88C6-48494DF1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634" y="4499617"/>
                <a:ext cx="2870791" cy="8038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6685C22-F947-AC4F-BFE0-7EF47E016A18}"/>
              </a:ext>
            </a:extLst>
          </p:cNvPr>
          <p:cNvSpPr txBox="1">
            <a:spLocks/>
          </p:cNvSpPr>
          <p:nvPr/>
        </p:nvSpPr>
        <p:spPr>
          <a:xfrm>
            <a:off x="2817186" y="5303427"/>
            <a:ext cx="532514" cy="411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solidFill>
                  <a:schemeClr val="bg1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4316E5C-A4E0-6E40-A20D-E6274FAD09BD}"/>
              </a:ext>
            </a:extLst>
          </p:cNvPr>
          <p:cNvSpPr txBox="1">
            <a:spLocks/>
          </p:cNvSpPr>
          <p:nvPr/>
        </p:nvSpPr>
        <p:spPr>
          <a:xfrm>
            <a:off x="6148722" y="5256307"/>
            <a:ext cx="517450" cy="411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solidFill>
                  <a:schemeClr val="bg1">
                    <a:lumMod val="75000"/>
                  </a:schemeClr>
                </a:solidFill>
              </a:rPr>
              <a:t>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890CDA-06A3-2848-929A-FBC61BB6F511}"/>
              </a:ext>
            </a:extLst>
          </p:cNvPr>
          <p:cNvCxnSpPr/>
          <p:nvPr/>
        </p:nvCxnSpPr>
        <p:spPr>
          <a:xfrm>
            <a:off x="3051544" y="5828554"/>
            <a:ext cx="335590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21E4C9F-1083-AF4D-B89F-9CF5CF59E121}"/>
              </a:ext>
            </a:extLst>
          </p:cNvPr>
          <p:cNvSpPr txBox="1">
            <a:spLocks/>
          </p:cNvSpPr>
          <p:nvPr/>
        </p:nvSpPr>
        <p:spPr>
          <a:xfrm>
            <a:off x="4701145" y="5466853"/>
            <a:ext cx="532514" cy="411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solidFill>
                  <a:schemeClr val="bg1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4911893-B6ED-FF41-A311-9061B9F3DB3A}"/>
              </a:ext>
            </a:extLst>
          </p:cNvPr>
          <p:cNvSpPr txBox="1">
            <a:spLocks/>
          </p:cNvSpPr>
          <p:nvPr/>
        </p:nvSpPr>
        <p:spPr>
          <a:xfrm>
            <a:off x="8201248" y="5638159"/>
            <a:ext cx="3232957" cy="71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dirty="0">
                <a:solidFill>
                  <a:schemeClr val="bg1">
                    <a:lumMod val="85000"/>
                  </a:schemeClr>
                </a:solidFill>
              </a:rPr>
              <a:t>G: constante gravitationnelle</a:t>
            </a:r>
          </a:p>
        </p:txBody>
      </p:sp>
    </p:spTree>
    <p:extLst>
      <p:ext uri="{BB962C8B-B14F-4D97-AF65-F5344CB8AC3E}">
        <p14:creationId xmlns:p14="http://schemas.microsoft.com/office/powerpoint/2010/main" val="13680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C53D1-20CF-48D1-B6EB-2F22727FFA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8399" y="304670"/>
            <a:ext cx="8208963" cy="1144587"/>
          </a:xfrm>
        </p:spPr>
        <p:txBody>
          <a:bodyPr/>
          <a:lstStyle/>
          <a:p>
            <a:pPr algn="l"/>
            <a:r>
              <a:rPr lang="fr-CA" sz="4000" dirty="0"/>
              <a:t>les orbites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0BB2FD7-5611-384B-8978-61A77FC90A40}"/>
              </a:ext>
            </a:extLst>
          </p:cNvPr>
          <p:cNvSpPr txBox="1">
            <a:spLocks/>
          </p:cNvSpPr>
          <p:nvPr/>
        </p:nvSpPr>
        <p:spPr>
          <a:xfrm>
            <a:off x="1050260" y="1898969"/>
            <a:ext cx="10091480" cy="2212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7" lvl="1" algn="l">
              <a:spcBef>
                <a:spcPct val="20000"/>
              </a:spcBef>
            </a:pPr>
            <a:r>
              <a:rPr lang="fr-CA" sz="2400" dirty="0">
                <a:solidFill>
                  <a:srgbClr val="FFFFFF"/>
                </a:solidFill>
              </a:rPr>
              <a:t>Les orbites sont des ellipses et non des cercles parfaits. </a:t>
            </a:r>
          </a:p>
          <a:p>
            <a:pPr marL="58737" lvl="1" algn="l">
              <a:spcBef>
                <a:spcPct val="20000"/>
              </a:spcBef>
            </a:pPr>
            <a:endParaRPr lang="fr-CA" sz="2400" dirty="0">
              <a:solidFill>
                <a:srgbClr val="FFFFFF"/>
              </a:solidFill>
            </a:endParaRPr>
          </a:p>
          <a:p>
            <a:pPr marL="58737" lvl="1" algn="l">
              <a:spcBef>
                <a:spcPct val="20000"/>
              </a:spcBef>
            </a:pPr>
            <a:r>
              <a:rPr lang="fr-CA" sz="2400" dirty="0">
                <a:solidFill>
                  <a:srgbClr val="FFFFFF"/>
                </a:solidFill>
              </a:rPr>
              <a:t>Le Soleil est à un des foyers de l’ellipse.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BCC71-F789-DF44-A20A-7C04D12707AA}"/>
              </a:ext>
            </a:extLst>
          </p:cNvPr>
          <p:cNvGrpSpPr/>
          <p:nvPr/>
        </p:nvGrpSpPr>
        <p:grpSpPr>
          <a:xfrm>
            <a:off x="5021092" y="3650713"/>
            <a:ext cx="2149816" cy="1554067"/>
            <a:chOff x="3517337" y="2201957"/>
            <a:chExt cx="1471351" cy="101857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99AC61-FD4B-884B-8082-03E5E04D839E}"/>
                </a:ext>
              </a:extLst>
            </p:cNvPr>
            <p:cNvSpPr/>
            <p:nvPr/>
          </p:nvSpPr>
          <p:spPr>
            <a:xfrm>
              <a:off x="3517337" y="2201957"/>
              <a:ext cx="1471351" cy="1018572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3D602F-E7D7-D94A-AEC2-B21E5078FC21}"/>
                </a:ext>
              </a:extLst>
            </p:cNvPr>
            <p:cNvSpPr/>
            <p:nvPr/>
          </p:nvSpPr>
          <p:spPr>
            <a:xfrm>
              <a:off x="4572000" y="267607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2283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C53D1-20CF-48D1-B6EB-2F22727FFA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8399" y="304670"/>
            <a:ext cx="8208963" cy="1144587"/>
          </a:xfrm>
        </p:spPr>
        <p:txBody>
          <a:bodyPr/>
          <a:lstStyle/>
          <a:p>
            <a:pPr algn="l"/>
            <a:r>
              <a:rPr lang="fr-CA" sz="4000" dirty="0"/>
              <a:t>les orbites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0BB2FD7-5611-384B-8978-61A77FC90A40}"/>
              </a:ext>
            </a:extLst>
          </p:cNvPr>
          <p:cNvSpPr txBox="1">
            <a:spLocks/>
          </p:cNvSpPr>
          <p:nvPr/>
        </p:nvSpPr>
        <p:spPr>
          <a:xfrm>
            <a:off x="1050260" y="1856439"/>
            <a:ext cx="10091480" cy="360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7" lvl="1" algn="l">
              <a:spcBef>
                <a:spcPct val="20000"/>
              </a:spcBef>
            </a:pPr>
            <a:r>
              <a:rPr lang="fr-CA" sz="2400" dirty="0">
                <a:solidFill>
                  <a:srgbClr val="FFFFFF"/>
                </a:solidFill>
              </a:rPr>
              <a:t>Plus un objet est près du Soleil, plus sa vitesse est élevée.</a:t>
            </a:r>
          </a:p>
          <a:p>
            <a:pPr marL="58737" lvl="1" algn="l">
              <a:spcBef>
                <a:spcPct val="20000"/>
              </a:spcBef>
            </a:pPr>
            <a:endParaRPr lang="fr-CA" sz="2400" dirty="0">
              <a:solidFill>
                <a:srgbClr val="FFFFFF"/>
              </a:solidFill>
            </a:endParaRPr>
          </a:p>
          <a:p>
            <a:pPr marL="749300" lvl="2" indent="-233363" algn="l">
              <a:spcBef>
                <a:spcPct val="20000"/>
              </a:spcBef>
              <a:buFont typeface="Wingdings" pitchFamily="2" charset="2"/>
              <a:buChar char=""/>
            </a:pPr>
            <a:r>
              <a:rPr lang="fr-CA" sz="2400" dirty="0">
                <a:solidFill>
                  <a:srgbClr val="FFFFFF"/>
                </a:solidFill>
              </a:rPr>
              <a:t>Un objet plus près du Soleil (ex: Mercure), se déplace plus rapidement qu’un objet plus éloigné (ex: Neptune).</a:t>
            </a:r>
          </a:p>
          <a:p>
            <a:pPr marL="749300" lvl="2" indent="-233363" algn="l">
              <a:spcBef>
                <a:spcPct val="20000"/>
              </a:spcBef>
              <a:buFont typeface="Wingdings" pitchFamily="2" charset="2"/>
              <a:buChar char=""/>
            </a:pPr>
            <a:endParaRPr lang="fr-CA" sz="2400" dirty="0">
              <a:solidFill>
                <a:srgbClr val="FFFFFF"/>
              </a:solidFill>
            </a:endParaRPr>
          </a:p>
          <a:p>
            <a:pPr marL="749300" lvl="2" indent="-233363" algn="l">
              <a:spcBef>
                <a:spcPct val="20000"/>
              </a:spcBef>
              <a:buFont typeface="Wingdings" pitchFamily="2" charset="2"/>
              <a:buChar char=""/>
            </a:pPr>
            <a:r>
              <a:rPr lang="fr-CA" sz="2400" dirty="0">
                <a:solidFill>
                  <a:srgbClr val="FFFFFF"/>
                </a:solidFill>
              </a:rPr>
              <a:t>La vitesse d’un objet varie lors de son orbite puisque la distance varie (ellipse). La Terre va plus vite lorsqu’elle est à son point le plus rapproché du Soleil. </a:t>
            </a:r>
          </a:p>
        </p:txBody>
      </p:sp>
    </p:spTree>
    <p:extLst>
      <p:ext uri="{BB962C8B-B14F-4D97-AF65-F5344CB8AC3E}">
        <p14:creationId xmlns:p14="http://schemas.microsoft.com/office/powerpoint/2010/main" val="1598563705"/>
      </p:ext>
    </p:extLst>
  </p:cSld>
  <p:clrMapOvr>
    <a:masterClrMapping/>
  </p:clrMapOvr>
</p:sld>
</file>

<file path=ppt/theme/theme1.xml><?xml version="1.0" encoding="utf-8"?>
<a:theme xmlns:a="http://schemas.openxmlformats.org/drawingml/2006/main" name="DU Title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 Header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U Reg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U Black Header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U Black Reg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ocial  &amp; Contact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7104</TotalTime>
  <Words>238</Words>
  <Application>Microsoft Macintosh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Avenir LT Std 35 Light</vt:lpstr>
      <vt:lpstr>Calibri</vt:lpstr>
      <vt:lpstr>Cambria Math</vt:lpstr>
      <vt:lpstr>Impact</vt:lpstr>
      <vt:lpstr>Wingdings</vt:lpstr>
      <vt:lpstr>DU Title</vt:lpstr>
      <vt:lpstr>DU Header</vt:lpstr>
      <vt:lpstr>DU Reg</vt:lpstr>
      <vt:lpstr>DU Black Header</vt:lpstr>
      <vt:lpstr>DU Black Reg</vt:lpstr>
      <vt:lpstr>Social  &amp; Contact</vt:lpstr>
      <vt:lpstr>gravité et orbites</vt:lpstr>
      <vt:lpstr>orbites des planètes</vt:lpstr>
      <vt:lpstr>écliptique</vt:lpstr>
      <vt:lpstr>la gravité</vt:lpstr>
      <vt:lpstr>les orbites</vt:lpstr>
      <vt:lpstr>les orbites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Julie Bolduc-Duval</cp:lastModifiedBy>
  <cp:revision>67</cp:revision>
  <dcterms:created xsi:type="dcterms:W3CDTF">2019-05-06T20:07:08Z</dcterms:created>
  <dcterms:modified xsi:type="dcterms:W3CDTF">2021-04-12T03:28:03Z</dcterms:modified>
</cp:coreProperties>
</file>