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72" r:id="rId2"/>
    <p:sldMasterId id="2147483648" r:id="rId3"/>
    <p:sldMasterId id="2147483696" r:id="rId4"/>
    <p:sldMasterId id="2147483708" r:id="rId5"/>
    <p:sldMasterId id="2147483720" r:id="rId6"/>
  </p:sldMasterIdLst>
  <p:notesMasterIdLst>
    <p:notesMasterId r:id="rId21"/>
  </p:notesMasterIdLst>
  <p:sldIdLst>
    <p:sldId id="262" r:id="rId7"/>
    <p:sldId id="259" r:id="rId8"/>
    <p:sldId id="263" r:id="rId9"/>
    <p:sldId id="264" r:id="rId10"/>
    <p:sldId id="265" r:id="rId11"/>
    <p:sldId id="297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9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E0FA"/>
    <a:srgbClr val="2AA9E0"/>
    <a:srgbClr val="E0942A"/>
    <a:srgbClr val="182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45" autoAdjust="0"/>
    <p:restoredTop sz="96213"/>
  </p:normalViewPr>
  <p:slideViewPr>
    <p:cSldViewPr snapToGrid="0">
      <p:cViewPr varScale="1">
        <p:scale>
          <a:sx n="48" d="100"/>
          <a:sy n="48" d="100"/>
        </p:scale>
        <p:origin x="232" y="1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97277-A7F9-444A-8DAC-662D8649D713}" type="datetimeFigureOut">
              <a:rPr lang="en-US" smtClean="0"/>
              <a:t>4/11/21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A6320-CA25-2041-BC14-180B9E4C3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9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A6320-CA25-2041-BC14-180B9E4C38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67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A6320-CA25-2041-BC14-180B9E4C38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24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A6320-CA25-2041-BC14-180B9E4C38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37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A6320-CA25-2041-BC14-180B9E4C38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70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A6320-CA25-2041-BC14-180B9E4C38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06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A6320-CA25-2041-BC14-180B9E4C38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74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A6320-CA25-2041-BC14-180B9E4C38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97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A6320-CA25-2041-BC14-180B9E4C38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5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A6320-CA25-2041-BC14-180B9E4C38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73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A6320-CA25-2041-BC14-180B9E4C38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7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A6320-CA25-2041-BC14-180B9E4C38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88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A6320-CA25-2041-BC14-180B9E4C38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55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A6320-CA25-2041-BC14-180B9E4C38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96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A6320-CA25-2041-BC14-180B9E4C38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75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0669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2068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4162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7668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1241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494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0873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3030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7085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5215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6221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/>
          <a:lstStyle>
            <a:lvl1pPr algn="ctr">
              <a:defRPr sz="60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797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7263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2602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5430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7052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732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1475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0138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5996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3240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7476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91543"/>
            <a:ext cx="10515600" cy="3085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95727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2746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9840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4574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21625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4847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4354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09475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3356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7442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1684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24429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24966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98963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28158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063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94523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8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2491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9780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19186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767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8160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AAE0FA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4686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823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5921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5264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80000">
              <a:srgbClr val="2AA9E0">
                <a:lumMod val="35000"/>
              </a:srgbClr>
            </a:gs>
            <a:gs pos="86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65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91543"/>
            <a:ext cx="10515600" cy="3085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769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AE0FA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CA" dirty="0"/>
              <a:t>www.discovertheuniverse.ca  |  www.decouvertedelunivers.ca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1589" y="13380"/>
            <a:ext cx="6208820" cy="1470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D7343-27AE-48E9-B068-1719713D0A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472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8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8" r:id="rId4"/>
    <p:sldLayoutId id="2147483689" r:id="rId5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AAE0FA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80000">
              <a:srgbClr val="2AA9E0">
                <a:lumMod val="35000"/>
              </a:srgbClr>
            </a:gs>
            <a:gs pos="86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0036FA-E4D1-4561-BB08-9C4C89AC6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5" y="6222456"/>
            <a:ext cx="2283691" cy="5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9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AAE0FA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80000">
              <a:srgbClr val="2AA9E0">
                <a:lumMod val="35000"/>
              </a:srgbClr>
            </a:gs>
            <a:gs pos="86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5" y="6222456"/>
            <a:ext cx="2283691" cy="5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9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2AA9E0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AE0FA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AE0F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AE0F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85000">
              <a:schemeClr val="tx1"/>
            </a:gs>
            <a:gs pos="90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5" y="6222456"/>
            <a:ext cx="2283691" cy="5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7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2AA9E0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AE0FA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AE0F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AE0F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5" y="6222456"/>
            <a:ext cx="2283691" cy="5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8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2AA9E0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AE0FA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AE0F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AE0F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80000">
              <a:srgbClr val="2AA9E0">
                <a:lumMod val="35000"/>
              </a:srgbClr>
            </a:gs>
            <a:gs pos="86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769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AE0FA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CA" dirty="0"/>
              <a:t>www.discovertheuniverse.ca  |  www.decouvertedelunivers.ca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380" y="40422"/>
            <a:ext cx="6209237" cy="1470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D7343-27AE-48E9-B068-1719713D0A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47215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34C1C8-DA26-49E7-8CA3-14273A4E5D1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567" y="4503958"/>
            <a:ext cx="609524" cy="6095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63CCAF-7BA8-46D8-AA56-DA7A135C06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38" y="4503958"/>
            <a:ext cx="609524" cy="6095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B4C156-9818-4D68-9A0D-3F970508EB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858" y="4503958"/>
            <a:ext cx="609524" cy="6095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FABD69-A42E-464A-A913-0166AF4CB702}"/>
              </a:ext>
            </a:extLst>
          </p:cNvPr>
          <p:cNvSpPr txBox="1"/>
          <p:nvPr userDrawn="1"/>
        </p:nvSpPr>
        <p:spPr>
          <a:xfrm>
            <a:off x="5383305" y="5372321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DU_astronomy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 err="1">
                <a:solidFill>
                  <a:schemeClr val="bg1"/>
                </a:solidFill>
              </a:rPr>
              <a:t>DU_astronomie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DACACE-4B71-4CEC-A489-7F9CBF366D2D}"/>
              </a:ext>
            </a:extLst>
          </p:cNvPr>
          <p:cNvSpPr txBox="1"/>
          <p:nvPr userDrawn="1"/>
        </p:nvSpPr>
        <p:spPr>
          <a:xfrm>
            <a:off x="7803064" y="5372321"/>
            <a:ext cx="3100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facebook.com/</a:t>
            </a:r>
            <a:r>
              <a:rPr lang="en-US" sz="1400" dirty="0" err="1">
                <a:solidFill>
                  <a:schemeClr val="bg1"/>
                </a:solidFill>
              </a:rPr>
              <a:t>discovertheuniverse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facebook.com/</a:t>
            </a:r>
            <a:r>
              <a:rPr lang="en-US" sz="1400" dirty="0" err="1">
                <a:solidFill>
                  <a:schemeClr val="bg1"/>
                </a:solidFill>
              </a:rPr>
              <a:t>decouvertedelunivers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443242-17B6-4D2F-9B77-A3FA4B90C5B7}"/>
              </a:ext>
            </a:extLst>
          </p:cNvPr>
          <p:cNvSpPr txBox="1"/>
          <p:nvPr userDrawn="1"/>
        </p:nvSpPr>
        <p:spPr>
          <a:xfrm>
            <a:off x="1490619" y="5372321"/>
            <a:ext cx="2392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Discover the Universe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À la </a:t>
            </a:r>
            <a:r>
              <a:rPr lang="en-US" sz="1400" dirty="0" err="1">
                <a:solidFill>
                  <a:schemeClr val="bg1"/>
                </a:solidFill>
              </a:rPr>
              <a:t>découverte</a:t>
            </a:r>
            <a:r>
              <a:rPr lang="en-US" sz="1400" dirty="0">
                <a:solidFill>
                  <a:schemeClr val="bg1"/>
                </a:solidFill>
              </a:rPr>
              <a:t> de </a:t>
            </a:r>
            <a:r>
              <a:rPr lang="en-US" sz="1400" dirty="0" err="1">
                <a:solidFill>
                  <a:schemeClr val="bg1"/>
                </a:solidFill>
              </a:rPr>
              <a:t>l’univers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422B56-E39F-49EA-8F1E-D211BD14F3DA}"/>
              </a:ext>
            </a:extLst>
          </p:cNvPr>
          <p:cNvSpPr txBox="1"/>
          <p:nvPr userDrawn="1"/>
        </p:nvSpPr>
        <p:spPr>
          <a:xfrm>
            <a:off x="838200" y="2150751"/>
            <a:ext cx="10515600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2AA9E0"/>
                </a:solidFill>
                <a:latin typeface="Impact" panose="020B0806030902050204" pitchFamily="34" charset="0"/>
              </a:rPr>
              <a:t>     Contact Us!           </a:t>
            </a:r>
            <a:r>
              <a:rPr lang="en-US" sz="4800" dirty="0" err="1">
                <a:solidFill>
                  <a:srgbClr val="2AA9E0"/>
                </a:solidFill>
                <a:latin typeface="Impact" panose="020B0806030902050204" pitchFamily="34" charset="0"/>
              </a:rPr>
              <a:t>Contactez</a:t>
            </a:r>
            <a:r>
              <a:rPr lang="en-US" sz="4800" dirty="0">
                <a:solidFill>
                  <a:srgbClr val="2AA9E0"/>
                </a:solidFill>
                <a:latin typeface="Impact" panose="020B0806030902050204" pitchFamily="34" charset="0"/>
              </a:rPr>
              <a:t>-nous!</a:t>
            </a:r>
            <a:endParaRPr lang="en-US" sz="4800" b="0" dirty="0">
              <a:solidFill>
                <a:srgbClr val="2AA9E0"/>
              </a:solidFill>
              <a:latin typeface="Impact" panose="020B080603090205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>
                <a:solidFill>
                  <a:schemeClr val="bg1"/>
                </a:solidFill>
              </a:rPr>
              <a:t>www.discovertheuniverse.ca  |  www.decouvertedelunivers.ca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b="0" dirty="0">
              <a:solidFill>
                <a:srgbClr val="AAE0FA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>
                <a:solidFill>
                  <a:srgbClr val="AAE0FA"/>
                </a:solidFill>
              </a:rPr>
              <a:t>info@discovertheuniverse.ca | info@decouvertedelunivers.ca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3461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AAE0FA"/>
          </a:solidFill>
          <a:latin typeface="+mj-lt"/>
          <a:ea typeface="+mj-ea"/>
          <a:cs typeface="+mj-cs"/>
        </a:defRPr>
      </a:lvl1pPr>
    </p:titleStyle>
    <p:bodyStyle>
      <a:lvl1pPr marL="0" marR="0" indent="0" algn="ctr" defTabSz="914377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vs.gsfc.nasa.gov/462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5304775-BC2F-4027-BCF6-577E0B0B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8377"/>
            <a:ext cx="10515600" cy="1325563"/>
          </a:xfrm>
        </p:spPr>
        <p:txBody>
          <a:bodyPr/>
          <a:lstStyle/>
          <a:p>
            <a:pPr algn="ctr"/>
            <a:r>
              <a:rPr lang="fr-CA" dirty="0"/>
              <a:t>le soleil et l’activité solaire</a:t>
            </a:r>
          </a:p>
        </p:txBody>
      </p:sp>
    </p:spTree>
    <p:extLst>
      <p:ext uri="{BB962C8B-B14F-4D97-AF65-F5344CB8AC3E}">
        <p14:creationId xmlns:p14="http://schemas.microsoft.com/office/powerpoint/2010/main" val="2253127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8399" y="74178"/>
            <a:ext cx="8209517" cy="1145454"/>
          </a:xfrm>
        </p:spPr>
        <p:txBody>
          <a:bodyPr/>
          <a:lstStyle/>
          <a:p>
            <a:pPr algn="l"/>
            <a:r>
              <a:rPr lang="fr-CA" sz="4000" dirty="0"/>
              <a:t>vent solaire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1B33B-41A9-894E-B886-8C82AE5CCAA6}"/>
              </a:ext>
            </a:extLst>
          </p:cNvPr>
          <p:cNvSpPr txBox="1"/>
          <p:nvPr/>
        </p:nvSpPr>
        <p:spPr>
          <a:xfrm>
            <a:off x="1168399" y="1945255"/>
            <a:ext cx="35063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chemeClr val="bg1">
                    <a:lumMod val="85000"/>
                  </a:schemeClr>
                </a:solidFill>
              </a:rPr>
              <a:t>Le Soleil émet un flux constant de particules. Le vent solaire est plus intense lors d’éruptions solaires (liées à l’activité du Soleil). </a:t>
            </a:r>
          </a:p>
        </p:txBody>
      </p:sp>
      <p:pic>
        <p:nvPicPr>
          <p:cNvPr id="13" name="Image 1" descr="Vent solaire avec champ magnétique de la Terre">
            <a:extLst>
              <a:ext uri="{FF2B5EF4-FFF2-40B4-BE49-F238E27FC236}">
                <a16:creationId xmlns:a16="http://schemas.microsoft.com/office/drawing/2014/main" id="{2821414A-967B-FF4C-A766-B830D71E79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"/>
          <a:stretch/>
        </p:blipFill>
        <p:spPr bwMode="auto">
          <a:xfrm>
            <a:off x="4928191" y="646905"/>
            <a:ext cx="6541978" cy="490502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473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8399" y="74178"/>
            <a:ext cx="8209517" cy="1145454"/>
          </a:xfrm>
        </p:spPr>
        <p:txBody>
          <a:bodyPr/>
          <a:lstStyle/>
          <a:p>
            <a:pPr algn="l"/>
            <a:r>
              <a:rPr lang="fr-CA" sz="4000" dirty="0"/>
              <a:t>vent solaire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1B33B-41A9-894E-B886-8C82AE5CCAA6}"/>
              </a:ext>
            </a:extLst>
          </p:cNvPr>
          <p:cNvSpPr txBox="1"/>
          <p:nvPr/>
        </p:nvSpPr>
        <p:spPr>
          <a:xfrm>
            <a:off x="1168399" y="2632937"/>
            <a:ext cx="35063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chemeClr val="bg1">
                    <a:lumMod val="85000"/>
                  </a:schemeClr>
                </a:solidFill>
              </a:rPr>
              <a:t>Le champ magnétique de la Terre agit comme un bouclier et nous protège du vent solaire. </a:t>
            </a:r>
          </a:p>
        </p:txBody>
      </p:sp>
      <p:pic>
        <p:nvPicPr>
          <p:cNvPr id="6" name="Image 2" descr="Vent solaire autour de la Terre et de son champ magnétique">
            <a:extLst>
              <a:ext uri="{FF2B5EF4-FFF2-40B4-BE49-F238E27FC236}">
                <a16:creationId xmlns:a16="http://schemas.microsoft.com/office/drawing/2014/main" id="{67F50520-35F5-A24E-A3DD-9068D73E6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"/>
          <a:stretch/>
        </p:blipFill>
        <p:spPr bwMode="auto">
          <a:xfrm>
            <a:off x="4923046" y="646905"/>
            <a:ext cx="6626278" cy="496899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2241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8399" y="74178"/>
            <a:ext cx="8209517" cy="1145454"/>
          </a:xfrm>
        </p:spPr>
        <p:txBody>
          <a:bodyPr/>
          <a:lstStyle/>
          <a:p>
            <a:pPr algn="l"/>
            <a:r>
              <a:rPr lang="fr-CA" sz="4000" dirty="0"/>
              <a:t>aurores boréales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1B33B-41A9-894E-B886-8C82AE5CCAA6}"/>
              </a:ext>
            </a:extLst>
          </p:cNvPr>
          <p:cNvSpPr txBox="1"/>
          <p:nvPr/>
        </p:nvSpPr>
        <p:spPr>
          <a:xfrm>
            <a:off x="1168399" y="2313932"/>
            <a:ext cx="39234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chemeClr val="bg1">
                    <a:lumMod val="85000"/>
                  </a:schemeClr>
                </a:solidFill>
              </a:rPr>
              <a:t>Aux pôles, le vent solaire pénètre plus bas dans l’atmosphère et fait briller celle-ci: ce sont les aurores (boréales et australes). </a:t>
            </a:r>
          </a:p>
        </p:txBody>
      </p:sp>
      <p:pic>
        <p:nvPicPr>
          <p:cNvPr id="7" name="Image 3" descr="Champ magnétique et aurores">
            <a:extLst>
              <a:ext uri="{FF2B5EF4-FFF2-40B4-BE49-F238E27FC236}">
                <a16:creationId xmlns:a16="http://schemas.microsoft.com/office/drawing/2014/main" id="{02057373-56D9-8F45-B03A-D15ECA9E58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9" b="1"/>
          <a:stretch/>
        </p:blipFill>
        <p:spPr bwMode="auto">
          <a:xfrm>
            <a:off x="5398208" y="967563"/>
            <a:ext cx="6194688" cy="464642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7200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4" descr="4 - Polarlicht_2.jpg">
            <a:extLst>
              <a:ext uri="{FF2B5EF4-FFF2-40B4-BE49-F238E27FC236}">
                <a16:creationId xmlns:a16="http://schemas.microsoft.com/office/drawing/2014/main" id="{3254D3A6-9C60-8846-BA7A-BEF1F22BA6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1218" y="116958"/>
            <a:ext cx="8924260" cy="58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ubtitle 5">
            <a:extLst>
              <a:ext uri="{FF2B5EF4-FFF2-40B4-BE49-F238E27FC236}">
                <a16:creationId xmlns:a16="http://schemas.microsoft.com/office/drawing/2014/main" id="{B78404C8-3FDE-6443-A912-1D24AB81B808}"/>
              </a:ext>
            </a:extLst>
          </p:cNvPr>
          <p:cNvSpPr txBox="1">
            <a:spLocks/>
          </p:cNvSpPr>
          <p:nvPr/>
        </p:nvSpPr>
        <p:spPr>
          <a:xfrm>
            <a:off x="5577834" y="6120509"/>
            <a:ext cx="6498336" cy="663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Crédit:</a:t>
            </a:r>
            <a:r>
              <a:rPr lang="fr-CA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U.S. Air Force</a:t>
            </a:r>
          </a:p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400" dirty="0"/>
              <a:t>https://</a:t>
            </a:r>
            <a:r>
              <a:rPr lang="fr-CA" sz="1400" dirty="0" err="1"/>
              <a:t>commons.wikimedia.org</a:t>
            </a:r>
            <a:r>
              <a:rPr lang="fr-CA" sz="1400" dirty="0"/>
              <a:t>/wiki/File:Polarlicht_2.jpg</a:t>
            </a:r>
          </a:p>
        </p:txBody>
      </p:sp>
    </p:spTree>
    <p:extLst>
      <p:ext uri="{BB962C8B-B14F-4D97-AF65-F5344CB8AC3E}">
        <p14:creationId xmlns:p14="http://schemas.microsoft.com/office/powerpoint/2010/main" val="1954976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5">
            <a:extLst>
              <a:ext uri="{FF2B5EF4-FFF2-40B4-BE49-F238E27FC236}">
                <a16:creationId xmlns:a16="http://schemas.microsoft.com/office/drawing/2014/main" id="{B78404C8-3FDE-6443-A912-1D24AB81B808}"/>
              </a:ext>
            </a:extLst>
          </p:cNvPr>
          <p:cNvSpPr txBox="1">
            <a:spLocks/>
          </p:cNvSpPr>
          <p:nvPr/>
        </p:nvSpPr>
        <p:spPr>
          <a:xfrm>
            <a:off x="5577834" y="6120509"/>
            <a:ext cx="6498336" cy="663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Crédit:</a:t>
            </a:r>
            <a:r>
              <a:rPr lang="fr-CA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Dominique Lebrun</a:t>
            </a:r>
          </a:p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400" dirty="0"/>
              <a:t>https://</a:t>
            </a:r>
            <a:r>
              <a:rPr lang="fr-CA" sz="1400" dirty="0" err="1"/>
              <a:t>www.facebook.com</a:t>
            </a:r>
            <a:r>
              <a:rPr lang="fr-CA" sz="1400" dirty="0"/>
              <a:t>/</a:t>
            </a:r>
            <a:r>
              <a:rPr lang="fr-CA" sz="1400" dirty="0" err="1"/>
              <a:t>watch</a:t>
            </a:r>
            <a:r>
              <a:rPr lang="fr-CA" sz="1400" dirty="0"/>
              <a:t>/?v=2314563798800282</a:t>
            </a:r>
          </a:p>
        </p:txBody>
      </p:sp>
      <p:pic>
        <p:nvPicPr>
          <p:cNvPr id="2" name="Aurores-DominiqueLebrun" descr="Aurores-DominiqueLebrun">
            <a:hlinkClick r:id="" action="ppaction://media"/>
            <a:extLst>
              <a:ext uri="{FF2B5EF4-FFF2-40B4-BE49-F238E27FC236}">
                <a16:creationId xmlns:a16="http://schemas.microsoft.com/office/drawing/2014/main" id="{C456F11A-50AD-C044-8F99-1DACBC7D69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900" y="0"/>
            <a:ext cx="10768200" cy="602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3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8399" y="74178"/>
            <a:ext cx="9144000" cy="1145454"/>
          </a:xfrm>
        </p:spPr>
        <p:txBody>
          <a:bodyPr/>
          <a:lstStyle/>
          <a:p>
            <a:pPr algn="l"/>
            <a:r>
              <a:rPr lang="fr-CA" dirty="0"/>
              <a:t>le soleil, notre étoile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418F80-A1FF-6E40-9BDE-70C594BA2743}"/>
              </a:ext>
            </a:extLst>
          </p:cNvPr>
          <p:cNvSpPr txBox="1"/>
          <p:nvPr/>
        </p:nvSpPr>
        <p:spPr>
          <a:xfrm>
            <a:off x="5890437" y="1684771"/>
            <a:ext cx="59036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-287338">
              <a:tabLst>
                <a:tab pos="1165225" algn="l"/>
              </a:tabLst>
            </a:pPr>
            <a:r>
              <a:rPr lang="fr-CA" sz="2400" dirty="0">
                <a:solidFill>
                  <a:schemeClr val="bg1">
                    <a:lumMod val="85000"/>
                  </a:schemeClr>
                </a:solidFill>
              </a:rPr>
              <a:t>Le Soleil est une étoile standard: ni dans les plus grosses, ni dans les plus petites. </a:t>
            </a:r>
          </a:p>
          <a:p>
            <a:pPr defTabSz="-287338">
              <a:tabLst>
                <a:tab pos="1165225" algn="l"/>
              </a:tabLst>
            </a:pPr>
            <a:endParaRPr lang="fr-CA" sz="2400" dirty="0">
              <a:solidFill>
                <a:schemeClr val="bg1">
                  <a:lumMod val="85000"/>
                </a:schemeClr>
              </a:solidFill>
            </a:endParaRPr>
          </a:p>
          <a:p>
            <a:pPr defTabSz="-287338">
              <a:tabLst>
                <a:tab pos="1165225" algn="l"/>
              </a:tabLst>
            </a:pPr>
            <a:r>
              <a:rPr lang="fr-CA" sz="2400" dirty="0">
                <a:solidFill>
                  <a:schemeClr val="bg1">
                    <a:lumMod val="85000"/>
                  </a:schemeClr>
                </a:solidFill>
              </a:rPr>
              <a:t>Température de surface: 5500 ºC</a:t>
            </a:r>
          </a:p>
          <a:p>
            <a:pPr defTabSz="-287338">
              <a:tabLst>
                <a:tab pos="1165225" algn="l"/>
              </a:tabLst>
            </a:pPr>
            <a:r>
              <a:rPr lang="fr-CA" sz="2400" dirty="0">
                <a:solidFill>
                  <a:schemeClr val="bg1">
                    <a:lumMod val="85000"/>
                  </a:schemeClr>
                </a:solidFill>
              </a:rPr>
              <a:t>Température au centre: 15 000 000 ºC</a:t>
            </a:r>
          </a:p>
          <a:p>
            <a:pPr defTabSz="-287338">
              <a:tabLst>
                <a:tab pos="1165225" algn="l"/>
              </a:tabLst>
            </a:pPr>
            <a:endParaRPr lang="fr-CA" sz="2400" dirty="0">
              <a:solidFill>
                <a:schemeClr val="bg1">
                  <a:lumMod val="85000"/>
                </a:schemeClr>
              </a:solidFill>
            </a:endParaRPr>
          </a:p>
          <a:p>
            <a:pPr defTabSz="-287338">
              <a:tabLst>
                <a:tab pos="1165225" algn="l"/>
              </a:tabLst>
            </a:pPr>
            <a:r>
              <a:rPr lang="fr-CA" sz="2400" dirty="0">
                <a:solidFill>
                  <a:schemeClr val="bg1">
                    <a:lumMod val="85000"/>
                  </a:schemeClr>
                </a:solidFill>
              </a:rPr>
              <a:t>La chaleur provient de la fusion nucléaire au centre: des atomes d’hydrogène se fusionnent pour former des atomes d’hélium. Cela libère beaucoup d’énergie (E=mc</a:t>
            </a:r>
            <a:r>
              <a:rPr lang="fr-CA" sz="2400" baseline="30000" dirty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fr-CA" sz="2400" dirty="0">
                <a:solidFill>
                  <a:schemeClr val="bg1">
                    <a:lumMod val="85000"/>
                  </a:schemeClr>
                </a:solidFill>
              </a:rPr>
              <a:t>). </a:t>
            </a:r>
            <a:endParaRPr lang="fr-CA" sz="24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9811D6-B060-3E4B-8CDE-F0F5C4E224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76" y="1219632"/>
            <a:ext cx="4620123" cy="4620123"/>
          </a:xfrm>
          <a:prstGeom prst="rect">
            <a:avLst/>
          </a:prstGeom>
        </p:spPr>
      </p:pic>
      <p:sp>
        <p:nvSpPr>
          <p:cNvPr id="8" name="Subtitle 5">
            <a:extLst>
              <a:ext uri="{FF2B5EF4-FFF2-40B4-BE49-F238E27FC236}">
                <a16:creationId xmlns:a16="http://schemas.microsoft.com/office/drawing/2014/main" id="{99CE56FB-DE15-1846-9994-3588A0077089}"/>
              </a:ext>
            </a:extLst>
          </p:cNvPr>
          <p:cNvSpPr txBox="1">
            <a:spLocks/>
          </p:cNvSpPr>
          <p:nvPr/>
        </p:nvSpPr>
        <p:spPr>
          <a:xfrm>
            <a:off x="5577834" y="6120509"/>
            <a:ext cx="6498336" cy="663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Crédit:</a:t>
            </a:r>
            <a:r>
              <a:rPr lang="fr-CA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Solar Dynamics </a:t>
            </a:r>
            <a:r>
              <a:rPr lang="fr-CA" sz="1400" dirty="0" err="1">
                <a:solidFill>
                  <a:schemeClr val="bg1">
                    <a:lumMod val="75000"/>
                  </a:schemeClr>
                </a:solidFill>
              </a:rPr>
              <a:t>Observatory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 (SDO)</a:t>
            </a:r>
          </a:p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400" dirty="0"/>
              <a:t>https://</a:t>
            </a:r>
            <a:r>
              <a:rPr lang="fr-CA" sz="1400" dirty="0" err="1"/>
              <a:t>sdo.gsfc.nasa.gov</a:t>
            </a:r>
            <a:r>
              <a:rPr lang="fr-CA" sz="1400" dirty="0"/>
              <a:t>/</a:t>
            </a:r>
            <a:r>
              <a:rPr lang="fr-CA" sz="1400" dirty="0" err="1"/>
              <a:t>gallery</a:t>
            </a:r>
            <a:r>
              <a:rPr lang="fr-CA" sz="1400" dirty="0"/>
              <a:t>/main/item/142</a:t>
            </a:r>
          </a:p>
          <a:p>
            <a:pPr algn="r" fontAlgn="t">
              <a:lnSpc>
                <a:spcPct val="100000"/>
              </a:lnSpc>
              <a:spcBef>
                <a:spcPts val="0"/>
              </a:spcBef>
            </a:pPr>
            <a:endParaRPr lang="fr-CA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4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8399" y="74178"/>
            <a:ext cx="9144000" cy="1145454"/>
          </a:xfrm>
        </p:spPr>
        <p:txBody>
          <a:bodyPr/>
          <a:lstStyle/>
          <a:p>
            <a:pPr algn="l"/>
            <a:r>
              <a:rPr lang="fr-CA" sz="4000" dirty="0"/>
              <a:t>à quoi ressemble la surface du soleil? </a:t>
            </a: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99CE56FB-DE15-1846-9994-3588A0077089}"/>
              </a:ext>
            </a:extLst>
          </p:cNvPr>
          <p:cNvSpPr txBox="1">
            <a:spLocks/>
          </p:cNvSpPr>
          <p:nvPr/>
        </p:nvSpPr>
        <p:spPr>
          <a:xfrm>
            <a:off x="5577834" y="6120509"/>
            <a:ext cx="6498336" cy="663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Crédit:</a:t>
            </a:r>
            <a:r>
              <a:rPr lang="fr-CA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Solar Dynamics </a:t>
            </a:r>
            <a:r>
              <a:rPr lang="fr-CA" sz="1400" dirty="0" err="1">
                <a:solidFill>
                  <a:schemeClr val="bg1">
                    <a:lumMod val="75000"/>
                  </a:schemeClr>
                </a:solidFill>
              </a:rPr>
              <a:t>Observatory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 (SDO)</a:t>
            </a:r>
          </a:p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400" dirty="0"/>
              <a:t>https://</a:t>
            </a:r>
            <a:r>
              <a:rPr lang="fr-CA" sz="1400" dirty="0" err="1"/>
              <a:t>sdo.gsfc.nasa.gov</a:t>
            </a:r>
            <a:r>
              <a:rPr lang="fr-CA" sz="1400" dirty="0"/>
              <a:t>/data</a:t>
            </a:r>
          </a:p>
          <a:p>
            <a:pPr algn="r" fontAlgn="t">
              <a:lnSpc>
                <a:spcPct val="100000"/>
              </a:lnSpc>
              <a:spcBef>
                <a:spcPts val="0"/>
              </a:spcBef>
            </a:pPr>
            <a:endParaRPr lang="fr-CA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B5DE9F-133B-C248-8FC2-21B01CEB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96" y="1257300"/>
            <a:ext cx="6908800" cy="4343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FFE7CD-BB8B-4548-925B-62E92C5AEA59}"/>
              </a:ext>
            </a:extLst>
          </p:cNvPr>
          <p:cNvSpPr txBox="1"/>
          <p:nvPr/>
        </p:nvSpPr>
        <p:spPr>
          <a:xfrm>
            <a:off x="8250866" y="2231127"/>
            <a:ext cx="3359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-287338">
              <a:tabLst>
                <a:tab pos="1165225" algn="l"/>
              </a:tabLst>
            </a:pPr>
            <a:r>
              <a:rPr lang="fr-CA" sz="2400" dirty="0">
                <a:solidFill>
                  <a:schemeClr val="bg1">
                    <a:lumMod val="85000"/>
                  </a:schemeClr>
                </a:solidFill>
              </a:rPr>
              <a:t>Quelle est la vraie couleur du Soleil? </a:t>
            </a:r>
            <a:endParaRPr lang="fr-CA" sz="24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DBC59-BD4B-A140-A8DC-27FD3B1E27C4}"/>
              </a:ext>
            </a:extLst>
          </p:cNvPr>
          <p:cNvSpPr txBox="1"/>
          <p:nvPr/>
        </p:nvSpPr>
        <p:spPr>
          <a:xfrm>
            <a:off x="8464226" y="3661708"/>
            <a:ext cx="3359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-287338">
              <a:tabLst>
                <a:tab pos="1165225" algn="l"/>
              </a:tabLst>
            </a:pPr>
            <a:r>
              <a:rPr lang="fr-CA" sz="2400" dirty="0">
                <a:solidFill>
                  <a:schemeClr val="bg1">
                    <a:lumMod val="85000"/>
                  </a:schemeClr>
                </a:solidFill>
              </a:rPr>
              <a:t>Le Soleil paraitrait plutôt blanc à l’œil de l’espace, mais son pic de luminosité est dans le vert! </a:t>
            </a:r>
            <a:endParaRPr lang="fr-CA" sz="24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861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8399" y="74178"/>
            <a:ext cx="9144000" cy="1145454"/>
          </a:xfrm>
        </p:spPr>
        <p:txBody>
          <a:bodyPr/>
          <a:lstStyle/>
          <a:p>
            <a:pPr algn="l"/>
            <a:r>
              <a:rPr lang="fr-CA" sz="4000" dirty="0"/>
              <a:t>les taches solaires</a:t>
            </a: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99CE56FB-DE15-1846-9994-3588A0077089}"/>
              </a:ext>
            </a:extLst>
          </p:cNvPr>
          <p:cNvSpPr txBox="1">
            <a:spLocks/>
          </p:cNvSpPr>
          <p:nvPr/>
        </p:nvSpPr>
        <p:spPr>
          <a:xfrm>
            <a:off x="5577834" y="6120509"/>
            <a:ext cx="6498336" cy="663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Crédit:</a:t>
            </a:r>
            <a:r>
              <a:rPr lang="fr-CA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Solar Dynamics </a:t>
            </a:r>
            <a:r>
              <a:rPr lang="fr-CA" sz="1400" dirty="0" err="1">
                <a:solidFill>
                  <a:schemeClr val="bg1">
                    <a:lumMod val="75000"/>
                  </a:schemeClr>
                </a:solidFill>
              </a:rPr>
              <a:t>Observatory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 (SDO)</a:t>
            </a:r>
          </a:p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400" dirty="0"/>
              <a:t>https://</a:t>
            </a:r>
            <a:r>
              <a:rPr lang="fr-CA" sz="1400" dirty="0" err="1"/>
              <a:t>sdo.gsfc.nasa.gov</a:t>
            </a:r>
            <a:r>
              <a:rPr lang="fr-CA" sz="1400" dirty="0"/>
              <a:t>/</a:t>
            </a:r>
          </a:p>
          <a:p>
            <a:pPr algn="r" fontAlgn="t">
              <a:lnSpc>
                <a:spcPct val="100000"/>
              </a:lnSpc>
              <a:spcBef>
                <a:spcPts val="0"/>
              </a:spcBef>
            </a:pPr>
            <a:endParaRPr lang="fr-CA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FFE7CD-BB8B-4548-925B-62E92C5AEA59}"/>
              </a:ext>
            </a:extLst>
          </p:cNvPr>
          <p:cNvSpPr txBox="1"/>
          <p:nvPr/>
        </p:nvSpPr>
        <p:spPr>
          <a:xfrm>
            <a:off x="6096000" y="2314025"/>
            <a:ext cx="49760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-287338">
              <a:tabLst>
                <a:tab pos="1165225" algn="l"/>
              </a:tabLst>
            </a:pPr>
            <a:r>
              <a:rPr lang="fr-CA" sz="2400" dirty="0">
                <a:solidFill>
                  <a:schemeClr val="bg1">
                    <a:lumMod val="85000"/>
                  </a:schemeClr>
                </a:solidFill>
                <a:cs typeface="Arial"/>
              </a:rPr>
              <a:t>En lumière visible, il est possible de voir des taches solaires. </a:t>
            </a:r>
          </a:p>
          <a:p>
            <a:pPr defTabSz="-287338">
              <a:tabLst>
                <a:tab pos="1165225" algn="l"/>
              </a:tabLst>
            </a:pPr>
            <a:endParaRPr lang="fr-CA" sz="2400" dirty="0">
              <a:solidFill>
                <a:schemeClr val="bg1">
                  <a:lumMod val="85000"/>
                </a:schemeClr>
              </a:solidFill>
              <a:cs typeface="Arial"/>
            </a:endParaRPr>
          </a:p>
          <a:p>
            <a:pPr defTabSz="-287338">
              <a:tabLst>
                <a:tab pos="1165225" algn="l"/>
              </a:tabLst>
            </a:pPr>
            <a:r>
              <a:rPr lang="fr-CA" sz="2400" dirty="0">
                <a:solidFill>
                  <a:schemeClr val="bg1">
                    <a:lumMod val="85000"/>
                  </a:schemeClr>
                </a:solidFill>
                <a:cs typeface="Arial"/>
              </a:rPr>
              <a:t>Le nombre de taches solaires varie au fil du temps.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57FC8-1AFC-F24F-BD96-1F90A26BA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892" y="1511864"/>
            <a:ext cx="3811080" cy="383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07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8399" y="74178"/>
            <a:ext cx="9144000" cy="1145454"/>
          </a:xfrm>
        </p:spPr>
        <p:txBody>
          <a:bodyPr/>
          <a:lstStyle/>
          <a:p>
            <a:pPr algn="l"/>
            <a:r>
              <a:rPr lang="fr-CA" sz="4000" dirty="0"/>
              <a:t>cycle solaire</a:t>
            </a: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99CE56FB-DE15-1846-9994-3588A0077089}"/>
              </a:ext>
            </a:extLst>
          </p:cNvPr>
          <p:cNvSpPr txBox="1">
            <a:spLocks/>
          </p:cNvSpPr>
          <p:nvPr/>
        </p:nvSpPr>
        <p:spPr>
          <a:xfrm>
            <a:off x="5577834" y="6120509"/>
            <a:ext cx="6498336" cy="663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Crédit:</a:t>
            </a:r>
            <a:r>
              <a:rPr lang="fr-CA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Robert A . </a:t>
            </a:r>
            <a:r>
              <a:rPr lang="fr-CA" sz="1400" dirty="0" err="1">
                <a:solidFill>
                  <a:schemeClr val="bg1">
                    <a:lumMod val="75000"/>
                  </a:schemeClr>
                </a:solidFill>
              </a:rPr>
              <a:t>Rohde</a:t>
            </a:r>
            <a:endParaRPr lang="fr-CA" sz="1400" dirty="0">
              <a:solidFill>
                <a:schemeClr val="bg1">
                  <a:lumMod val="75000"/>
                </a:schemeClr>
              </a:solidFill>
            </a:endParaRPr>
          </a:p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400" dirty="0"/>
              <a:t>https://</a:t>
            </a:r>
            <a:r>
              <a:rPr lang="fr-CA" sz="1400" dirty="0" err="1"/>
              <a:t>fr.wikipedia.org</a:t>
            </a:r>
            <a:r>
              <a:rPr lang="fr-CA" sz="1400" dirty="0"/>
              <a:t>/wiki/</a:t>
            </a:r>
            <a:r>
              <a:rPr lang="fr-CA" sz="1400" dirty="0" err="1"/>
              <a:t>Cycle_solaire</a:t>
            </a:r>
            <a:endParaRPr lang="fr-CA" sz="1400" dirty="0"/>
          </a:p>
          <a:p>
            <a:pPr algn="r" fontAlgn="t">
              <a:lnSpc>
                <a:spcPct val="100000"/>
              </a:lnSpc>
              <a:spcBef>
                <a:spcPts val="0"/>
              </a:spcBef>
            </a:pPr>
            <a:endParaRPr lang="fr-CA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FFE7CD-BB8B-4548-925B-62E92C5AEA59}"/>
              </a:ext>
            </a:extLst>
          </p:cNvPr>
          <p:cNvSpPr txBox="1"/>
          <p:nvPr/>
        </p:nvSpPr>
        <p:spPr>
          <a:xfrm>
            <a:off x="1168399" y="504397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-287338">
              <a:tabLst>
                <a:tab pos="1165225" algn="l"/>
              </a:tabLst>
            </a:pPr>
            <a:r>
              <a:rPr lang="fr-CA" sz="2400" dirty="0">
                <a:solidFill>
                  <a:schemeClr val="bg1">
                    <a:lumMod val="85000"/>
                  </a:schemeClr>
                </a:solidFill>
                <a:cs typeface="Arial"/>
              </a:rPr>
              <a:t>L’activité solaire varie selon un cycle d’environ 11 ans.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988D33-73FE-A84A-ACEF-EB7876C9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399" y="1558811"/>
            <a:ext cx="8104370" cy="337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19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8399" y="74178"/>
            <a:ext cx="9144000" cy="1145454"/>
          </a:xfrm>
        </p:spPr>
        <p:txBody>
          <a:bodyPr/>
          <a:lstStyle/>
          <a:p>
            <a:pPr algn="l"/>
            <a:r>
              <a:rPr lang="fr-CA" sz="4000" dirty="0"/>
              <a:t>cycle solaire</a:t>
            </a: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99CE56FB-DE15-1846-9994-3588A0077089}"/>
              </a:ext>
            </a:extLst>
          </p:cNvPr>
          <p:cNvSpPr txBox="1">
            <a:spLocks/>
          </p:cNvSpPr>
          <p:nvPr/>
        </p:nvSpPr>
        <p:spPr>
          <a:xfrm>
            <a:off x="5577834" y="6120509"/>
            <a:ext cx="6498336" cy="663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Crédit:</a:t>
            </a:r>
            <a:r>
              <a:rPr lang="fr-CA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David Hathaway/NASA</a:t>
            </a:r>
          </a:p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400" dirty="0"/>
              <a:t>https://</a:t>
            </a:r>
            <a:r>
              <a:rPr lang="fr-CA" sz="1400" dirty="0" err="1"/>
              <a:t>solarscience.msfc.nasa.gov</a:t>
            </a:r>
            <a:r>
              <a:rPr lang="fr-CA" sz="1400" dirty="0"/>
              <a:t>/images/Cycle22Cycle23Cycle24big.gif</a:t>
            </a:r>
            <a:endParaRPr lang="fr-CA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FFE7CD-BB8B-4548-925B-62E92C5AEA59}"/>
              </a:ext>
            </a:extLst>
          </p:cNvPr>
          <p:cNvSpPr txBox="1"/>
          <p:nvPr/>
        </p:nvSpPr>
        <p:spPr>
          <a:xfrm>
            <a:off x="975360" y="2470424"/>
            <a:ext cx="360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-287338">
              <a:tabLst>
                <a:tab pos="1165225" algn="l"/>
              </a:tabLst>
            </a:pPr>
            <a:r>
              <a:rPr lang="fr-CA" sz="2400" dirty="0">
                <a:solidFill>
                  <a:schemeClr val="bg1">
                    <a:lumMod val="85000"/>
                  </a:schemeClr>
                </a:solidFill>
                <a:cs typeface="Arial"/>
              </a:rPr>
              <a:t>L’activité solaire devrait s’intensifier dans les prochaines années.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2BDA98-ADB7-D148-A54E-DAE7565A3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192" y="915129"/>
            <a:ext cx="6364224" cy="477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901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8399" y="74178"/>
            <a:ext cx="3945861" cy="1145454"/>
          </a:xfrm>
        </p:spPr>
        <p:txBody>
          <a:bodyPr/>
          <a:lstStyle/>
          <a:p>
            <a:pPr algn="l"/>
            <a:r>
              <a:rPr lang="fr-CA" sz="4000" dirty="0"/>
              <a:t>minimum solaire</a:t>
            </a: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99CE56FB-DE15-1846-9994-3588A0077089}"/>
              </a:ext>
            </a:extLst>
          </p:cNvPr>
          <p:cNvSpPr txBox="1">
            <a:spLocks/>
          </p:cNvSpPr>
          <p:nvPr/>
        </p:nvSpPr>
        <p:spPr>
          <a:xfrm>
            <a:off x="5577834" y="6120509"/>
            <a:ext cx="6498336" cy="663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Crédit:</a:t>
            </a:r>
            <a:r>
              <a:rPr lang="fr-CA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Solar Dynamics </a:t>
            </a:r>
            <a:r>
              <a:rPr lang="fr-CA" sz="1400" dirty="0" err="1">
                <a:solidFill>
                  <a:schemeClr val="bg1">
                    <a:lumMod val="75000"/>
                  </a:schemeClr>
                </a:solidFill>
              </a:rPr>
              <a:t>Observatory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 (SDO)</a:t>
            </a:r>
          </a:p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400" dirty="0"/>
              <a:t>https://</a:t>
            </a:r>
            <a:r>
              <a:rPr lang="fr-CA" sz="1400" dirty="0" err="1"/>
              <a:t>sdo.gsfc.nasa.gov</a:t>
            </a:r>
            <a:r>
              <a:rPr lang="fr-CA" sz="1400" dirty="0"/>
              <a:t>/</a:t>
            </a:r>
          </a:p>
          <a:p>
            <a:pPr algn="r" fontAlgn="t">
              <a:lnSpc>
                <a:spcPct val="100000"/>
              </a:lnSpc>
              <a:spcBef>
                <a:spcPts val="0"/>
              </a:spcBef>
            </a:pPr>
            <a:endParaRPr lang="fr-CA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FFE7CD-BB8B-4548-925B-62E92C5AEA59}"/>
              </a:ext>
            </a:extLst>
          </p:cNvPr>
          <p:cNvSpPr txBox="1"/>
          <p:nvPr/>
        </p:nvSpPr>
        <p:spPr>
          <a:xfrm>
            <a:off x="5114260" y="646905"/>
            <a:ext cx="3019647" cy="469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-287338">
              <a:tabLst>
                <a:tab pos="1165225" algn="l"/>
              </a:tabLst>
            </a:pPr>
            <a:r>
              <a:rPr lang="fr-CA" sz="2400" dirty="0">
                <a:solidFill>
                  <a:schemeClr val="bg1">
                    <a:lumMod val="85000"/>
                  </a:schemeClr>
                </a:solidFill>
                <a:cs typeface="Arial"/>
              </a:rPr>
              <a:t>(période inactive)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272192-B34F-3F41-99B2-DA7301AE90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09" b="3607"/>
          <a:stretch/>
        </p:blipFill>
        <p:spPr>
          <a:xfrm>
            <a:off x="1140046" y="1339702"/>
            <a:ext cx="9136731" cy="44018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E2B17-13E9-5A4C-9C14-884C02E677EA}"/>
              </a:ext>
            </a:extLst>
          </p:cNvPr>
          <p:cNvSpPr txBox="1"/>
          <p:nvPr/>
        </p:nvSpPr>
        <p:spPr>
          <a:xfrm>
            <a:off x="2837621" y="5472174"/>
            <a:ext cx="1968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-287338">
              <a:tabLst>
                <a:tab pos="1165225" algn="l"/>
              </a:tabLst>
            </a:pPr>
            <a:r>
              <a:rPr lang="fr-CA" sz="2000" dirty="0">
                <a:solidFill>
                  <a:schemeClr val="bg1">
                    <a:lumMod val="85000"/>
                  </a:schemeClr>
                </a:solidFill>
                <a:cs typeface="Arial"/>
              </a:rPr>
              <a:t>en ultraviolet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75979B-C914-2A4F-8F42-898EB406E2F3}"/>
              </a:ext>
            </a:extLst>
          </p:cNvPr>
          <p:cNvSpPr txBox="1"/>
          <p:nvPr/>
        </p:nvSpPr>
        <p:spPr>
          <a:xfrm>
            <a:off x="7151531" y="5472174"/>
            <a:ext cx="2368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-287338">
              <a:tabLst>
                <a:tab pos="1165225" algn="l"/>
              </a:tabLst>
            </a:pPr>
            <a:r>
              <a:rPr lang="fr-CA" sz="2000" dirty="0">
                <a:solidFill>
                  <a:schemeClr val="bg1">
                    <a:lumMod val="85000"/>
                  </a:schemeClr>
                </a:solidFill>
                <a:cs typeface="Arial"/>
              </a:rPr>
              <a:t>en lumière visible</a:t>
            </a:r>
          </a:p>
        </p:txBody>
      </p:sp>
    </p:spTree>
    <p:extLst>
      <p:ext uri="{BB962C8B-B14F-4D97-AF65-F5344CB8AC3E}">
        <p14:creationId xmlns:p14="http://schemas.microsoft.com/office/powerpoint/2010/main" val="3863019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8399" y="74178"/>
            <a:ext cx="3945861" cy="1145454"/>
          </a:xfrm>
        </p:spPr>
        <p:txBody>
          <a:bodyPr/>
          <a:lstStyle/>
          <a:p>
            <a:pPr algn="l"/>
            <a:r>
              <a:rPr lang="fr-CA" sz="4000" dirty="0"/>
              <a:t>maximum solaire</a:t>
            </a: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99CE56FB-DE15-1846-9994-3588A0077089}"/>
              </a:ext>
            </a:extLst>
          </p:cNvPr>
          <p:cNvSpPr txBox="1">
            <a:spLocks/>
          </p:cNvSpPr>
          <p:nvPr/>
        </p:nvSpPr>
        <p:spPr>
          <a:xfrm>
            <a:off x="5577834" y="6120509"/>
            <a:ext cx="6498336" cy="663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Crédit:</a:t>
            </a:r>
            <a:r>
              <a:rPr lang="fr-CA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Solar Dynamics </a:t>
            </a:r>
            <a:r>
              <a:rPr lang="fr-CA" sz="1400" dirty="0" err="1">
                <a:solidFill>
                  <a:schemeClr val="bg1">
                    <a:lumMod val="75000"/>
                  </a:schemeClr>
                </a:solidFill>
              </a:rPr>
              <a:t>Observatory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 (SDO)</a:t>
            </a:r>
          </a:p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400" dirty="0"/>
              <a:t>https://</a:t>
            </a:r>
            <a:r>
              <a:rPr lang="fr-CA" sz="1400" dirty="0" err="1"/>
              <a:t>sdo.gsfc.nasa.gov</a:t>
            </a:r>
            <a:r>
              <a:rPr lang="fr-CA" sz="1400" dirty="0"/>
              <a:t>/</a:t>
            </a:r>
          </a:p>
          <a:p>
            <a:pPr algn="r" fontAlgn="t">
              <a:lnSpc>
                <a:spcPct val="100000"/>
              </a:lnSpc>
              <a:spcBef>
                <a:spcPts val="0"/>
              </a:spcBef>
            </a:pPr>
            <a:endParaRPr lang="fr-CA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FFE7CD-BB8B-4548-925B-62E92C5AEA59}"/>
              </a:ext>
            </a:extLst>
          </p:cNvPr>
          <p:cNvSpPr txBox="1"/>
          <p:nvPr/>
        </p:nvSpPr>
        <p:spPr>
          <a:xfrm>
            <a:off x="5114260" y="6469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-287338">
              <a:tabLst>
                <a:tab pos="1165225" algn="l"/>
              </a:tabLst>
            </a:pPr>
            <a:r>
              <a:rPr lang="fr-CA" sz="2400" dirty="0">
                <a:solidFill>
                  <a:schemeClr val="bg1">
                    <a:lumMod val="85000"/>
                  </a:schemeClr>
                </a:solidFill>
                <a:cs typeface="Arial"/>
              </a:rPr>
              <a:t>(période active)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5F8C61-988E-5B44-BDEB-53F70F93A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2558" y="1339702"/>
            <a:ext cx="9136731" cy="43912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FF735A-8CF7-134B-99E5-6316CF441D17}"/>
              </a:ext>
            </a:extLst>
          </p:cNvPr>
          <p:cNvSpPr txBox="1"/>
          <p:nvPr/>
        </p:nvSpPr>
        <p:spPr>
          <a:xfrm>
            <a:off x="2837621" y="5472174"/>
            <a:ext cx="1968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-287338">
              <a:tabLst>
                <a:tab pos="1165225" algn="l"/>
              </a:tabLst>
            </a:pPr>
            <a:r>
              <a:rPr lang="fr-CA" sz="2000" dirty="0">
                <a:solidFill>
                  <a:schemeClr val="bg1">
                    <a:lumMod val="85000"/>
                  </a:schemeClr>
                </a:solidFill>
                <a:cs typeface="Arial"/>
              </a:rPr>
              <a:t>en ultraviolet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1B33B-41A9-894E-B886-8C82AE5CCAA6}"/>
              </a:ext>
            </a:extLst>
          </p:cNvPr>
          <p:cNvSpPr txBox="1"/>
          <p:nvPr/>
        </p:nvSpPr>
        <p:spPr>
          <a:xfrm>
            <a:off x="7151531" y="5472174"/>
            <a:ext cx="2368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-287338">
              <a:tabLst>
                <a:tab pos="1165225" algn="l"/>
              </a:tabLst>
            </a:pPr>
            <a:r>
              <a:rPr lang="fr-CA" sz="2000" dirty="0">
                <a:solidFill>
                  <a:schemeClr val="bg1">
                    <a:lumMod val="85000"/>
                  </a:schemeClr>
                </a:solidFill>
                <a:cs typeface="Arial"/>
              </a:rPr>
              <a:t>en lumière visible</a:t>
            </a:r>
          </a:p>
        </p:txBody>
      </p:sp>
    </p:spTree>
    <p:extLst>
      <p:ext uri="{BB962C8B-B14F-4D97-AF65-F5344CB8AC3E}">
        <p14:creationId xmlns:p14="http://schemas.microsoft.com/office/powerpoint/2010/main" val="455472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8399" y="74178"/>
            <a:ext cx="8209517" cy="1145454"/>
          </a:xfrm>
        </p:spPr>
        <p:txBody>
          <a:bodyPr/>
          <a:lstStyle/>
          <a:p>
            <a:pPr algn="l"/>
            <a:r>
              <a:rPr lang="fr-CA" sz="4000" dirty="0"/>
              <a:t>champ magnétique du soleil</a:t>
            </a: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99CE56FB-DE15-1846-9994-3588A0077089}"/>
              </a:ext>
            </a:extLst>
          </p:cNvPr>
          <p:cNvSpPr txBox="1">
            <a:spLocks/>
          </p:cNvSpPr>
          <p:nvPr/>
        </p:nvSpPr>
        <p:spPr>
          <a:xfrm>
            <a:off x="5577834" y="6120509"/>
            <a:ext cx="6498336" cy="663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Crédit:</a:t>
            </a:r>
            <a:r>
              <a:rPr lang="fr-CA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400" dirty="0" err="1">
                <a:solidFill>
                  <a:schemeClr val="bg1">
                    <a:lumMod val="75000"/>
                  </a:schemeClr>
                </a:solidFill>
              </a:rPr>
              <a:t>NASA’s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 Scientific </a:t>
            </a:r>
            <a:r>
              <a:rPr lang="fr-CA" sz="1400" dirty="0" err="1">
                <a:solidFill>
                  <a:schemeClr val="bg1">
                    <a:lumMod val="75000"/>
                  </a:schemeClr>
                </a:solidFill>
              </a:rPr>
              <a:t>Visualization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 Studio)</a:t>
            </a:r>
          </a:p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CA" sz="1400" dirty="0">
                <a:hlinkClick r:id="rId3"/>
              </a:rPr>
              <a:t>https://svs.gsfc.nasa.gov/4623</a:t>
            </a:r>
            <a:endParaRPr lang="fr-CA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F735A-8CF7-134B-99E5-6316CF441D17}"/>
              </a:ext>
            </a:extLst>
          </p:cNvPr>
          <p:cNvSpPr txBox="1"/>
          <p:nvPr/>
        </p:nvSpPr>
        <p:spPr>
          <a:xfrm>
            <a:off x="1074400" y="5234124"/>
            <a:ext cx="4746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>
                    <a:lumMod val="85000"/>
                  </a:schemeClr>
                </a:solidFill>
              </a:rPr>
              <a:t>Le champ magnétique solaire « simple » lors d’un minimum solaire.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1B33B-41A9-894E-B886-8C82AE5CCAA6}"/>
              </a:ext>
            </a:extLst>
          </p:cNvPr>
          <p:cNvSpPr txBox="1"/>
          <p:nvPr/>
        </p:nvSpPr>
        <p:spPr>
          <a:xfrm>
            <a:off x="6096000" y="5246541"/>
            <a:ext cx="4334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>
                    <a:lumMod val="85000"/>
                  </a:schemeClr>
                </a:solidFill>
              </a:rPr>
              <a:t>Le champ magnétique solaire enchevêtré lors d’un maximum solaire.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7C6D35-A835-9D43-BA42-A8F155DB13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" r="57919"/>
          <a:stretch/>
        </p:blipFill>
        <p:spPr>
          <a:xfrm>
            <a:off x="1074400" y="1534783"/>
            <a:ext cx="4746706" cy="35208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2FDA76-6D6C-9B45-9305-85777D4C72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4" r="7773"/>
          <a:stretch/>
        </p:blipFill>
        <p:spPr>
          <a:xfrm>
            <a:off x="6096000" y="1534782"/>
            <a:ext cx="4334540" cy="35208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7398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DU Title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U Header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U Reg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U Black Header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U Black Reg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ocial  &amp; Contact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6510</TotalTime>
  <Words>492</Words>
  <Application>Microsoft Macintosh PowerPoint</Application>
  <PresentationFormat>Widescreen</PresentationFormat>
  <Paragraphs>70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Avenir LT Std 35 Light</vt:lpstr>
      <vt:lpstr>Calibri</vt:lpstr>
      <vt:lpstr>Impact</vt:lpstr>
      <vt:lpstr>DU Title</vt:lpstr>
      <vt:lpstr>DU Header</vt:lpstr>
      <vt:lpstr>DU Reg</vt:lpstr>
      <vt:lpstr>DU Black Header</vt:lpstr>
      <vt:lpstr>DU Black Reg</vt:lpstr>
      <vt:lpstr>Social  &amp; Contact</vt:lpstr>
      <vt:lpstr>le soleil et l’activité solaire</vt:lpstr>
      <vt:lpstr>le soleil, notre étoile</vt:lpstr>
      <vt:lpstr>à quoi ressemble la surface du soleil? </vt:lpstr>
      <vt:lpstr>les taches solaires</vt:lpstr>
      <vt:lpstr>cycle solaire</vt:lpstr>
      <vt:lpstr>cycle solaire</vt:lpstr>
      <vt:lpstr>minimum solaire</vt:lpstr>
      <vt:lpstr>maximum solaire</vt:lpstr>
      <vt:lpstr>champ magnétique du soleil</vt:lpstr>
      <vt:lpstr>vent solaire</vt:lpstr>
      <vt:lpstr>vent solaire</vt:lpstr>
      <vt:lpstr>aurores boréales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</dc:creator>
  <cp:lastModifiedBy>Julie Bolduc-Duval</cp:lastModifiedBy>
  <cp:revision>69</cp:revision>
  <dcterms:created xsi:type="dcterms:W3CDTF">2019-05-06T20:07:08Z</dcterms:created>
  <dcterms:modified xsi:type="dcterms:W3CDTF">2021-04-11T16:44:59Z</dcterms:modified>
</cp:coreProperties>
</file>