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72" r:id="rId2"/>
    <p:sldMasterId id="2147483648" r:id="rId3"/>
    <p:sldMasterId id="2147483696" r:id="rId4"/>
    <p:sldMasterId id="2147483708" r:id="rId5"/>
    <p:sldMasterId id="2147483722" r:id="rId6"/>
    <p:sldMasterId id="2147483720" r:id="rId7"/>
  </p:sldMasterIdLst>
  <p:notesMasterIdLst>
    <p:notesMasterId r:id="rId88"/>
  </p:notesMasterIdLst>
  <p:sldIdLst>
    <p:sldId id="332" r:id="rId8"/>
    <p:sldId id="340" r:id="rId9"/>
    <p:sldId id="362" r:id="rId10"/>
    <p:sldId id="343" r:id="rId11"/>
    <p:sldId id="399" r:id="rId12"/>
    <p:sldId id="400" r:id="rId13"/>
    <p:sldId id="401" r:id="rId14"/>
    <p:sldId id="402" r:id="rId15"/>
    <p:sldId id="403" r:id="rId16"/>
    <p:sldId id="363" r:id="rId17"/>
    <p:sldId id="350" r:id="rId18"/>
    <p:sldId id="368" r:id="rId19"/>
    <p:sldId id="369" r:id="rId20"/>
    <p:sldId id="370" r:id="rId21"/>
    <p:sldId id="371" r:id="rId22"/>
    <p:sldId id="372" r:id="rId23"/>
    <p:sldId id="281" r:id="rId24"/>
    <p:sldId id="342" r:id="rId25"/>
    <p:sldId id="341" r:id="rId26"/>
    <p:sldId id="397" r:id="rId27"/>
    <p:sldId id="373" r:id="rId28"/>
    <p:sldId id="374" r:id="rId29"/>
    <p:sldId id="398" r:id="rId30"/>
    <p:sldId id="384" r:id="rId31"/>
    <p:sldId id="375" r:id="rId32"/>
    <p:sldId id="376" r:id="rId33"/>
    <p:sldId id="377" r:id="rId34"/>
    <p:sldId id="378" r:id="rId35"/>
    <p:sldId id="385" r:id="rId36"/>
    <p:sldId id="387" r:id="rId37"/>
    <p:sldId id="379" r:id="rId38"/>
    <p:sldId id="380" r:id="rId39"/>
    <p:sldId id="381" r:id="rId40"/>
    <p:sldId id="382" r:id="rId41"/>
    <p:sldId id="383" r:id="rId42"/>
    <p:sldId id="407" r:id="rId43"/>
    <p:sldId id="386" r:id="rId44"/>
    <p:sldId id="408" r:id="rId45"/>
    <p:sldId id="404" r:id="rId46"/>
    <p:sldId id="405" r:id="rId47"/>
    <p:sldId id="406" r:id="rId48"/>
    <p:sldId id="392" r:id="rId49"/>
    <p:sldId id="393" r:id="rId50"/>
    <p:sldId id="409" r:id="rId51"/>
    <p:sldId id="411" r:id="rId52"/>
    <p:sldId id="391" r:id="rId53"/>
    <p:sldId id="388" r:id="rId54"/>
    <p:sldId id="413" r:id="rId55"/>
    <p:sldId id="394" r:id="rId56"/>
    <p:sldId id="416" r:id="rId57"/>
    <p:sldId id="414" r:id="rId58"/>
    <p:sldId id="415" r:id="rId59"/>
    <p:sldId id="428" r:id="rId60"/>
    <p:sldId id="395" r:id="rId61"/>
    <p:sldId id="418" r:id="rId62"/>
    <p:sldId id="419" r:id="rId63"/>
    <p:sldId id="420" r:id="rId64"/>
    <p:sldId id="421" r:id="rId65"/>
    <p:sldId id="422" r:id="rId66"/>
    <p:sldId id="423" r:id="rId67"/>
    <p:sldId id="396" r:id="rId68"/>
    <p:sldId id="430" r:id="rId69"/>
    <p:sldId id="431" r:id="rId70"/>
    <p:sldId id="432" r:id="rId71"/>
    <p:sldId id="425" r:id="rId72"/>
    <p:sldId id="441" r:id="rId73"/>
    <p:sldId id="440" r:id="rId74"/>
    <p:sldId id="442" r:id="rId75"/>
    <p:sldId id="438" r:id="rId76"/>
    <p:sldId id="433" r:id="rId77"/>
    <p:sldId id="435" r:id="rId78"/>
    <p:sldId id="437" r:id="rId79"/>
    <p:sldId id="443" r:id="rId80"/>
    <p:sldId id="434" r:id="rId81"/>
    <p:sldId id="436" r:id="rId82"/>
    <p:sldId id="429" r:id="rId83"/>
    <p:sldId id="439" r:id="rId84"/>
    <p:sldId id="390" r:id="rId85"/>
    <p:sldId id="266" r:id="rId86"/>
    <p:sldId id="261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édérique Baron" initials="FB" lastIdx="1" clrIdx="0">
    <p:extLst>
      <p:ext uri="{19B8F6BF-5375-455C-9EA6-DF929625EA0E}">
        <p15:presenceInfo xmlns:p15="http://schemas.microsoft.com/office/powerpoint/2012/main" userId="1eae6d4eb324d0f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E0FA"/>
    <a:srgbClr val="482217"/>
    <a:srgbClr val="3E1F12"/>
    <a:srgbClr val="432115"/>
    <a:srgbClr val="4C2418"/>
    <a:srgbClr val="391E15"/>
    <a:srgbClr val="5B2B1A"/>
    <a:srgbClr val="431D13"/>
    <a:srgbClr val="582B18"/>
    <a:srgbClr val="2AA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85" autoAdjust="0"/>
    <p:restoredTop sz="88299"/>
  </p:normalViewPr>
  <p:slideViewPr>
    <p:cSldViewPr snapToGrid="0">
      <p:cViewPr varScale="1">
        <p:scale>
          <a:sx n="92" d="100"/>
          <a:sy n="92" d="100"/>
        </p:scale>
        <p:origin x="8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commentAuthors" Target="commentAuthor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presProps" Target="presProps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37389-280C-D349-BE79-4E9AE480E9EA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244AE-4243-6F45-8E4B-B4030452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55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95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98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97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79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5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52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02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526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624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46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36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562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795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764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545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558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051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403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924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867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01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485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442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747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159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138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855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703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731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199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040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1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775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343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47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999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013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940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790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952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2258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685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601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03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41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086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992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52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52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77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3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244AE-4243-6F45-8E4B-B403045237A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41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0669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2068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9FBCD-8AC5-4EE5-8C08-8B8AAAD1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F195C-FDB1-41D6-9F91-39497B34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D6259-2593-4E48-B70B-194174B3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4162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837B-A2A6-4F8D-A579-28CADC49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CA88-06A1-41A5-B4AB-3D3B69FA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C120E-8ABC-4BCF-99ED-E9D32D8EC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10F2B-9438-4B8A-A027-7A2F75AC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EC45D-D6E8-4DD6-81C4-0727700C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BCBD-861C-4817-9D90-91B4CEB1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7668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F5D9-9F52-49B3-9604-137F05E7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C0E5-D293-42C3-9605-AE9E3A0E5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A9E90-5CEC-47FF-8D84-650091F4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B94D8-F1EF-4856-B916-0CD4E143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3E706-C119-4626-8BFB-202EE5E7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E7C73-CF74-4ABF-BA1D-F8C243ED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1241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9197-7E0B-4352-8E9B-9D4FB866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EE138-6E01-4C8C-BAF3-F5BC067B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C0E3-5D6C-414C-9A27-05D6C8DA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F5002-727C-4809-A0EF-0451898D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2170-A6B8-4230-B53C-109C364E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4943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B35A-4E59-4CA2-9D36-C906E32A6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03A52-9836-4B83-A316-866CB7284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9B0A-D76A-4D48-96B0-A2BCA4E9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E585-8E76-48BA-8E33-7B47D95E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9189-EC0C-4ACA-978C-7FAE685C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0873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3030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rgbClr val="2AA9E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7085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5215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151E-B420-48E5-B2D2-AD3BED04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11C89-B8AA-4D6B-A635-684D5F6D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AAE0FA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D89AE-8320-4064-A3F6-F3D11026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5C364-AADB-42F4-B7A4-46CE9083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1BCD-E338-4F4D-B95D-635D1FCE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6221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/>
          <a:lstStyle>
            <a:lvl1pPr algn="ctr">
              <a:defRPr sz="6000">
                <a:solidFill>
                  <a:srgbClr val="2AA9E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7971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7263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2602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9FBCD-8AC5-4EE5-8C08-8B8AAAD1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F195C-FDB1-41D6-9F91-39497B34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D6259-2593-4E48-B70B-194174B3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5430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837B-A2A6-4F8D-A579-28CADC49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CA88-06A1-41A5-B4AB-3D3B69FA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C120E-8ABC-4BCF-99ED-E9D32D8EC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10F2B-9438-4B8A-A027-7A2F75AC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EC45D-D6E8-4DD6-81C4-0727700C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BCBD-861C-4817-9D90-91B4CEB1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7052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F5D9-9F52-49B3-9604-137F05E7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C0E5-D293-42C3-9605-AE9E3A0E5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A9E90-5CEC-47FF-8D84-650091F4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B94D8-F1EF-4856-B916-0CD4E143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3E706-C119-4626-8BFB-202EE5E7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E7C73-CF74-4ABF-BA1D-F8C243ED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732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9197-7E0B-4352-8E9B-9D4FB866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EE138-6E01-4C8C-BAF3-F5BC067B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C0E3-5D6C-414C-9A27-05D6C8DA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F5002-727C-4809-A0EF-0451898D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2170-A6B8-4230-B53C-109C364E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1475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B35A-4E59-4CA2-9D36-C906E32A6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03A52-9836-4B83-A316-866CB7284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9B0A-D76A-4D48-96B0-A2BCA4E9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E585-8E76-48BA-8E33-7B47D95E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9189-EC0C-4ACA-978C-7FAE685C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0138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2797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rgbClr val="2AA9E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5996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324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91543"/>
            <a:ext cx="10515600" cy="3085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95727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151E-B420-48E5-B2D2-AD3BED04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11C89-B8AA-4D6B-A635-684D5F6D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AAE0FA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D89AE-8320-4064-A3F6-F3D11026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5C364-AADB-42F4-B7A4-46CE9083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1BCD-E338-4F4D-B95D-635D1FCE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7476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2746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98400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9FBCD-8AC5-4EE5-8C08-8B8AAAD1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F195C-FDB1-41D6-9F91-39497B34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D6259-2593-4E48-B70B-194174B3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45741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837B-A2A6-4F8D-A579-28CADC49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CA88-06A1-41A5-B4AB-3D3B69FA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C120E-8ABC-4BCF-99ED-E9D32D8EC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10F2B-9438-4B8A-A027-7A2F75AC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EC45D-D6E8-4DD6-81C4-0727700C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BCBD-861C-4817-9D90-91B4CEB1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21625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F5D9-9F52-49B3-9604-137F05E7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C0E5-D293-42C3-9605-AE9E3A0E5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A9E90-5CEC-47FF-8D84-650091F4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B94D8-F1EF-4856-B916-0CD4E143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3E706-C119-4626-8BFB-202EE5E7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E7C73-CF74-4ABF-BA1D-F8C243ED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484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9197-7E0B-4352-8E9B-9D4FB866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EE138-6E01-4C8C-BAF3-F5BC067B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C0E3-5D6C-414C-9A27-05D6C8DA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F5002-727C-4809-A0EF-0451898D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2170-A6B8-4230-B53C-109C364E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43544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B35A-4E59-4CA2-9D36-C906E32A6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03A52-9836-4B83-A316-866CB7284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9B0A-D76A-4D48-96B0-A2BCA4E9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E585-8E76-48BA-8E33-7B47D95E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9189-EC0C-4ACA-978C-7FAE685C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0947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33564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rgbClr val="2AA9E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744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24429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16840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151E-B420-48E5-B2D2-AD3BED04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11C89-B8AA-4D6B-A635-684D5F6D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AAE0FA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D89AE-8320-4064-A3F6-F3D11026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5C364-AADB-42F4-B7A4-46CE9083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1BCD-E338-4F4D-B95D-635D1FCE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2496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9896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28158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9FBCD-8AC5-4EE5-8C08-8B8AAAD1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F195C-FDB1-41D6-9F91-39497B34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D6259-2593-4E48-B70B-194174B3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0635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837B-A2A6-4F8D-A579-28CADC49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CA88-06A1-41A5-B4AB-3D3B69FA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C120E-8ABC-4BCF-99ED-E9D32D8EC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10F2B-9438-4B8A-A027-7A2F75AC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EC45D-D6E8-4DD6-81C4-0727700C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BCBD-861C-4817-9D90-91B4CEB1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94523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F5D9-9F52-49B3-9604-137F05E7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C0E5-D293-42C3-9605-AE9E3A0E5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A9E90-5CEC-47FF-8D84-650091F4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B94D8-F1EF-4856-B916-0CD4E143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3E706-C119-4626-8BFB-202EE5E7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E7C73-CF74-4ABF-BA1D-F8C243ED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8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9197-7E0B-4352-8E9B-9D4FB866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EE138-6E01-4C8C-BAF3-F5BC067B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C0E3-5D6C-414C-9A27-05D6C8DA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F5002-727C-4809-A0EF-0451898D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2170-A6B8-4230-B53C-109C364E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2491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B35A-4E59-4CA2-9D36-C906E32A6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03A52-9836-4B83-A316-866CB7284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9B0A-D76A-4D48-96B0-A2BCA4E9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E585-8E76-48BA-8E33-7B47D95E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9189-EC0C-4ACA-978C-7FAE685C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9780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1918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81604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rgbClr val="2AA9E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1467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75567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151E-B420-48E5-B2D2-AD3BED04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11C89-B8AA-4D6B-A635-684D5F6D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AAE0FA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D89AE-8320-4064-A3F6-F3D11026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5C364-AADB-42F4-B7A4-46CE9083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1BCD-E338-4F4D-B95D-635D1FCE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27155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61996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26335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9FBCD-8AC5-4EE5-8C08-8B8AAAD1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F195C-FDB1-41D6-9F91-39497B34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D6259-2593-4E48-B70B-194174B3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12847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837B-A2A6-4F8D-A579-28CADC49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CA88-06A1-41A5-B4AB-3D3B69FA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C120E-8ABC-4BCF-99ED-E9D32D8EC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10F2B-9438-4B8A-A027-7A2F75AC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EC45D-D6E8-4DD6-81C4-0727700C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BCBD-861C-4817-9D90-91B4CEB1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90602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F5D9-9F52-49B3-9604-137F05E7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C0E5-D293-42C3-9605-AE9E3A0E5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A9E90-5CEC-47FF-8D84-650091F4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B94D8-F1EF-4856-B916-0CD4E143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3E706-C119-4626-8BFB-202EE5E7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E7C73-CF74-4ABF-BA1D-F8C243ED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36823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9197-7E0B-4352-8E9B-9D4FB866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EE138-6E01-4C8C-BAF3-F5BC067B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C0E3-5D6C-414C-9A27-05D6C8DA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F5002-727C-4809-A0EF-0451898D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2170-A6B8-4230-B53C-109C364E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51454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B35A-4E59-4CA2-9D36-C906E32A6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03A52-9836-4B83-A316-866CB7284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9B0A-D76A-4D48-96B0-A2BCA4E9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E585-8E76-48BA-8E33-7B47D95E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9189-EC0C-4ACA-978C-7FAE685C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3886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rgbClr val="AAE0FA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4686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86963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7679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823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151E-B420-48E5-B2D2-AD3BED04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11C89-B8AA-4D6B-A635-684D5F6D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AAE0FA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D89AE-8320-4064-A3F6-F3D11026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5C364-AADB-42F4-B7A4-46CE9083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1BCD-E338-4F4D-B95D-635D1FCE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5921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2020-10-14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5264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80000">
              <a:srgbClr val="2AA9E0">
                <a:lumMod val="35000"/>
              </a:srgbClr>
            </a:gs>
            <a:gs pos="86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65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91543"/>
            <a:ext cx="10515600" cy="3085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769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AE0FA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CA" dirty="0"/>
              <a:t>www.discovertheuniverse.ca  |  www.decouvertedelunivers.ca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1590" y="-19871"/>
            <a:ext cx="6208820" cy="1470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8D7343-27AE-48E9-B068-1719713D0A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472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8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8" r:id="rId4"/>
    <p:sldLayoutId id="2147483689" r:id="rId5"/>
  </p:sldLayoutIdLs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AAE0FA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80000">
              <a:srgbClr val="2AA9E0">
                <a:lumMod val="35000"/>
              </a:srgbClr>
            </a:gs>
            <a:gs pos="86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0036FA-E4D1-4561-BB08-9C4C89AC6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E9830-8076-4AB8-AA23-8896AEA39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5" y="6222456"/>
            <a:ext cx="2283691" cy="54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9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AAE0FA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80000">
              <a:srgbClr val="2AA9E0">
                <a:lumMod val="35000"/>
              </a:srgbClr>
            </a:gs>
            <a:gs pos="86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E9830-8076-4AB8-AA23-8896AEA39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5" y="6222456"/>
            <a:ext cx="2283691" cy="54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9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2AA9E0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AE0FA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AE0F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AE0F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85000">
              <a:schemeClr val="tx1"/>
            </a:gs>
            <a:gs pos="90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E9830-8076-4AB8-AA23-8896AEA39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5" y="6222456"/>
            <a:ext cx="2283691" cy="54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7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2AA9E0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AE0FA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AE0F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AE0F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E9830-8076-4AB8-AA23-8896AEA39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5" y="6222456"/>
            <a:ext cx="2283691" cy="54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8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2AA9E0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AE0FA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AE0F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AE0F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E9830-8076-4AB8-AA23-8896AEA39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8136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2AA9E0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AE0FA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AE0F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AE0F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80000">
              <a:srgbClr val="2AA9E0">
                <a:lumMod val="35000"/>
              </a:srgbClr>
            </a:gs>
            <a:gs pos="86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769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AE0FA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CA" dirty="0"/>
              <a:t>www.discovertheuniverse.ca  |  www.decouvertedelunivers.ca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1384" y="40422"/>
            <a:ext cx="6209229" cy="1470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8D7343-27AE-48E9-B068-1719713D0A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47215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34C1C8-DA26-49E7-8CA3-14273A4E5D1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567" y="4503958"/>
            <a:ext cx="609524" cy="6095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63CCAF-7BA8-46D8-AA56-DA7A135C06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38" y="4503958"/>
            <a:ext cx="609524" cy="6095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B4C156-9818-4D68-9A0D-3F970508EB9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858" y="4503958"/>
            <a:ext cx="609524" cy="6095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FABD69-A42E-464A-A913-0166AF4CB702}"/>
              </a:ext>
            </a:extLst>
          </p:cNvPr>
          <p:cNvSpPr txBox="1"/>
          <p:nvPr userDrawn="1"/>
        </p:nvSpPr>
        <p:spPr>
          <a:xfrm>
            <a:off x="5383305" y="5372321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DU_astronomy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 err="1">
                <a:solidFill>
                  <a:schemeClr val="bg1"/>
                </a:solidFill>
              </a:rPr>
              <a:t>DU_astronomie</a:t>
            </a:r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DACACE-4B71-4CEC-A489-7F9CBF366D2D}"/>
              </a:ext>
            </a:extLst>
          </p:cNvPr>
          <p:cNvSpPr txBox="1"/>
          <p:nvPr userDrawn="1"/>
        </p:nvSpPr>
        <p:spPr>
          <a:xfrm>
            <a:off x="7803064" y="5372321"/>
            <a:ext cx="3100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facebook.com/</a:t>
            </a:r>
            <a:r>
              <a:rPr lang="en-US" sz="1400" dirty="0" err="1">
                <a:solidFill>
                  <a:schemeClr val="bg1"/>
                </a:solidFill>
              </a:rPr>
              <a:t>discovertheuniverse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facebook.com/</a:t>
            </a:r>
            <a:r>
              <a:rPr lang="en-US" sz="1400" dirty="0" err="1">
                <a:solidFill>
                  <a:schemeClr val="bg1"/>
                </a:solidFill>
              </a:rPr>
              <a:t>decouvertedelunivers</a:t>
            </a:r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443242-17B6-4D2F-9B77-A3FA4B90C5B7}"/>
              </a:ext>
            </a:extLst>
          </p:cNvPr>
          <p:cNvSpPr txBox="1"/>
          <p:nvPr userDrawn="1"/>
        </p:nvSpPr>
        <p:spPr>
          <a:xfrm>
            <a:off x="1490619" y="5372321"/>
            <a:ext cx="2392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Discover the Universe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À la </a:t>
            </a:r>
            <a:r>
              <a:rPr lang="en-US" sz="1400" dirty="0" err="1">
                <a:solidFill>
                  <a:schemeClr val="bg1"/>
                </a:solidFill>
              </a:rPr>
              <a:t>découverte</a:t>
            </a:r>
            <a:r>
              <a:rPr lang="en-US" sz="1400" dirty="0">
                <a:solidFill>
                  <a:schemeClr val="bg1"/>
                </a:solidFill>
              </a:rPr>
              <a:t> de </a:t>
            </a:r>
            <a:r>
              <a:rPr lang="en-US" sz="1400" dirty="0" err="1">
                <a:solidFill>
                  <a:schemeClr val="bg1"/>
                </a:solidFill>
              </a:rPr>
              <a:t>l’univers</a:t>
            </a:r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422B56-E39F-49EA-8F1E-D211BD14F3DA}"/>
              </a:ext>
            </a:extLst>
          </p:cNvPr>
          <p:cNvSpPr txBox="1"/>
          <p:nvPr userDrawn="1"/>
        </p:nvSpPr>
        <p:spPr>
          <a:xfrm>
            <a:off x="838200" y="2150751"/>
            <a:ext cx="10515600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2AA9E0"/>
                </a:solidFill>
                <a:latin typeface="Impact" panose="020B0806030902050204" pitchFamily="34" charset="0"/>
              </a:rPr>
              <a:t>     Contact Us!           </a:t>
            </a:r>
            <a:r>
              <a:rPr lang="en-US" sz="4800" dirty="0" err="1">
                <a:solidFill>
                  <a:srgbClr val="2AA9E0"/>
                </a:solidFill>
                <a:latin typeface="Impact" panose="020B0806030902050204" pitchFamily="34" charset="0"/>
              </a:rPr>
              <a:t>Contactez</a:t>
            </a:r>
            <a:r>
              <a:rPr lang="en-US" sz="4800" dirty="0">
                <a:solidFill>
                  <a:srgbClr val="2AA9E0"/>
                </a:solidFill>
                <a:latin typeface="Impact" panose="020B0806030902050204" pitchFamily="34" charset="0"/>
              </a:rPr>
              <a:t>-nous!</a:t>
            </a:r>
            <a:endParaRPr lang="en-US" sz="4800" b="0" dirty="0">
              <a:solidFill>
                <a:srgbClr val="2AA9E0"/>
              </a:solidFill>
              <a:latin typeface="Impact" panose="020B080603090205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>
                <a:solidFill>
                  <a:schemeClr val="bg1"/>
                </a:solidFill>
              </a:rPr>
              <a:t>www.discovertheuniverse.ca  |  www.decouvertedelunivers.ca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b="0" dirty="0">
              <a:solidFill>
                <a:srgbClr val="AAE0FA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>
                <a:solidFill>
                  <a:srgbClr val="AAE0FA"/>
                </a:solidFill>
              </a:rPr>
              <a:t>info@discovertheuniverse.ca | info@decouvertedelunivers.ca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3461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AAE0FA"/>
          </a:solidFill>
          <a:latin typeface="+mj-lt"/>
          <a:ea typeface="+mj-ea"/>
          <a:cs typeface="+mj-cs"/>
        </a:defRPr>
      </a:lvl1pPr>
    </p:titleStyle>
    <p:bodyStyle>
      <a:lvl1pPr marL="0" marR="0" indent="0" algn="ctr" defTabSz="914377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tellarium-web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://stellarium.org/fr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9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0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6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8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2A42FB-236D-4B8C-B949-6F7B8D1F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fr-CA" dirty="0"/>
              <a:t>mars, la planète fascinante</a:t>
            </a:r>
          </a:p>
        </p:txBody>
      </p:sp>
    </p:spTree>
    <p:extLst>
      <p:ext uri="{BB962C8B-B14F-4D97-AF65-F5344CB8AC3E}">
        <p14:creationId xmlns:p14="http://schemas.microsoft.com/office/powerpoint/2010/main" val="197393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E658E-89EB-644B-8DD2-624CAF69A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Observer mars, au </a:t>
            </a:r>
            <a:r>
              <a:rPr lang="en-US" dirty="0" err="1"/>
              <a:t>cours</a:t>
            </a:r>
            <a:r>
              <a:rPr lang="en-US" dirty="0"/>
              <a:t> de la </a:t>
            </a:r>
            <a:r>
              <a:rPr lang="en-US" dirty="0" err="1"/>
              <a:t>nuit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6C5AAE-D29D-2846-8158-FF7BC65A6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5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E658E-89EB-644B-8DD2-624CAF69A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Observer mars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DA7DD17-53B6-D04E-B34E-708084B737B5}"/>
              </a:ext>
            </a:extLst>
          </p:cNvPr>
          <p:cNvSpPr txBox="1">
            <a:spLocks/>
          </p:cNvSpPr>
          <p:nvPr/>
        </p:nvSpPr>
        <p:spPr>
          <a:xfrm>
            <a:off x="6200753" y="816092"/>
            <a:ext cx="3293327" cy="4236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dirty="0">
                <a:solidFill>
                  <a:schemeClr val="bg1"/>
                </a:solidFill>
              </a:rPr>
              <a:t>13 octobre, vers 18h</a:t>
            </a:r>
          </a:p>
          <a:p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7" name="Content Placeholder 6" descr="A close up of a hill&#10;&#10;Description automatically generated">
            <a:extLst>
              <a:ext uri="{FF2B5EF4-FFF2-40B4-BE49-F238E27FC236}">
                <a16:creationId xmlns:a16="http://schemas.microsoft.com/office/drawing/2014/main" id="{B2F60A22-1307-B349-AAE9-AA8B0D112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376" y="1239726"/>
            <a:ext cx="9986400" cy="4822174"/>
          </a:xfrm>
        </p:spPr>
      </p:pic>
      <p:sp>
        <p:nvSpPr>
          <p:cNvPr id="5" name="Subtitle 5">
            <a:extLst>
              <a:ext uri="{FF2B5EF4-FFF2-40B4-BE49-F238E27FC236}">
                <a16:creationId xmlns:a16="http://schemas.microsoft.com/office/drawing/2014/main" id="{E9A39027-263A-2A4A-B0CB-B3845B83D9D6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Image créée avec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Stellarium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5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E658E-89EB-644B-8DD2-624CAF69A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Observer mars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DA7DD17-53B6-D04E-B34E-708084B737B5}"/>
              </a:ext>
            </a:extLst>
          </p:cNvPr>
          <p:cNvSpPr txBox="1">
            <a:spLocks/>
          </p:cNvSpPr>
          <p:nvPr/>
        </p:nvSpPr>
        <p:spPr>
          <a:xfrm>
            <a:off x="6200753" y="816092"/>
            <a:ext cx="3293327" cy="4236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dirty="0">
                <a:solidFill>
                  <a:schemeClr val="bg1"/>
                </a:solidFill>
              </a:rPr>
              <a:t>13 octobre, vers 19h</a:t>
            </a:r>
          </a:p>
          <a:p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7" name="Content Placeholder 6" descr="A close up of a hill&#10;&#10;Description automatically generated">
            <a:extLst>
              <a:ext uri="{FF2B5EF4-FFF2-40B4-BE49-F238E27FC236}">
                <a16:creationId xmlns:a16="http://schemas.microsoft.com/office/drawing/2014/main" id="{B2F60A22-1307-B349-AAE9-AA8B0D112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376" y="1239726"/>
            <a:ext cx="9986400" cy="4822174"/>
          </a:xfrm>
        </p:spPr>
      </p:pic>
      <p:pic>
        <p:nvPicPr>
          <p:cNvPr id="5" name="Content Placeholder 11" descr="A screen shot of a computer&#10;&#10;Description automatically generated">
            <a:extLst>
              <a:ext uri="{FF2B5EF4-FFF2-40B4-BE49-F238E27FC236}">
                <a16:creationId xmlns:a16="http://schemas.microsoft.com/office/drawing/2014/main" id="{647D7929-A179-514A-83A9-537D9EE620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376" y="1239725"/>
            <a:ext cx="9986400" cy="4872620"/>
          </a:xfrm>
          <a:prstGeom prst="rect">
            <a:avLst/>
          </a:prstGeom>
        </p:spPr>
      </p:pic>
      <p:sp>
        <p:nvSpPr>
          <p:cNvPr id="8" name="Subtitle 5">
            <a:extLst>
              <a:ext uri="{FF2B5EF4-FFF2-40B4-BE49-F238E27FC236}">
                <a16:creationId xmlns:a16="http://schemas.microsoft.com/office/drawing/2014/main" id="{A4B798C5-1376-2A44-87A0-B911B1C8DA2F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Image créée avec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Stellarium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08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E658E-89EB-644B-8DD2-624CAF69A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Observer mars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DA7DD17-53B6-D04E-B34E-708084B737B5}"/>
              </a:ext>
            </a:extLst>
          </p:cNvPr>
          <p:cNvSpPr txBox="1">
            <a:spLocks/>
          </p:cNvSpPr>
          <p:nvPr/>
        </p:nvSpPr>
        <p:spPr>
          <a:xfrm>
            <a:off x="6200753" y="816092"/>
            <a:ext cx="3293327" cy="4236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dirty="0">
                <a:solidFill>
                  <a:schemeClr val="bg1"/>
                </a:solidFill>
              </a:rPr>
              <a:t>13 octobre, vers 20h</a:t>
            </a:r>
          </a:p>
          <a:p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7" name="Content Placeholder 6" descr="A close up of a hill&#10;&#10;Description automatically generated">
            <a:extLst>
              <a:ext uri="{FF2B5EF4-FFF2-40B4-BE49-F238E27FC236}">
                <a16:creationId xmlns:a16="http://schemas.microsoft.com/office/drawing/2014/main" id="{B2F60A22-1307-B349-AAE9-AA8B0D112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376" y="1239726"/>
            <a:ext cx="9986400" cy="4822174"/>
          </a:xfrm>
        </p:spPr>
      </p:pic>
      <p:pic>
        <p:nvPicPr>
          <p:cNvPr id="8" name="Content Placeholder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5B26A05-CCD4-E347-BE40-8DEF0DB0BE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048" y="1227115"/>
            <a:ext cx="9986400" cy="4847396"/>
          </a:xfrm>
          <a:prstGeom prst="rect">
            <a:avLst/>
          </a:prstGeom>
        </p:spPr>
      </p:pic>
      <p:sp>
        <p:nvSpPr>
          <p:cNvPr id="9" name="Subtitle 5">
            <a:extLst>
              <a:ext uri="{FF2B5EF4-FFF2-40B4-BE49-F238E27FC236}">
                <a16:creationId xmlns:a16="http://schemas.microsoft.com/office/drawing/2014/main" id="{F6C53898-F296-3A4C-AF70-ECE3410A3DF3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Image créée avec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Stellarium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71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E658E-89EB-644B-8DD2-624CAF69A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Observer mars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DA7DD17-53B6-D04E-B34E-708084B737B5}"/>
              </a:ext>
            </a:extLst>
          </p:cNvPr>
          <p:cNvSpPr txBox="1">
            <a:spLocks/>
          </p:cNvSpPr>
          <p:nvPr/>
        </p:nvSpPr>
        <p:spPr>
          <a:xfrm>
            <a:off x="6200753" y="816092"/>
            <a:ext cx="3293327" cy="4236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dirty="0">
                <a:solidFill>
                  <a:schemeClr val="bg1"/>
                </a:solidFill>
              </a:rPr>
              <a:t>13 octobre, vers 22h</a:t>
            </a:r>
          </a:p>
          <a:p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7" name="Content Placeholder 6" descr="A close up of a hill&#10;&#10;Description automatically generated">
            <a:extLst>
              <a:ext uri="{FF2B5EF4-FFF2-40B4-BE49-F238E27FC236}">
                <a16:creationId xmlns:a16="http://schemas.microsoft.com/office/drawing/2014/main" id="{B2F60A22-1307-B349-AAE9-AA8B0D112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376" y="1239726"/>
            <a:ext cx="9986400" cy="4822174"/>
          </a:xfrm>
        </p:spPr>
      </p:pic>
      <p:pic>
        <p:nvPicPr>
          <p:cNvPr id="9" name="Content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078121B-1C3F-304B-B0FA-408988586B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376" y="1239725"/>
            <a:ext cx="9986400" cy="4796950"/>
          </a:xfrm>
          <a:prstGeom prst="rect">
            <a:avLst/>
          </a:prstGeom>
        </p:spPr>
      </p:pic>
      <p:sp>
        <p:nvSpPr>
          <p:cNvPr id="8" name="Subtitle 5">
            <a:extLst>
              <a:ext uri="{FF2B5EF4-FFF2-40B4-BE49-F238E27FC236}">
                <a16:creationId xmlns:a16="http://schemas.microsoft.com/office/drawing/2014/main" id="{1C0CCCC6-0E7C-2646-8BC3-615759DE9FC8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Image créée avec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Stellarium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78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E658E-89EB-644B-8DD2-624CAF69A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Observer mars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DA7DD17-53B6-D04E-B34E-708084B737B5}"/>
              </a:ext>
            </a:extLst>
          </p:cNvPr>
          <p:cNvSpPr txBox="1">
            <a:spLocks/>
          </p:cNvSpPr>
          <p:nvPr/>
        </p:nvSpPr>
        <p:spPr>
          <a:xfrm>
            <a:off x="6200753" y="816092"/>
            <a:ext cx="3293327" cy="4236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dirty="0">
                <a:solidFill>
                  <a:schemeClr val="bg1"/>
                </a:solidFill>
              </a:rPr>
              <a:t>14 octobre, vers 0h</a:t>
            </a:r>
          </a:p>
          <a:p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7" name="Content Placeholder 6" descr="A close up of a hill&#10;&#10;Description automatically generated">
            <a:extLst>
              <a:ext uri="{FF2B5EF4-FFF2-40B4-BE49-F238E27FC236}">
                <a16:creationId xmlns:a16="http://schemas.microsoft.com/office/drawing/2014/main" id="{B2F60A22-1307-B349-AAE9-AA8B0D112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376" y="1239726"/>
            <a:ext cx="9986400" cy="4822174"/>
          </a:xfrm>
        </p:spPr>
      </p:pic>
      <p:pic>
        <p:nvPicPr>
          <p:cNvPr id="8" name="Content Placeholder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AA66F37E-72A7-6D4B-B29F-3779DC5061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048" y="1219734"/>
            <a:ext cx="9986400" cy="4822174"/>
          </a:xfrm>
          <a:prstGeom prst="rect">
            <a:avLst/>
          </a:prstGeom>
        </p:spPr>
      </p:pic>
      <p:sp>
        <p:nvSpPr>
          <p:cNvPr id="9" name="Subtitle 5">
            <a:extLst>
              <a:ext uri="{FF2B5EF4-FFF2-40B4-BE49-F238E27FC236}">
                <a16:creationId xmlns:a16="http://schemas.microsoft.com/office/drawing/2014/main" id="{664FF5D1-F5EF-F54E-BEB1-8E5EFE458955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Image créée avec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Stellarium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48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A picture containing monitor, large, screen, plane&#10;&#10;Description automatically generated">
            <a:extLst>
              <a:ext uri="{FF2B5EF4-FFF2-40B4-BE49-F238E27FC236}">
                <a16:creationId xmlns:a16="http://schemas.microsoft.com/office/drawing/2014/main" id="{8C17D7BF-0B1A-9940-B7C9-F459B18E5F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314" y="1227115"/>
            <a:ext cx="9986400" cy="48473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E658E-89EB-644B-8DD2-624CAF69A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Observer mars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DA7DD17-53B6-D04E-B34E-708084B737B5}"/>
              </a:ext>
            </a:extLst>
          </p:cNvPr>
          <p:cNvSpPr txBox="1">
            <a:spLocks/>
          </p:cNvSpPr>
          <p:nvPr/>
        </p:nvSpPr>
        <p:spPr>
          <a:xfrm>
            <a:off x="6200753" y="816092"/>
            <a:ext cx="3293327" cy="4236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dirty="0">
                <a:solidFill>
                  <a:schemeClr val="bg1"/>
                </a:solidFill>
              </a:rPr>
              <a:t>14 octobre, vers 2h</a:t>
            </a:r>
          </a:p>
          <a:p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4D1034-0F58-DA45-8B0A-E71BA2C80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71B50DD3-D415-5A45-BE88-85E2D8B423AD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Image créée avec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Stellarium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461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5304775-BC2F-4027-BCF6-577E0B0B15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42100"/>
            <a:ext cx="10515600" cy="1325563"/>
          </a:xfrm>
        </p:spPr>
        <p:txBody>
          <a:bodyPr/>
          <a:lstStyle/>
          <a:p>
            <a:r>
              <a:rPr lang="fr-CA" dirty="0" err="1"/>
              <a:t>stellarium</a:t>
            </a:r>
            <a:endParaRPr lang="fr-CA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3668B1-7527-45C3-AC00-4E67C575CF4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064795" y="1467663"/>
            <a:ext cx="10653963" cy="439992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CA" sz="2400" dirty="0">
                <a:solidFill>
                  <a:schemeClr val="bg1"/>
                </a:solidFill>
              </a:rPr>
              <a:t>logiciel planétarium montrant le ciel n’importe quand, de n’importe où</a:t>
            </a:r>
          </a:p>
          <a:p>
            <a:pPr>
              <a:buFontTx/>
              <a:buChar char="-"/>
            </a:pPr>
            <a:endParaRPr lang="fr-CA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CA" sz="2400" dirty="0">
                <a:solidFill>
                  <a:schemeClr val="bg1"/>
                </a:solidFill>
              </a:rPr>
              <a:t>Version web: </a:t>
            </a:r>
            <a:r>
              <a:rPr lang="fr-CA" sz="2400" dirty="0">
                <a:hlinkClick r:id="rId3"/>
              </a:rPr>
              <a:t>https://stellarium-web.org/</a:t>
            </a:r>
            <a:endParaRPr lang="fr-CA" sz="2400" dirty="0"/>
          </a:p>
          <a:p>
            <a:pPr lvl="1"/>
            <a:r>
              <a:rPr lang="fr-CA" sz="2000" dirty="0">
                <a:solidFill>
                  <a:schemeClr val="bg1"/>
                </a:solidFill>
              </a:rPr>
              <a:t>aucune installation requise, anglais seulement, gratuit</a:t>
            </a:r>
          </a:p>
          <a:p>
            <a:pPr lvl="1">
              <a:buFontTx/>
              <a:buChar char="-"/>
            </a:pPr>
            <a:endParaRPr lang="fr-CA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CA" sz="2400" dirty="0">
                <a:solidFill>
                  <a:schemeClr val="bg1"/>
                </a:solidFill>
              </a:rPr>
              <a:t>Version téléchargeable: </a:t>
            </a:r>
            <a:r>
              <a:rPr lang="fr-CA" sz="2400" dirty="0">
                <a:hlinkClick r:id="rId4"/>
              </a:rPr>
              <a:t>http://stellarium.org/fr/</a:t>
            </a:r>
            <a:endParaRPr lang="fr-CA" sz="2400" dirty="0"/>
          </a:p>
          <a:p>
            <a:pPr lvl="1"/>
            <a:r>
              <a:rPr lang="fr-CA" sz="2000" dirty="0">
                <a:solidFill>
                  <a:schemeClr val="bg1"/>
                </a:solidFill>
              </a:rPr>
              <a:t>plusieurs langues dont le français, gratuit</a:t>
            </a:r>
          </a:p>
          <a:p>
            <a:pPr marL="0" indent="0">
              <a:buNone/>
            </a:pPr>
            <a:endParaRPr lang="fr-CA" sz="2400" dirty="0"/>
          </a:p>
          <a:p>
            <a:pPr marL="0" indent="0">
              <a:buNone/>
            </a:pPr>
            <a:r>
              <a:rPr lang="fr-CA" sz="2400" dirty="0">
                <a:solidFill>
                  <a:schemeClr val="bg1"/>
                </a:solidFill>
              </a:rPr>
              <a:t>Application pour appareils mobiles</a:t>
            </a:r>
          </a:p>
          <a:p>
            <a:pPr lvl="1"/>
            <a:r>
              <a:rPr lang="fr-CA" sz="2000" dirty="0">
                <a:solidFill>
                  <a:schemeClr val="bg1"/>
                </a:solidFill>
              </a:rPr>
              <a:t>quelques $$$, peut montrer le ciel dans la direction où vous pointez votre appareil</a:t>
            </a:r>
          </a:p>
          <a:p>
            <a:pPr marL="0" indent="0">
              <a:buNone/>
            </a:pPr>
            <a:endParaRPr lang="fr-CA" sz="2400" dirty="0"/>
          </a:p>
          <a:p>
            <a:pPr marL="0" indent="0">
              <a:buNone/>
            </a:pPr>
            <a:endParaRPr lang="fr-CA" sz="2400" dirty="0">
              <a:solidFill>
                <a:schemeClr val="bg1"/>
              </a:solidFill>
            </a:endParaRPr>
          </a:p>
          <a:p>
            <a:pPr lvl="2">
              <a:buFontTx/>
              <a:buChar char="-"/>
            </a:pPr>
            <a:endParaRPr lang="fr-CA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87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00DF6-6515-5842-9BCC-9EEDF8993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Opposition de mars : 13 </a:t>
            </a:r>
            <a:r>
              <a:rPr lang="en-US" dirty="0" err="1"/>
              <a:t>octobre</a:t>
            </a:r>
            <a:r>
              <a:rPr lang="en-US" dirty="0"/>
              <a:t> 2020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BAF5C55-E47A-A344-A875-493157634120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image :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NASA/JPL-Caltech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mars.nasa.gov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/all-about-mars/night-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sky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/close-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approach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0AD6F-E16F-6A49-963C-C21BA890F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CBA2B2-39AA-FB41-BBCB-66F32EDD7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7383" y="1637393"/>
            <a:ext cx="7737234" cy="453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6B628AB3-78B0-6848-AE28-3DFC0C23E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57340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(Image credit: NASA/JPL-Caltech)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utoShape 5" descr="This NASA diagram depicts the location of Mars in the October sky at midnight local time. Mars is at its closest to Earth until 2035 on Oct. 6, 2020.">
            <a:extLst>
              <a:ext uri="{FF2B5EF4-FFF2-40B4-BE49-F238E27FC236}">
                <a16:creationId xmlns:a16="http://schemas.microsoft.com/office/drawing/2014/main" id="{B8D78C38-2A4C-384D-AF3F-0E4DCB1CA4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9400" y="-130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This NASA diagram the locations of Mars and Earth at their around opposition every two years.">
            <a:extLst>
              <a:ext uri="{FF2B5EF4-FFF2-40B4-BE49-F238E27FC236}">
                <a16:creationId xmlns:a16="http://schemas.microsoft.com/office/drawing/2014/main" id="{347865C8-5837-EC4C-B91E-DFACA890A1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9400" y="-130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4A8869BF-C459-1447-AC48-A7C685A43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315700" y="152400"/>
            <a:ext cx="57340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(Image credit: NASA/JPL-Caltech)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AutoShape 11" descr="This NASA diagram depicts the location of Mars in the October sky at midnight local time. Mars is at its closest to Earth until 2035 on Oct. 6, 2020.">
            <a:extLst>
              <a:ext uri="{FF2B5EF4-FFF2-40B4-BE49-F238E27FC236}">
                <a16:creationId xmlns:a16="http://schemas.microsoft.com/office/drawing/2014/main" id="{0DD749CF-D393-5D46-BE6D-FAB85B14AB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9400" y="-130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0993F3-83A4-8947-A8C1-97D01B592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57340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(Image credit: NASA/JPL-Caltech)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43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tx1">
                <a:lumMod val="95000"/>
                <a:lumOff val="5000"/>
              </a:schemeClr>
            </a:gs>
            <a:gs pos="90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08551-7741-0F48-A119-5E894A093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020-10-02 15-38-59" descr="2020-10-02 15-38-59">
            <a:hlinkClick r:id="" action="ppaction://media"/>
            <a:extLst>
              <a:ext uri="{FF2B5EF4-FFF2-40B4-BE49-F238E27FC236}">
                <a16:creationId xmlns:a16="http://schemas.microsoft.com/office/drawing/2014/main" id="{72EA1669-9BF6-874D-B2B6-D47E5D21AE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/>
          </a:blip>
          <a:srcRect t="13294" r="20033" b="15635"/>
          <a:stretch/>
        </p:blipFill>
        <p:spPr>
          <a:xfrm>
            <a:off x="228599" y="0"/>
            <a:ext cx="11889992" cy="5950188"/>
          </a:xfrm>
        </p:spPr>
      </p:pic>
      <p:sp>
        <p:nvSpPr>
          <p:cNvPr id="5" name="Subtitle 5">
            <a:extLst>
              <a:ext uri="{FF2B5EF4-FFF2-40B4-BE49-F238E27FC236}">
                <a16:creationId xmlns:a16="http://schemas.microsoft.com/office/drawing/2014/main" id="{24137442-A396-C048-BA5F-F74491722600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Images créées avec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mgvez.github.io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jsorrery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62995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3DC03-4E2C-254D-AD86-2CF8EF3AE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mars, la planète fascinante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8C29D-0857-4843-A9AB-B94CD6B9F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Facilement</a:t>
            </a:r>
            <a:r>
              <a:rPr lang="en-US" dirty="0"/>
              <a:t> observable </a:t>
            </a:r>
            <a:r>
              <a:rPr lang="en-US" dirty="0" err="1"/>
              <a:t>cet</a:t>
            </a:r>
            <a:r>
              <a:rPr lang="en-US" dirty="0"/>
              <a:t> </a:t>
            </a:r>
            <a:r>
              <a:rPr lang="en-US" dirty="0" err="1"/>
              <a:t>automne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Planète</a:t>
            </a:r>
            <a:r>
              <a:rPr lang="en-US" dirty="0"/>
              <a:t> </a:t>
            </a:r>
            <a:r>
              <a:rPr lang="en-US" dirty="0" err="1"/>
              <a:t>similaire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la Terre, surtout dans le passé.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Endroit</a:t>
            </a:r>
            <a:r>
              <a:rPr lang="en-US" dirty="0"/>
              <a:t> </a:t>
            </a:r>
            <a:r>
              <a:rPr lang="en-US" dirty="0" err="1"/>
              <a:t>intéressant</a:t>
            </a:r>
            <a:r>
              <a:rPr lang="en-US" dirty="0"/>
              <a:t> pour la recherche de vie.</a:t>
            </a:r>
          </a:p>
          <a:p>
            <a:endParaRPr lang="en-US" dirty="0"/>
          </a:p>
          <a:p>
            <a:r>
              <a:rPr lang="en-US" dirty="0" err="1"/>
              <a:t>Prochaine</a:t>
            </a:r>
            <a:r>
              <a:rPr lang="en-US" dirty="0"/>
              <a:t> étape de </a:t>
            </a:r>
            <a:r>
              <a:rPr lang="en-US" dirty="0" err="1"/>
              <a:t>l’exploration</a:t>
            </a:r>
            <a:r>
              <a:rPr lang="en-US" dirty="0"/>
              <a:t> </a:t>
            </a:r>
            <a:r>
              <a:rPr lang="en-US" dirty="0" err="1"/>
              <a:t>spatiale</a:t>
            </a:r>
            <a:r>
              <a:rPr lang="en-US" dirty="0"/>
              <a:t> </a:t>
            </a:r>
            <a:r>
              <a:rPr lang="en-US" dirty="0" err="1"/>
              <a:t>habitée</a:t>
            </a:r>
            <a:r>
              <a:rPr lang="en-US" dirty="0"/>
              <a:t>.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657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BE455-BF55-6A4C-A625-B7594B2EA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834D0-98E2-4341-A3A1-B64394D54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arth and Mars during their closest approaches from 2018–35, with the apparent diameter of Mars shown in arcminutes. This year’s closest approach is on 6 October. Credit: Pete Lawrence">
            <a:extLst>
              <a:ext uri="{FF2B5EF4-FFF2-40B4-BE49-F238E27FC236}">
                <a16:creationId xmlns:a16="http://schemas.microsoft.com/office/drawing/2014/main" id="{BA8154D6-B745-F64F-8F6E-17783F211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554" y="0"/>
            <a:ext cx="8064892" cy="616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5">
            <a:extLst>
              <a:ext uri="{FF2B5EF4-FFF2-40B4-BE49-F238E27FC236}">
                <a16:creationId xmlns:a16="http://schemas.microsoft.com/office/drawing/2014/main" id="{49260305-F570-6F41-800A-1654EFD97C01}"/>
              </a:ext>
            </a:extLst>
          </p:cNvPr>
          <p:cNvSpPr txBox="1">
            <a:spLocks/>
          </p:cNvSpPr>
          <p:nvPr/>
        </p:nvSpPr>
        <p:spPr>
          <a:xfrm>
            <a:off x="7510398" y="6184198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image :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CA" sz="1200" dirty="0"/>
              <a:t>Pete Lawrence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www.skyatnightmagazine.com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advice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skills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/how-to-observe-mars/</a:t>
            </a:r>
          </a:p>
        </p:txBody>
      </p:sp>
    </p:spTree>
    <p:extLst>
      <p:ext uri="{BB962C8B-B14F-4D97-AF65-F5344CB8AC3E}">
        <p14:creationId xmlns:p14="http://schemas.microsoft.com/office/powerpoint/2010/main" val="2549209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00DF6-6515-5842-9BCC-9EEDF8993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Taille </a:t>
            </a:r>
            <a:r>
              <a:rPr lang="en-US" dirty="0" err="1"/>
              <a:t>apparente</a:t>
            </a:r>
            <a:r>
              <a:rPr lang="en-US" dirty="0"/>
              <a:t> de mars dans le </a:t>
            </a:r>
            <a:r>
              <a:rPr lang="en-US" dirty="0" err="1"/>
              <a:t>ciel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ABDD5-CF4B-B84E-9E9D-5FA64E25A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41003"/>
            <a:ext cx="10515600" cy="1635960"/>
          </a:xfrm>
        </p:spPr>
        <p:txBody>
          <a:bodyPr/>
          <a:lstStyle/>
          <a:p>
            <a:r>
              <a:rPr lang="en-US" dirty="0"/>
              <a:t>Le 6 </a:t>
            </a:r>
            <a:r>
              <a:rPr lang="en-US" dirty="0" err="1"/>
              <a:t>octobre</a:t>
            </a:r>
            <a:r>
              <a:rPr lang="en-US" dirty="0"/>
              <a:t>, Mars et la Terre </a:t>
            </a:r>
            <a:r>
              <a:rPr lang="en-US" dirty="0" err="1"/>
              <a:t>seront</a:t>
            </a:r>
            <a:r>
              <a:rPr lang="en-US" dirty="0"/>
              <a:t> le plus </a:t>
            </a:r>
            <a:r>
              <a:rPr lang="en-US" dirty="0" err="1"/>
              <a:t>près</a:t>
            </a:r>
            <a:r>
              <a:rPr lang="en-US" dirty="0"/>
              <a:t>,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distance de </a:t>
            </a:r>
            <a:r>
              <a:rPr lang="en-US" dirty="0" err="1"/>
              <a:t>seulement</a:t>
            </a:r>
            <a:r>
              <a:rPr lang="en-US" dirty="0"/>
              <a:t> 62 millions de km.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A3E079-04C1-BD44-AC38-793513EFC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199" y="1690692"/>
            <a:ext cx="10515601" cy="254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FF5C544B-F4C4-F045-98C2-748AFB568A61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image: http://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www.alpo-astronomy.org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jbeish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/2020_MARS.htm/</a:t>
            </a:r>
          </a:p>
        </p:txBody>
      </p:sp>
    </p:spTree>
    <p:extLst>
      <p:ext uri="{BB962C8B-B14F-4D97-AF65-F5344CB8AC3E}">
        <p14:creationId xmlns:p14="http://schemas.microsoft.com/office/powerpoint/2010/main" val="3216628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65DE5-2FE9-F94B-B35E-C61CC9272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 </a:t>
            </a:r>
            <a:r>
              <a:rPr lang="en-US" dirty="0" err="1"/>
              <a:t>aussi</a:t>
            </a:r>
            <a:r>
              <a:rPr lang="en-US" dirty="0"/>
              <a:t> </a:t>
            </a:r>
            <a:r>
              <a:rPr lang="en-US" dirty="0" err="1"/>
              <a:t>grosse</a:t>
            </a:r>
            <a:r>
              <a:rPr lang="en-US" dirty="0"/>
              <a:t> que la lune?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707662-7508-104F-9FBE-2C195F5CEA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458" y="1690692"/>
            <a:ext cx="5475872" cy="4106904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D1ADDB8F-72E9-FD48-B37C-BF8E58BA401B}"/>
              </a:ext>
            </a:extLst>
          </p:cNvPr>
          <p:cNvSpPr txBox="1">
            <a:spLocks/>
          </p:cNvSpPr>
          <p:nvPr/>
        </p:nvSpPr>
        <p:spPr>
          <a:xfrm>
            <a:off x="838201" y="1714342"/>
            <a:ext cx="4239125" cy="3302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CA" sz="2400" dirty="0">
                <a:solidFill>
                  <a:schemeClr val="bg1"/>
                </a:solidFill>
              </a:rPr>
              <a:t>C’est un canular.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7BC5FF33-A57A-C342-8449-120506CB2005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image: NASA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mars.nasa.gov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allaboutmars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nightsky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/mars-close-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approach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2166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1638B-3A0B-2B41-A341-16D97DC74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B13BB-F3DE-3045-AB02-DBFF33F7D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1544E5A4-CE87-4B4A-B340-C7FE8DF8ACCE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image: JPL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www.jpl.nasa.gov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infographics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infographic.view.php?id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=10757</a:t>
            </a:r>
          </a:p>
        </p:txBody>
      </p:sp>
      <p:pic>
        <p:nvPicPr>
          <p:cNvPr id="4100" name="Picture 4" descr="Planet/Moon Comparison">
            <a:extLst>
              <a:ext uri="{FF2B5EF4-FFF2-40B4-BE49-F238E27FC236}">
                <a16:creationId xmlns:a16="http://schemas.microsoft.com/office/drawing/2014/main" id="{84F86327-C036-9B47-87DC-EF1D138D7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2275" y="140842"/>
            <a:ext cx="7847449" cy="588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523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65DE5-2FE9-F94B-B35E-C61CC9272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 </a:t>
            </a:r>
            <a:r>
              <a:rPr lang="en-US" dirty="0" err="1"/>
              <a:t>aussi</a:t>
            </a:r>
            <a:r>
              <a:rPr lang="en-US" dirty="0"/>
              <a:t> </a:t>
            </a:r>
            <a:r>
              <a:rPr lang="en-US" dirty="0" err="1"/>
              <a:t>grosse</a:t>
            </a:r>
            <a:r>
              <a:rPr lang="en-US" dirty="0"/>
              <a:t> que la lune?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D1ADDB8F-72E9-FD48-B37C-BF8E58BA401B}"/>
              </a:ext>
            </a:extLst>
          </p:cNvPr>
          <p:cNvSpPr txBox="1">
            <a:spLocks/>
          </p:cNvSpPr>
          <p:nvPr/>
        </p:nvSpPr>
        <p:spPr>
          <a:xfrm>
            <a:off x="838201" y="1714342"/>
            <a:ext cx="4239125" cy="3302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7BC5FF33-A57A-C342-8449-120506CB2005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image: NASA/JPL-Caltech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mars.nasa.gov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allaboutmars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nightsky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/mars-close-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approach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DF1989-7CDD-EC40-B88C-11D70EDAD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796" y="1401726"/>
            <a:ext cx="7904136" cy="458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99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DE58D-1479-B741-84DE-C604CB25A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 vu par le telescope spatial Hubble 2001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B9EFEE-C29B-EB4C-9CFE-1B9EE597A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4479" y="1501304"/>
            <a:ext cx="4303041" cy="4351338"/>
          </a:xfrm>
          <a:prstGeom prst="rect">
            <a:avLst/>
          </a:prstGeom>
        </p:spPr>
      </p:pic>
      <p:sp>
        <p:nvSpPr>
          <p:cNvPr id="5" name="Subtitle 5">
            <a:extLst>
              <a:ext uri="{FF2B5EF4-FFF2-40B4-BE49-F238E27FC236}">
                <a16:creationId xmlns:a16="http://schemas.microsoft.com/office/drawing/2014/main" id="{15181958-A6E6-4E48-B289-51E826BD8410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 and The Hubble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Heritage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 Team (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STScI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/AURA)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hubblesite.org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gallery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/album/pr2001024a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680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DE58D-1479-B741-84DE-C604CB25A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 vu par le telescope spatial Hubble 2003</a:t>
            </a:r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15181958-A6E6-4E48-B289-51E826BD8410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NASA, J. Bell (Cornell U.) and M. Wolff (SSI)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hubblesite.org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gallery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/album/pr2003022a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AF575E-158C-D346-9B3C-843F099F7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C15582-AF00-1643-BAEB-727D36BB07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493" y="1512236"/>
            <a:ext cx="4401014" cy="44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76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DE58D-1479-B741-84DE-C604CB25A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 vu par le telescope spatial Hubble 2005</a:t>
            </a:r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15181958-A6E6-4E48-B289-51E826BD8410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NASA, ESA, The Hubble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Heritage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 Team (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STScI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/AURA), J. Bell (Cornell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University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) and M. Wolff (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Space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 Science Institute)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hubblesite.org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gallery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/album/pr2005034a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AF575E-158C-D346-9B3C-843F099F7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40A558-6331-584D-94CC-E4039CAD93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966" y="1380726"/>
            <a:ext cx="4562068" cy="456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7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DE58D-1479-B741-84DE-C604CB25A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 vu par le telescope spatial Hubble 2007</a:t>
            </a:r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15181958-A6E6-4E48-B289-51E826BD8410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 NASA, ESA, the Hubble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Heritage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 Team (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STScI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/AURA), J. Bell (Cornell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University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), and M. Wolff (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Space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 Science Institute, Boulder)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hubblesite.org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gallery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/album/pr2007045f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AF575E-158C-D346-9B3C-843F099F7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5A025F-B74F-614B-84E3-B6F03F01D1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4645" y="1449238"/>
            <a:ext cx="508915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84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DE58D-1479-B741-84DE-C604CB25A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 vu par le telescope spatial Hubble 2016</a:t>
            </a:r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15181958-A6E6-4E48-B289-51E826BD8410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  NASA, ESA, the Hubble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Heritage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 Team (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STScI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/AURA), J. Bell (ASU), and M. Wolff (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Space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 Science Institute)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mars.nasa.gov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resources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/7834/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hubble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takes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-mars-portrait-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near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-close-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approach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AF575E-158C-D346-9B3C-843F099F7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On May 30, Mars will be the closest it has been to Earth in 11 years, at a distance of 46.8 million miles. Mars is especially photogenic during opposition because it can be seen fully illuminated by the sun as viewed from Earth.">
            <a:extLst>
              <a:ext uri="{FF2B5EF4-FFF2-40B4-BE49-F238E27FC236}">
                <a16:creationId xmlns:a16="http://schemas.microsoft.com/office/drawing/2014/main" id="{04CA4747-8B48-C347-B0D4-6C6D4454C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7893" y="1245247"/>
            <a:ext cx="4736213" cy="469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224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E658E-89EB-644B-8DD2-624CAF69A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Observer mars, </a:t>
            </a:r>
            <a:r>
              <a:rPr lang="en-US" dirty="0" err="1"/>
              <a:t>d’une</a:t>
            </a:r>
            <a:r>
              <a:rPr lang="en-US" dirty="0"/>
              <a:t> </a:t>
            </a:r>
            <a:r>
              <a:rPr lang="en-US" dirty="0" err="1"/>
              <a:t>nuit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l’autre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2E86EEE-6E66-5E4B-9172-DA4B4774A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67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600CB-7703-8149-B386-940ABF6CA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PHOBOS par Hubble </a:t>
            </a:r>
            <a:r>
              <a:rPr lang="en-US" dirty="0" err="1"/>
              <a:t>en</a:t>
            </a:r>
            <a:r>
              <a:rPr lang="en-US" dirty="0"/>
              <a:t> 2017</a:t>
            </a:r>
          </a:p>
        </p:txBody>
      </p:sp>
      <p:pic>
        <p:nvPicPr>
          <p:cNvPr id="5" name="Content Placeholder 4" descr="A picture containing indoor, table, sitting, bowl&#10;&#10;Description automatically generated">
            <a:extLst>
              <a:ext uri="{FF2B5EF4-FFF2-40B4-BE49-F238E27FC236}">
                <a16:creationId xmlns:a16="http://schemas.microsoft.com/office/drawing/2014/main" id="{2248FC45-5132-694B-9943-BD44C6928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254" y="1423812"/>
            <a:ext cx="6531492" cy="4351338"/>
          </a:xfrm>
        </p:spPr>
      </p:pic>
      <p:sp>
        <p:nvSpPr>
          <p:cNvPr id="7" name="Subtitle 5">
            <a:extLst>
              <a:ext uri="{FF2B5EF4-FFF2-40B4-BE49-F238E27FC236}">
                <a16:creationId xmlns:a16="http://schemas.microsoft.com/office/drawing/2014/main" id="{E02A749A-0869-3F42-ADB2-FBF11B64D8D8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  NASA, ESA, and Z.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Levay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STScI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mars.nasa.gov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resources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/8823/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phobos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-in-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orbit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around</a:t>
            </a:r>
            <a:r>
              <a:rPr lang="fr-CA" sz="1200">
                <a:solidFill>
                  <a:schemeClr val="bg1">
                    <a:lumMod val="75000"/>
                  </a:schemeClr>
                </a:solidFill>
              </a:rPr>
              <a:t>-mars/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85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8A4AC-DC72-0541-925E-01E78DC7A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 de MARS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D1819-1A89-6F49-93A6-CFEE7F49B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C267B-E328-4B45-AB4B-06DB588AA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287" y="1567928"/>
            <a:ext cx="8196263" cy="4498524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DF064DC-A1B8-884D-9585-412C9BDFA1AB}"/>
              </a:ext>
            </a:extLst>
          </p:cNvPr>
          <p:cNvSpPr txBox="1">
            <a:spLocks/>
          </p:cNvSpPr>
          <p:nvPr/>
        </p:nvSpPr>
        <p:spPr>
          <a:xfrm>
            <a:off x="5310188" y="1567928"/>
            <a:ext cx="5186362" cy="1265988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CA" sz="2000" dirty="0">
                <a:solidFill>
                  <a:prstClr val="white"/>
                </a:solidFill>
                <a:latin typeface="Arial"/>
              </a:rPr>
              <a:t>Diamètre: environ ½ Terre</a:t>
            </a:r>
          </a:p>
          <a:p>
            <a:pPr lvl="1"/>
            <a:r>
              <a:rPr lang="fr-CA" sz="2000" dirty="0">
                <a:solidFill>
                  <a:prstClr val="white"/>
                </a:solidFill>
                <a:latin typeface="Arial"/>
              </a:rPr>
              <a:t>Gravité à la surface: 38% de la Terre</a:t>
            </a:r>
          </a:p>
          <a:p>
            <a:pPr lvl="2"/>
            <a:endParaRPr lang="fr-CA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20AA9B5-864E-FB4C-BA07-CA8B29814392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mars.nasa.gov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8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0768F-0869-4541-9680-C24D10ED3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 de MARS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6EA26B-C609-EA44-B306-59BEA9AC7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297" y="849182"/>
            <a:ext cx="4604503" cy="4636929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9E48D27-D469-4446-9EBF-B823B435BE1C}"/>
              </a:ext>
            </a:extLst>
          </p:cNvPr>
          <p:cNvSpPr txBox="1">
            <a:spLocks/>
          </p:cNvSpPr>
          <p:nvPr/>
        </p:nvSpPr>
        <p:spPr>
          <a:xfrm>
            <a:off x="1417718" y="1706626"/>
            <a:ext cx="3682919" cy="1610697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CA" sz="2000" dirty="0">
                <a:solidFill>
                  <a:prstClr val="white"/>
                </a:solidFill>
                <a:latin typeface="Arial"/>
              </a:rPr>
              <a:t>Durée d’une année sur Mars: 687 jours terrestres</a:t>
            </a:r>
          </a:p>
          <a:p>
            <a:pPr lvl="1"/>
            <a:endParaRPr lang="fr-CA" sz="2000" dirty="0">
              <a:solidFill>
                <a:prstClr val="white"/>
              </a:solidFill>
              <a:latin typeface="Arial"/>
            </a:endParaRPr>
          </a:p>
          <a:p>
            <a:pPr lvl="1"/>
            <a:r>
              <a:rPr lang="fr-CA" sz="2000" dirty="0">
                <a:solidFill>
                  <a:prstClr val="white"/>
                </a:solidFill>
                <a:latin typeface="Arial"/>
              </a:rPr>
              <a:t>Inclinaison: 25 degrés</a:t>
            </a:r>
            <a:endParaRPr lang="fr-CA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ZoneTexte 14">
            <a:extLst>
              <a:ext uri="{FF2B5EF4-FFF2-40B4-BE49-F238E27FC236}">
                <a16:creationId xmlns:a16="http://schemas.microsoft.com/office/drawing/2014/main" id="{768C25B6-8E21-3B48-B7AB-76DD1F7A6609}"/>
              </a:ext>
            </a:extLst>
          </p:cNvPr>
          <p:cNvSpPr txBox="1"/>
          <p:nvPr/>
        </p:nvSpPr>
        <p:spPr>
          <a:xfrm>
            <a:off x="1556456" y="3839160"/>
            <a:ext cx="3405441" cy="564257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  <a:latin typeface="Arial"/>
              </a:rPr>
              <a:t>Mars a aussi des saisons!</a:t>
            </a:r>
            <a:endParaRPr lang="fr-FR" sz="12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04576092-2226-D84E-A7C5-ABA7C7430F57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mars.nasa.gov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0768F-0869-4541-9680-C24D10ED3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 de MARS</a:t>
            </a:r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04576092-2226-D84E-A7C5-ABA7C7430F57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mars.nasa.gov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21F3F5-AE10-D04C-9E06-61CE691EC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352" y="1406769"/>
            <a:ext cx="9144000" cy="404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01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0768F-0869-4541-9680-C24D10ED3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 de MARS</a:t>
            </a:r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04576092-2226-D84E-A7C5-ABA7C7430F57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mars.nasa.gov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/insight/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weather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1AC6B98-15F4-AA4F-8403-A8467E84AE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4843" y="1464230"/>
            <a:ext cx="8069179" cy="423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290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0768F-0869-4541-9680-C24D10ED3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 de MARS</a:t>
            </a:r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04576092-2226-D84E-A7C5-ABA7C7430F57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 NASA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mars.nasa.gov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102EF2-D838-594E-B816-71592F6CB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132" y="1438958"/>
            <a:ext cx="7040775" cy="4300926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F29C6A88-636E-7345-AA98-83A5062E9E35}"/>
              </a:ext>
            </a:extLst>
          </p:cNvPr>
          <p:cNvSpPr txBox="1">
            <a:spLocks/>
          </p:cNvSpPr>
          <p:nvPr/>
        </p:nvSpPr>
        <p:spPr>
          <a:xfrm>
            <a:off x="977590" y="1626838"/>
            <a:ext cx="3293327" cy="3000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>
                <a:solidFill>
                  <a:schemeClr val="bg1"/>
                </a:solidFill>
              </a:rPr>
              <a:t>100x moins épaisse que l’atmosphère  de la Terre</a:t>
            </a:r>
          </a:p>
          <a:p>
            <a:endParaRPr lang="fr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2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B72FB-8622-4144-A084-EB90F42BA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Nuages</a:t>
            </a:r>
            <a:r>
              <a:rPr lang="en-US" dirty="0"/>
              <a:t> </a:t>
            </a:r>
            <a:r>
              <a:rPr lang="en-US" dirty="0" err="1"/>
              <a:t>Martiens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7E6D95-5A80-FA41-A277-57B23099B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506" y="1354137"/>
            <a:ext cx="4351338" cy="4351338"/>
          </a:xfr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EA74D378-181A-7B44-ABA7-B89012CC9DDB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 NASA/JPL-Caltech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mars.nasa.gov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resources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/22496/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curiosity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sees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drifting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clouds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-over-gale-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crater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/?site=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msl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019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600CB-7703-8149-B386-940ABF6CA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Nuages</a:t>
            </a:r>
            <a:r>
              <a:rPr lang="en-US" dirty="0"/>
              <a:t> de </a:t>
            </a:r>
            <a:r>
              <a:rPr lang="en-US" dirty="0" err="1"/>
              <a:t>poussière</a:t>
            </a:r>
            <a:r>
              <a:rPr lang="en-US" dirty="0"/>
              <a:t> sur MARS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B5E102-0C07-5F4F-BFE3-2E726A518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935" y="1380793"/>
            <a:ext cx="7730803" cy="4351338"/>
          </a:xfrm>
        </p:spPr>
      </p:pic>
      <p:sp>
        <p:nvSpPr>
          <p:cNvPr id="5" name="Subtitle 5">
            <a:extLst>
              <a:ext uri="{FF2B5EF4-FFF2-40B4-BE49-F238E27FC236}">
                <a16:creationId xmlns:a16="http://schemas.microsoft.com/office/drawing/2014/main" id="{B9F5CBF2-5F79-6647-9A55-962C2C623DA2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NASA/JPL-Caltech/MSSS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photojournal.jpl.nasa.gov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catalog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/PIA22487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47AA23-DCCC-A04F-9CA1-475F8C009506}"/>
              </a:ext>
            </a:extLst>
          </p:cNvPr>
          <p:cNvSpPr txBox="1">
            <a:spLocks/>
          </p:cNvSpPr>
          <p:nvPr/>
        </p:nvSpPr>
        <p:spPr>
          <a:xfrm>
            <a:off x="4303295" y="4523874"/>
            <a:ext cx="1038726" cy="75473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Mai</a:t>
            </a:r>
          </a:p>
          <a:p>
            <a:pPr marL="0" indent="0" algn="ctr">
              <a:buNone/>
            </a:pPr>
            <a:r>
              <a:rPr lang="en-US" dirty="0"/>
              <a:t>2018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04501E-F2CA-DB43-A1B3-5B9565058E82}"/>
              </a:ext>
            </a:extLst>
          </p:cNvPr>
          <p:cNvSpPr txBox="1">
            <a:spLocks/>
          </p:cNvSpPr>
          <p:nvPr/>
        </p:nvSpPr>
        <p:spPr>
          <a:xfrm>
            <a:off x="7196516" y="4523874"/>
            <a:ext cx="1038726" cy="75473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/>
              <a:t>Juillet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6061134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56A6A-479D-4D4F-9F36-D3E4D4B12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surface de Mars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5F1F1-3C44-314C-A1D9-69B2B8642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342AA6-E5C9-1745-A60C-5959CE4F5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453" y="1385451"/>
            <a:ext cx="8341094" cy="460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F3B8E97F-BEA7-3E49-927D-35C1C7FE481D}"/>
              </a:ext>
            </a:extLst>
          </p:cNvPr>
          <p:cNvSpPr txBox="1">
            <a:spLocks/>
          </p:cNvSpPr>
          <p:nvPr/>
        </p:nvSpPr>
        <p:spPr>
          <a:xfrm>
            <a:off x="7974419" y="6252760"/>
            <a:ext cx="3902488" cy="605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image:Meyers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Konversations-Lexikon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German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encyclopaedia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), 1888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en.wikipedia.org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/wiki/File:Karte_Mars_Schiaparelli_MKL1888.png</a:t>
            </a:r>
          </a:p>
        </p:txBody>
      </p:sp>
    </p:spTree>
    <p:extLst>
      <p:ext uri="{BB962C8B-B14F-4D97-AF65-F5344CB8AC3E}">
        <p14:creationId xmlns:p14="http://schemas.microsoft.com/office/powerpoint/2010/main" val="93442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F461-AB72-854C-93F6-DBA836B1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surface de Mars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77D99B1-03C0-C948-85B8-E2161EB20386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NASA/JPL-Caltech/MSSS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mars.nasa.gov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resources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/25097/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curiositys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-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path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-to-the-sulfate-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bearing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-unit/?site=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msl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Content Placeholder 7" descr="A picture containing outdoor, table, sitting, building&#10;&#10;Description automatically generated">
            <a:extLst>
              <a:ext uri="{FF2B5EF4-FFF2-40B4-BE49-F238E27FC236}">
                <a16:creationId xmlns:a16="http://schemas.microsoft.com/office/drawing/2014/main" id="{6205062E-3A5F-0E42-A1DB-A114699FB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8833" y="1320804"/>
            <a:ext cx="9694333" cy="4554414"/>
          </a:xfrm>
        </p:spPr>
      </p:pic>
    </p:spTree>
    <p:extLst>
      <p:ext uri="{BB962C8B-B14F-4D97-AF65-F5344CB8AC3E}">
        <p14:creationId xmlns:p14="http://schemas.microsoft.com/office/powerpoint/2010/main" val="2441367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E658E-89EB-644B-8DD2-624CAF69A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Observer mars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DA7DD17-53B6-D04E-B34E-708084B737B5}"/>
              </a:ext>
            </a:extLst>
          </p:cNvPr>
          <p:cNvSpPr txBox="1">
            <a:spLocks/>
          </p:cNvSpPr>
          <p:nvPr/>
        </p:nvSpPr>
        <p:spPr>
          <a:xfrm>
            <a:off x="6200753" y="681038"/>
            <a:ext cx="3874900" cy="55869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dirty="0">
                <a:solidFill>
                  <a:schemeClr val="bg1"/>
                </a:solidFill>
              </a:rPr>
              <a:t>13 octobre 2020, vers minuit</a:t>
            </a:r>
          </a:p>
          <a:p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8" name="Content Placeholder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145BA7-2BD8-1041-A8BE-F1ABAF206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930" y="1555637"/>
            <a:ext cx="6962140" cy="4351338"/>
          </a:xfrm>
        </p:spPr>
      </p:pic>
      <p:sp>
        <p:nvSpPr>
          <p:cNvPr id="7" name="Subtitle 5">
            <a:extLst>
              <a:ext uri="{FF2B5EF4-FFF2-40B4-BE49-F238E27FC236}">
                <a16:creationId xmlns:a16="http://schemas.microsoft.com/office/drawing/2014/main" id="{95FEF314-CA82-7946-B004-E1166E909037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Image créée avec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Stellarium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4247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F461-AB72-854C-93F6-DBA836B1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surface de Mars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77D99B1-03C0-C948-85B8-E2161EB20386}"/>
              </a:ext>
            </a:extLst>
          </p:cNvPr>
          <p:cNvSpPr txBox="1">
            <a:spLocks/>
          </p:cNvSpPr>
          <p:nvPr/>
        </p:nvSpPr>
        <p:spPr>
          <a:xfrm>
            <a:off x="7843839" y="6252760"/>
            <a:ext cx="4033068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NASA/JPL-Caltech/MSSS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mars.nasa.gov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resources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/25098/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curiositys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-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view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-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from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-the-top-of-the-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greenheugh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-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pediment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/?site=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msl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Content Placeholder 6" descr="A person standing on top of a sandy beach&#10;&#10;Description automatically generated">
            <a:extLst>
              <a:ext uri="{FF2B5EF4-FFF2-40B4-BE49-F238E27FC236}">
                <a16:creationId xmlns:a16="http://schemas.microsoft.com/office/drawing/2014/main" id="{D1B22E06-07B3-1547-9552-1383DB707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338" y="1462092"/>
            <a:ext cx="9355324" cy="4351338"/>
          </a:xfrm>
        </p:spPr>
      </p:pic>
    </p:spTree>
    <p:extLst>
      <p:ext uri="{BB962C8B-B14F-4D97-AF65-F5344CB8AC3E}">
        <p14:creationId xmlns:p14="http://schemas.microsoft.com/office/powerpoint/2010/main" val="14580829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F461-AB72-854C-93F6-DBA836B1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surface de Mars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77D99B1-03C0-C948-85B8-E2161EB20386}"/>
              </a:ext>
            </a:extLst>
          </p:cNvPr>
          <p:cNvSpPr txBox="1">
            <a:spLocks/>
          </p:cNvSpPr>
          <p:nvPr/>
        </p:nvSpPr>
        <p:spPr>
          <a:xfrm>
            <a:off x="7843839" y="6252760"/>
            <a:ext cx="4033068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NASA/JPL-Caltech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mars.nasa.gov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resources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/22581/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curiosity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-explores-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teal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-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ridge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/?site=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msl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Content Placeholder 7" descr="A view of a beach&#10;&#10;Description automatically generated">
            <a:extLst>
              <a:ext uri="{FF2B5EF4-FFF2-40B4-BE49-F238E27FC236}">
                <a16:creationId xmlns:a16="http://schemas.microsoft.com/office/drawing/2014/main" id="{47FB48BD-CA76-8847-9CE9-0FE7DCF74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356" y="1454150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5906611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F461-AB72-854C-93F6-DBA836B1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surface de Mars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FEE606-C31B-874E-B783-C2BF23EF7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57325"/>
            <a:ext cx="10515600" cy="3943350"/>
          </a:xfr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977D99B1-03C0-C948-85B8-E2161EB20386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NASA/JPL-Caltech/SSI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mars.nasa.gov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resources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/25235/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curiosity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-spots-a-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dust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-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devil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-in-the-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hills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/?site=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msl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416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AFD35-DE30-E14E-8B58-A5135D1EA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Valles </a:t>
            </a:r>
            <a:r>
              <a:rPr lang="en-US" dirty="0" err="1"/>
              <a:t>Marineris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7944C-371A-584A-A961-2AB477CE3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0" indent="0">
              <a:buNone/>
            </a:pPr>
            <a:r>
              <a:rPr lang="en-CA" b="1" dirty="0"/>
              <a:t>Valles </a:t>
            </a:r>
            <a:r>
              <a:rPr lang="en-CA" b="1" dirty="0" err="1"/>
              <a:t>Marineris</a:t>
            </a:r>
            <a:r>
              <a:rPr lang="en-CA" dirty="0"/>
              <a:t> </a:t>
            </a:r>
            <a:endParaRPr lang="fr-CA" dirty="0">
              <a:solidFill>
                <a:prstClr val="white"/>
              </a:solidFill>
              <a:latin typeface="Arial"/>
            </a:endParaRPr>
          </a:p>
          <a:p>
            <a:r>
              <a:rPr lang="fr-CA" dirty="0">
                <a:solidFill>
                  <a:prstClr val="white"/>
                </a:solidFill>
                <a:latin typeface="Arial"/>
              </a:rPr>
              <a:t>2000 km de long</a:t>
            </a:r>
          </a:p>
          <a:p>
            <a:r>
              <a:rPr lang="fr-CA" dirty="0">
                <a:solidFill>
                  <a:prstClr val="white"/>
                </a:solidFill>
                <a:latin typeface="Arial"/>
              </a:rPr>
              <a:t>Jusqu’à 8 km de profond</a:t>
            </a:r>
          </a:p>
          <a:p>
            <a:pPr marL="0" indent="0">
              <a:buNone/>
            </a:pPr>
            <a:endParaRPr lang="fr-CA" dirty="0">
              <a:solidFill>
                <a:prstClr val="white"/>
              </a:solidFill>
              <a:latin typeface="Arial"/>
            </a:endParaRPr>
          </a:p>
          <a:p>
            <a:pPr marL="0" indent="0">
              <a:buNone/>
            </a:pPr>
            <a:r>
              <a:rPr lang="fr-CA" b="1" dirty="0"/>
              <a:t>Volcans</a:t>
            </a:r>
          </a:p>
          <a:p>
            <a:r>
              <a:rPr lang="fr-CA" dirty="0">
                <a:solidFill>
                  <a:prstClr val="white"/>
                </a:solidFill>
                <a:latin typeface="Arial"/>
              </a:rPr>
              <a:t>3 volcans</a:t>
            </a:r>
          </a:p>
          <a:p>
            <a:r>
              <a:rPr lang="fr-CA" dirty="0">
                <a:solidFill>
                  <a:prstClr val="white"/>
                </a:solidFill>
                <a:latin typeface="Arial"/>
              </a:rPr>
              <a:t>Entre 14 et 18 km de haut</a:t>
            </a:r>
          </a:p>
          <a:p>
            <a:pPr marL="0" indent="0">
              <a:buNone/>
            </a:pPr>
            <a:endParaRPr lang="fr-CA" b="1" dirty="0"/>
          </a:p>
          <a:p>
            <a:pPr marL="0" indent="0">
              <a:buNone/>
            </a:pPr>
            <a:endParaRPr lang="fr-CA" b="1" dirty="0"/>
          </a:p>
          <a:p>
            <a:pPr marL="0" indent="0">
              <a:buNone/>
            </a:pPr>
            <a:endParaRPr lang="fr-CA" dirty="0">
              <a:solidFill>
                <a:prstClr val="white"/>
              </a:solidFill>
              <a:latin typeface="Arial"/>
            </a:endParaRPr>
          </a:p>
          <a:p>
            <a:pPr marL="0" indent="0">
              <a:buNone/>
            </a:pPr>
            <a:endParaRPr lang="fr-CA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CEDDB7-A4B5-8A4D-A111-91B79C564B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713" y="718249"/>
            <a:ext cx="4995248" cy="4995248"/>
          </a:xfrm>
          <a:prstGeom prst="rect">
            <a:avLst/>
          </a:prstGeom>
        </p:spPr>
      </p:pic>
      <p:sp>
        <p:nvSpPr>
          <p:cNvPr id="8" name="Subtitle 5">
            <a:extLst>
              <a:ext uri="{FF2B5EF4-FFF2-40B4-BE49-F238E27FC236}">
                <a16:creationId xmlns:a16="http://schemas.microsoft.com/office/drawing/2014/main" id="{EDAFE977-6F57-6442-A0AB-AE25723EF482}"/>
              </a:ext>
            </a:extLst>
          </p:cNvPr>
          <p:cNvSpPr txBox="1">
            <a:spLocks/>
          </p:cNvSpPr>
          <p:nvPr/>
        </p:nvSpPr>
        <p:spPr>
          <a:xfrm>
            <a:off x="7843839" y="6252760"/>
            <a:ext cx="4033068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NASA/JPL-Caltech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solarsystem.nasa.gov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resources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/683/valles-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marineris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-the-grand-canyon-of-mars/</a:t>
            </a:r>
          </a:p>
        </p:txBody>
      </p:sp>
    </p:spTree>
    <p:extLst>
      <p:ext uri="{BB962C8B-B14F-4D97-AF65-F5344CB8AC3E}">
        <p14:creationId xmlns:p14="http://schemas.microsoft.com/office/powerpoint/2010/main" val="31299053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A537C-B83A-C24C-B846-F88DA2697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 </a:t>
            </a:r>
            <a:r>
              <a:rPr lang="en-US" dirty="0" err="1"/>
              <a:t>mont</a:t>
            </a:r>
            <a:r>
              <a:rPr lang="en-US" dirty="0"/>
              <a:t> </a:t>
            </a:r>
            <a:r>
              <a:rPr lang="en-US" dirty="0" err="1"/>
              <a:t>Olympe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ED4CA30-5A5E-4349-A6C7-01D6C5C65A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253331"/>
            <a:ext cx="470279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5">
            <a:extLst>
              <a:ext uri="{FF2B5EF4-FFF2-40B4-BE49-F238E27FC236}">
                <a16:creationId xmlns:a16="http://schemas.microsoft.com/office/drawing/2014/main" id="{0D08DE59-3277-F346-B03B-E8D33A34783E}"/>
              </a:ext>
            </a:extLst>
          </p:cNvPr>
          <p:cNvSpPr txBox="1">
            <a:spLocks/>
          </p:cNvSpPr>
          <p:nvPr/>
        </p:nvSpPr>
        <p:spPr>
          <a:xfrm>
            <a:off x="7843839" y="6252760"/>
            <a:ext cx="4033068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nssdc.gsfc.nasa.gov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/image/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planetary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/mars/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olympus_mons.jpg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CE1F90-CA42-604C-87DD-39C059715E1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>
                <a:solidFill>
                  <a:prstClr val="white"/>
                </a:solidFill>
                <a:latin typeface="Arial"/>
              </a:rPr>
              <a:t>Volcan</a:t>
            </a:r>
          </a:p>
          <a:p>
            <a:r>
              <a:rPr lang="fr-CA" dirty="0">
                <a:solidFill>
                  <a:prstClr val="white"/>
                </a:solidFill>
                <a:latin typeface="Arial"/>
              </a:rPr>
              <a:t>Le plus haut sommet du système solaire</a:t>
            </a:r>
          </a:p>
          <a:p>
            <a:r>
              <a:rPr lang="fr-CA" dirty="0">
                <a:solidFill>
                  <a:prstClr val="white"/>
                </a:solidFill>
                <a:latin typeface="Arial"/>
              </a:rPr>
              <a:t>Culmine à 21 km </a:t>
            </a:r>
          </a:p>
          <a:p>
            <a:endParaRPr lang="fr-CA" dirty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4911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793A4-87E7-7E4F-89C8-366F61C0F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surface de mars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F040-DD6A-F142-8B17-D9B51C983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46" y="1690692"/>
            <a:ext cx="3318459" cy="4486271"/>
          </a:xfrm>
        </p:spPr>
        <p:txBody>
          <a:bodyPr/>
          <a:lstStyle/>
          <a:p>
            <a:r>
              <a:rPr lang="en-US" dirty="0" err="1"/>
              <a:t>Hémisphère</a:t>
            </a:r>
            <a:r>
              <a:rPr lang="en-US" dirty="0"/>
              <a:t> Nord </a:t>
            </a:r>
            <a:r>
              <a:rPr lang="en-US" dirty="0" err="1"/>
              <a:t>très</a:t>
            </a:r>
            <a:r>
              <a:rPr lang="en-US" dirty="0"/>
              <a:t> plat</a:t>
            </a:r>
          </a:p>
          <a:p>
            <a:r>
              <a:rPr lang="en-US" dirty="0" err="1"/>
              <a:t>Hémisphère</a:t>
            </a:r>
            <a:r>
              <a:rPr lang="en-US" dirty="0"/>
              <a:t> Sud plein de reliefs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51DE3DB-CFCA-9647-911B-FD9AC33FA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0168" y="1368564"/>
            <a:ext cx="8011161" cy="459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5">
            <a:extLst>
              <a:ext uri="{FF2B5EF4-FFF2-40B4-BE49-F238E27FC236}">
                <a16:creationId xmlns:a16="http://schemas.microsoft.com/office/drawing/2014/main" id="{3C0D8D50-BE66-2244-9D09-30623BA5E900}"/>
              </a:ext>
            </a:extLst>
          </p:cNvPr>
          <p:cNvSpPr txBox="1">
            <a:spLocks/>
          </p:cNvSpPr>
          <p:nvPr/>
        </p:nvSpPr>
        <p:spPr>
          <a:xfrm>
            <a:off x="7684168" y="6252760"/>
            <a:ext cx="4192739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NASA/JPL-Caltech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attic.gsfc.nasa.gov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mola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/images/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mercat_med.jpg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199962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BF74B-C587-1740-8770-7D8711B2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surface de mars avec Google mars</a:t>
            </a:r>
          </a:p>
        </p:txBody>
      </p:sp>
      <p:pic>
        <p:nvPicPr>
          <p:cNvPr id="5" name="Content Placeholder 4" descr="A screen shot of a colorful background&#10;&#10;Description automatically generated">
            <a:extLst>
              <a:ext uri="{FF2B5EF4-FFF2-40B4-BE49-F238E27FC236}">
                <a16:creationId xmlns:a16="http://schemas.microsoft.com/office/drawing/2014/main" id="{CA725F8E-98C0-054B-BCE8-4537F089C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930" y="1424572"/>
            <a:ext cx="6962140" cy="4351338"/>
          </a:xfrm>
        </p:spPr>
      </p:pic>
      <p:sp>
        <p:nvSpPr>
          <p:cNvPr id="8" name="Subtitle 5">
            <a:extLst>
              <a:ext uri="{FF2B5EF4-FFF2-40B4-BE49-F238E27FC236}">
                <a16:creationId xmlns:a16="http://schemas.microsoft.com/office/drawing/2014/main" id="{62F2B8EA-6D20-5A4D-8FB5-7C232F2F43B8}"/>
              </a:ext>
            </a:extLst>
          </p:cNvPr>
          <p:cNvSpPr txBox="1">
            <a:spLocks/>
          </p:cNvSpPr>
          <p:nvPr/>
        </p:nvSpPr>
        <p:spPr>
          <a:xfrm>
            <a:off x="7684168" y="6252760"/>
            <a:ext cx="4192739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www.google.com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/mars/</a:t>
            </a:r>
          </a:p>
        </p:txBody>
      </p:sp>
    </p:spTree>
    <p:extLst>
      <p:ext uri="{BB962C8B-B14F-4D97-AF65-F5344CB8AC3E}">
        <p14:creationId xmlns:p14="http://schemas.microsoft.com/office/powerpoint/2010/main" val="37661667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CE40E-51A8-AC4D-AD33-95F070FDE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surface de mars avec Mars Trek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D4EDC8-2C9A-9640-ADCC-C58A1E7317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989" y="1372815"/>
            <a:ext cx="7234990" cy="4521868"/>
          </a:xfrm>
          <a:prstGeom prst="rect">
            <a:avLst/>
          </a:prstGeom>
        </p:spPr>
      </p:pic>
      <p:sp>
        <p:nvSpPr>
          <p:cNvPr id="11" name="Subtitle 5">
            <a:extLst>
              <a:ext uri="{FF2B5EF4-FFF2-40B4-BE49-F238E27FC236}">
                <a16:creationId xmlns:a16="http://schemas.microsoft.com/office/drawing/2014/main" id="{0F4BEBC9-1D38-F149-93EF-7101EFBFBC59}"/>
              </a:ext>
            </a:extLst>
          </p:cNvPr>
          <p:cNvSpPr txBox="1">
            <a:spLocks/>
          </p:cNvSpPr>
          <p:nvPr/>
        </p:nvSpPr>
        <p:spPr>
          <a:xfrm>
            <a:off x="7684168" y="6252760"/>
            <a:ext cx="4192739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trek.nasa.gov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826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A885F-B35C-6446-9E89-5600636CC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indoor, table, computer, monitor&#10;&#10;Description automatically generated">
            <a:extLst>
              <a:ext uri="{FF2B5EF4-FFF2-40B4-BE49-F238E27FC236}">
                <a16:creationId xmlns:a16="http://schemas.microsoft.com/office/drawing/2014/main" id="{109EDFF1-DF19-054A-8582-9B37FF3F2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26" y="0"/>
            <a:ext cx="10986630" cy="617696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96CC5A-B098-DE49-A75F-190FA639C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ubtitle 5">
            <a:extLst>
              <a:ext uri="{FF2B5EF4-FFF2-40B4-BE49-F238E27FC236}">
                <a16:creationId xmlns:a16="http://schemas.microsoft.com/office/drawing/2014/main" id="{CD945D55-1904-6744-B425-46C4AB5E4F7E}"/>
              </a:ext>
            </a:extLst>
          </p:cNvPr>
          <p:cNvSpPr txBox="1">
            <a:spLocks/>
          </p:cNvSpPr>
          <p:nvPr/>
        </p:nvSpPr>
        <p:spPr>
          <a:xfrm>
            <a:off x="7684168" y="6252760"/>
            <a:ext cx="4192739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trek.nasa.gov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039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37F35-FEFB-C548-805D-20877FE45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l’EAU</a:t>
            </a:r>
            <a:r>
              <a:rPr lang="en-US" dirty="0"/>
              <a:t> sur mars 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664C7-680B-C340-9FE8-8956212D8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4351338"/>
          </a:xfrm>
        </p:spPr>
        <p:txBody>
          <a:bodyPr>
            <a:normAutofit/>
          </a:bodyPr>
          <a:lstStyle/>
          <a:p>
            <a:r>
              <a:rPr lang="en-US" dirty="0" err="1"/>
              <a:t>Oui</a:t>
            </a:r>
            <a:r>
              <a:rPr lang="en-US" dirty="0"/>
              <a:t>! </a:t>
            </a:r>
          </a:p>
          <a:p>
            <a:r>
              <a:rPr lang="en-US" dirty="0"/>
              <a:t>Sous </a:t>
            </a:r>
            <a:r>
              <a:rPr lang="en-US" dirty="0" err="1"/>
              <a:t>forme</a:t>
            </a:r>
            <a:r>
              <a:rPr lang="en-US" dirty="0"/>
              <a:t> de glace ?</a:t>
            </a:r>
          </a:p>
          <a:p>
            <a:pPr lvl="1"/>
            <a:r>
              <a:rPr lang="en-US" dirty="0"/>
              <a:t>Aux </a:t>
            </a:r>
            <a:r>
              <a:rPr lang="en-US" dirty="0" err="1"/>
              <a:t>pôles</a:t>
            </a:r>
            <a:endParaRPr lang="en-US" dirty="0"/>
          </a:p>
          <a:p>
            <a:r>
              <a:rPr lang="en-US" dirty="0"/>
              <a:t>Sous </a:t>
            </a:r>
            <a:r>
              <a:rPr lang="en-US" dirty="0" err="1"/>
              <a:t>forme</a:t>
            </a:r>
            <a:r>
              <a:rPr lang="en-US" dirty="0"/>
              <a:t> de </a:t>
            </a:r>
            <a:r>
              <a:rPr lang="en-US" dirty="0" err="1"/>
              <a:t>vapeur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Un </a:t>
            </a:r>
            <a:r>
              <a:rPr lang="en-US" dirty="0" err="1"/>
              <a:t>peu</a:t>
            </a:r>
            <a:r>
              <a:rPr lang="en-US" dirty="0"/>
              <a:t> de </a:t>
            </a:r>
            <a:r>
              <a:rPr lang="en-US" dirty="0" err="1"/>
              <a:t>vapeur</a:t>
            </a:r>
            <a:r>
              <a:rPr lang="en-US" dirty="0"/>
              <a:t> </a:t>
            </a:r>
            <a:r>
              <a:rPr lang="en-US" dirty="0" err="1"/>
              <a:t>d’eau</a:t>
            </a:r>
            <a:r>
              <a:rPr lang="en-US" dirty="0"/>
              <a:t> dans </a:t>
            </a:r>
            <a:r>
              <a:rPr lang="en-US" dirty="0" err="1"/>
              <a:t>l’atmosphere</a:t>
            </a:r>
            <a:endParaRPr lang="en-US" dirty="0"/>
          </a:p>
          <a:p>
            <a:r>
              <a:rPr lang="en-US" dirty="0"/>
              <a:t>Sous </a:t>
            </a:r>
            <a:r>
              <a:rPr lang="en-US" dirty="0" err="1"/>
              <a:t>forme</a:t>
            </a:r>
            <a:r>
              <a:rPr lang="en-US" dirty="0"/>
              <a:t> </a:t>
            </a:r>
            <a:r>
              <a:rPr lang="en-US" dirty="0" err="1"/>
              <a:t>liquide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Pas </a:t>
            </a:r>
            <a:r>
              <a:rPr lang="en-US" dirty="0" err="1"/>
              <a:t>à</a:t>
            </a:r>
            <a:r>
              <a:rPr lang="en-US" dirty="0"/>
              <a:t> la surface, la pression atmosphere </a:t>
            </a:r>
            <a:r>
              <a:rPr lang="en-US" dirty="0" err="1"/>
              <a:t>est</a:t>
            </a:r>
            <a:r>
              <a:rPr lang="en-US" dirty="0"/>
              <a:t> trop </a:t>
            </a:r>
            <a:r>
              <a:rPr lang="en-US" dirty="0" err="1"/>
              <a:t>faible</a:t>
            </a:r>
            <a:r>
              <a:rPr lang="en-US" dirty="0"/>
              <a:t> </a:t>
            </a:r>
          </a:p>
          <a:p>
            <a:pPr marL="457189" lvl="1" indent="0">
              <a:buNone/>
            </a:pPr>
            <a:endParaRPr lang="en-US" dirty="0"/>
          </a:p>
        </p:txBody>
      </p:sp>
      <p:pic>
        <p:nvPicPr>
          <p:cNvPr id="5122" name="Picture 2" descr="This image, combining data from two instruments aboard NASA's Mars Global Surveyor, depicts an orbital view of the north polar region of Mars.">
            <a:extLst>
              <a:ext uri="{FF2B5EF4-FFF2-40B4-BE49-F238E27FC236}">
                <a16:creationId xmlns:a16="http://schemas.microsoft.com/office/drawing/2014/main" id="{575F3C6E-C3EC-5442-8E81-D8C3B87E1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830179"/>
            <a:ext cx="5975433" cy="477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5">
            <a:extLst>
              <a:ext uri="{FF2B5EF4-FFF2-40B4-BE49-F238E27FC236}">
                <a16:creationId xmlns:a16="http://schemas.microsoft.com/office/drawing/2014/main" id="{03EE1283-BFCF-974C-A1A9-7A7349C330DD}"/>
              </a:ext>
            </a:extLst>
          </p:cNvPr>
          <p:cNvSpPr txBox="1">
            <a:spLocks/>
          </p:cNvSpPr>
          <p:nvPr/>
        </p:nvSpPr>
        <p:spPr>
          <a:xfrm>
            <a:off x="7684168" y="6252760"/>
            <a:ext cx="4192739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</a:t>
            </a:r>
            <a:r>
              <a:rPr lang="en-CA" sz="1200" dirty="0"/>
              <a:t>NASA/JPL-Caltech/MSSS 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mars.nasa.gov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resources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/3241/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northern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-</a:t>
            </a:r>
            <a:r>
              <a:rPr lang="fr-CA" sz="1200" dirty="0" err="1">
                <a:solidFill>
                  <a:schemeClr val="bg1">
                    <a:lumMod val="65000"/>
                  </a:schemeClr>
                </a:solidFill>
              </a:rPr>
              <a:t>ice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</a:rPr>
              <a:t>-cap-of-mars/</a:t>
            </a:r>
          </a:p>
        </p:txBody>
      </p:sp>
    </p:spTree>
    <p:extLst>
      <p:ext uri="{BB962C8B-B14F-4D97-AF65-F5344CB8AC3E}">
        <p14:creationId xmlns:p14="http://schemas.microsoft.com/office/powerpoint/2010/main" val="1185294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helmet, riding, group&#10;&#10;Description automatically generated">
            <a:extLst>
              <a:ext uri="{FF2B5EF4-FFF2-40B4-BE49-F238E27FC236}">
                <a16:creationId xmlns:a16="http://schemas.microsoft.com/office/drawing/2014/main" id="{3679B208-AC25-F64F-99AD-6D59863C6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930" y="1555637"/>
            <a:ext cx="6962140" cy="435133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3841F9D-2255-2B45-9589-018A75ECC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en-US" dirty="0"/>
              <a:t>Observer mars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9CAB4796-E2A0-B648-A776-69D03242B345}"/>
              </a:ext>
            </a:extLst>
          </p:cNvPr>
          <p:cNvSpPr txBox="1">
            <a:spLocks/>
          </p:cNvSpPr>
          <p:nvPr/>
        </p:nvSpPr>
        <p:spPr>
          <a:xfrm>
            <a:off x="6200753" y="681038"/>
            <a:ext cx="3874900" cy="55869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dirty="0">
                <a:solidFill>
                  <a:schemeClr val="bg1"/>
                </a:solidFill>
              </a:rPr>
              <a:t>13 octobre 2020, vers minuit</a:t>
            </a:r>
          </a:p>
          <a:p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0FF2473C-855D-7A4D-AF4A-56DDCC4A0453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Image créée avec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Stellarium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376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95156-804E-2846-ACC1-549B47308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l’EAU</a:t>
            </a:r>
            <a:r>
              <a:rPr lang="en-US" dirty="0"/>
              <a:t> sur mars 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58D67D-0CB3-FB46-B118-B3946A000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760" y="1253331"/>
            <a:ext cx="5274349" cy="4351338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35D1F78-1BCC-5A4D-9E19-AFF3A9826148}"/>
              </a:ext>
            </a:extLst>
          </p:cNvPr>
          <p:cNvSpPr txBox="1">
            <a:spLocks/>
          </p:cNvSpPr>
          <p:nvPr/>
        </p:nvSpPr>
        <p:spPr>
          <a:xfrm>
            <a:off x="838200" y="1596829"/>
            <a:ext cx="49209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Ces</a:t>
            </a:r>
            <a:r>
              <a:rPr lang="en-US" dirty="0"/>
              <a:t> </a:t>
            </a:r>
            <a:r>
              <a:rPr lang="en-US" dirty="0" err="1"/>
              <a:t>stries</a:t>
            </a:r>
            <a:r>
              <a:rPr lang="en-US" dirty="0"/>
              <a:t> </a:t>
            </a:r>
            <a:r>
              <a:rPr lang="en-US" dirty="0" err="1"/>
              <a:t>foncées</a:t>
            </a:r>
            <a:r>
              <a:rPr lang="en-US" dirty="0"/>
              <a:t> </a:t>
            </a:r>
            <a:r>
              <a:rPr lang="en-US" dirty="0" err="1"/>
              <a:t>étaient</a:t>
            </a:r>
            <a:r>
              <a:rPr lang="en-US" dirty="0"/>
              <a:t> </a:t>
            </a:r>
            <a:r>
              <a:rPr lang="en-US" dirty="0" err="1"/>
              <a:t>connues</a:t>
            </a:r>
            <a:r>
              <a:rPr lang="en-US" dirty="0"/>
              <a:t> </a:t>
            </a:r>
            <a:r>
              <a:rPr lang="en-US" dirty="0" err="1"/>
              <a:t>depuis</a:t>
            </a:r>
            <a:r>
              <a:rPr lang="en-US" dirty="0"/>
              <a:t> </a:t>
            </a:r>
            <a:r>
              <a:rPr lang="en-US" dirty="0" err="1"/>
              <a:t>quelques</a:t>
            </a:r>
            <a:r>
              <a:rPr lang="en-US" dirty="0"/>
              <a:t> </a:t>
            </a:r>
            <a:r>
              <a:rPr lang="en-US" dirty="0" err="1"/>
              <a:t>années</a:t>
            </a:r>
            <a:r>
              <a:rPr lang="en-US" dirty="0"/>
              <a:t>.</a:t>
            </a:r>
          </a:p>
          <a:p>
            <a:r>
              <a:rPr lang="en-US" dirty="0" err="1"/>
              <a:t>Septembre</a:t>
            </a:r>
            <a:r>
              <a:rPr lang="en-US" dirty="0"/>
              <a:t> 2015: La </a:t>
            </a:r>
            <a:r>
              <a:rPr lang="en-US" dirty="0" err="1"/>
              <a:t>détection</a:t>
            </a:r>
            <a:r>
              <a:rPr lang="en-US" dirty="0"/>
              <a:t> de </a:t>
            </a:r>
            <a:r>
              <a:rPr lang="en-US" dirty="0" err="1"/>
              <a:t>sels</a:t>
            </a:r>
            <a:r>
              <a:rPr lang="en-US" dirty="0"/>
              <a:t> (perchlorate) </a:t>
            </a:r>
            <a:r>
              <a:rPr lang="en-US" dirty="0" err="1"/>
              <a:t>indique</a:t>
            </a:r>
            <a:r>
              <a:rPr lang="en-US" dirty="0"/>
              <a:t> que de </a:t>
            </a:r>
            <a:r>
              <a:rPr lang="en-US" dirty="0" err="1"/>
              <a:t>l’eau</a:t>
            </a:r>
            <a:r>
              <a:rPr lang="en-US" dirty="0"/>
              <a:t> </a:t>
            </a:r>
            <a:r>
              <a:rPr lang="en-US" dirty="0" err="1"/>
              <a:t>salée</a:t>
            </a:r>
            <a:r>
              <a:rPr lang="en-US" dirty="0"/>
              <a:t> </a:t>
            </a:r>
            <a:r>
              <a:rPr lang="en-US" dirty="0" err="1"/>
              <a:t>pourrait</a:t>
            </a:r>
            <a:r>
              <a:rPr lang="en-US" dirty="0"/>
              <a:t> </a:t>
            </a:r>
            <a:r>
              <a:rPr lang="en-US" dirty="0" err="1"/>
              <a:t>être</a:t>
            </a:r>
            <a:r>
              <a:rPr lang="en-US" dirty="0"/>
              <a:t> la cause. </a:t>
            </a:r>
          </a:p>
          <a:p>
            <a:r>
              <a:rPr lang="en-US" dirty="0" err="1"/>
              <a:t>Décembre</a:t>
            </a:r>
            <a:r>
              <a:rPr lang="en-US" dirty="0"/>
              <a:t> 2017 : Des </a:t>
            </a:r>
            <a:r>
              <a:rPr lang="en-US" dirty="0" err="1"/>
              <a:t>nouvelles</a:t>
            </a:r>
            <a:r>
              <a:rPr lang="en-US" dirty="0"/>
              <a:t> </a:t>
            </a:r>
            <a:r>
              <a:rPr lang="en-US" dirty="0" err="1"/>
              <a:t>données</a:t>
            </a:r>
            <a:r>
              <a:rPr lang="en-US" dirty="0"/>
              <a:t> ne </a:t>
            </a:r>
            <a:r>
              <a:rPr lang="en-US" dirty="0" err="1"/>
              <a:t>détectent</a:t>
            </a:r>
            <a:r>
              <a:rPr lang="en-US" dirty="0"/>
              <a:t> pas </a:t>
            </a:r>
            <a:r>
              <a:rPr lang="en-US" dirty="0" err="1"/>
              <a:t>d’eau</a:t>
            </a:r>
            <a:r>
              <a:rPr lang="en-US" dirty="0"/>
              <a:t> dans la region active.</a:t>
            </a:r>
          </a:p>
        </p:txBody>
      </p:sp>
    </p:spTree>
    <p:extLst>
      <p:ext uri="{BB962C8B-B14F-4D97-AF65-F5344CB8AC3E}">
        <p14:creationId xmlns:p14="http://schemas.microsoft.com/office/powerpoint/2010/main" val="14871556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586C9-6480-5247-A3AE-024DC7110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l’EAU</a:t>
            </a:r>
            <a:r>
              <a:rPr lang="en-US" dirty="0"/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SOUS</a:t>
            </a:r>
            <a:r>
              <a:rPr lang="en-US" dirty="0"/>
              <a:t> mars 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FD939-E356-5E41-B6D1-1B2729DA4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20916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Lac de 30 km de large </a:t>
            </a:r>
            <a:r>
              <a:rPr lang="en-US" dirty="0" err="1"/>
              <a:t>à</a:t>
            </a:r>
            <a:r>
              <a:rPr lang="en-US" dirty="0"/>
              <a:t> 1.5 km sous la surface </a:t>
            </a:r>
            <a:r>
              <a:rPr lang="en-US" dirty="0" err="1"/>
              <a:t>près</a:t>
            </a:r>
            <a:r>
              <a:rPr lang="en-US" dirty="0"/>
              <a:t> du pole Sud. </a:t>
            </a:r>
          </a:p>
          <a:p>
            <a:pPr lvl="1"/>
            <a:r>
              <a:rPr lang="en-US" dirty="0" err="1"/>
              <a:t>Entouré</a:t>
            </a:r>
            <a:r>
              <a:rPr lang="en-US" dirty="0"/>
              <a:t> de 3 petits lacs </a:t>
            </a:r>
            <a:r>
              <a:rPr lang="en-US" dirty="0" err="1"/>
              <a:t>à</a:t>
            </a:r>
            <a:r>
              <a:rPr lang="en-US" dirty="0"/>
              <a:t> la </a:t>
            </a:r>
            <a:r>
              <a:rPr lang="en-US" dirty="0" err="1"/>
              <a:t>même</a:t>
            </a:r>
            <a:r>
              <a:rPr lang="en-US" dirty="0"/>
              <a:t> </a:t>
            </a:r>
            <a:r>
              <a:rPr lang="en-US" dirty="0" err="1"/>
              <a:t>profondeur</a:t>
            </a:r>
            <a:endParaRPr lang="en-US" dirty="0"/>
          </a:p>
          <a:p>
            <a:r>
              <a:rPr lang="en-US" dirty="0" err="1"/>
              <a:t>Eau</a:t>
            </a:r>
            <a:r>
              <a:rPr lang="en-US" dirty="0"/>
              <a:t> </a:t>
            </a:r>
            <a:r>
              <a:rPr lang="en-US" dirty="0" err="1"/>
              <a:t>liquide</a:t>
            </a:r>
            <a:r>
              <a:rPr lang="en-US" dirty="0"/>
              <a:t> </a:t>
            </a:r>
            <a:r>
              <a:rPr lang="en-US" dirty="0" err="1"/>
              <a:t>salée</a:t>
            </a:r>
            <a:r>
              <a:rPr lang="en-US" dirty="0"/>
              <a:t> qui </a:t>
            </a:r>
            <a:r>
              <a:rPr lang="en-US" dirty="0" err="1"/>
              <a:t>contient</a:t>
            </a:r>
            <a:r>
              <a:rPr lang="en-US" dirty="0"/>
              <a:t> des perchlorates de calcium et de magnesium</a:t>
            </a:r>
          </a:p>
          <a:p>
            <a:r>
              <a:rPr lang="en-US" dirty="0"/>
              <a:t>Volcans </a:t>
            </a:r>
            <a:r>
              <a:rPr lang="en-US" dirty="0" err="1"/>
              <a:t>actifs</a:t>
            </a:r>
            <a:r>
              <a:rPr lang="en-US" dirty="0"/>
              <a:t> </a:t>
            </a:r>
            <a:r>
              <a:rPr lang="en-US" dirty="0" err="1"/>
              <a:t>présentements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il </a:t>
            </a:r>
            <a:r>
              <a:rPr lang="en-US" dirty="0" err="1"/>
              <a:t>n’y</a:t>
            </a:r>
            <a:r>
              <a:rPr lang="en-US" dirty="0"/>
              <a:t> a pas </a:t>
            </a:r>
            <a:r>
              <a:rPr lang="en-US" dirty="0" err="1"/>
              <a:t>très</a:t>
            </a:r>
            <a:r>
              <a:rPr lang="en-US" dirty="0"/>
              <a:t> </a:t>
            </a:r>
            <a:r>
              <a:rPr lang="en-US" dirty="0" err="1"/>
              <a:t>longtemps</a:t>
            </a:r>
            <a:r>
              <a:rPr lang="en-US" dirty="0"/>
              <a:t>?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ubtitle 5">
            <a:extLst>
              <a:ext uri="{FF2B5EF4-FFF2-40B4-BE49-F238E27FC236}">
                <a16:creationId xmlns:a16="http://schemas.microsoft.com/office/drawing/2014/main" id="{7CD3FFD6-E07D-FB42-8807-0FEB55078291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NASA, J. Bell (Cornell U.) and M. Wolff (SSI)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hubblesite.org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gallery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/album/pr2003022a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7075A-E18B-6E48-9AF5-211C12B75E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786" y="1027910"/>
            <a:ext cx="4401014" cy="44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634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04A4D-042C-B74E-86BE-822DD48A3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 dans le passé</a:t>
            </a:r>
          </a:p>
        </p:txBody>
      </p:sp>
      <p:pic>
        <p:nvPicPr>
          <p:cNvPr id="4" name="Mars past to present" descr="Mars past to present">
            <a:hlinkClick r:id="" action="ppaction://media"/>
            <a:extLst>
              <a:ext uri="{FF2B5EF4-FFF2-40B4-BE49-F238E27FC236}">
                <a16:creationId xmlns:a16="http://schemas.microsoft.com/office/drawing/2014/main" id="{4378DD57-62B1-CF4F-9AE8-526477A150D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8011" y="1253331"/>
            <a:ext cx="7735887" cy="4351338"/>
          </a:xfrm>
        </p:spPr>
      </p:pic>
      <p:sp>
        <p:nvSpPr>
          <p:cNvPr id="5" name="Subtitle 5">
            <a:extLst>
              <a:ext uri="{FF2B5EF4-FFF2-40B4-BE49-F238E27FC236}">
                <a16:creationId xmlns:a16="http://schemas.microsoft.com/office/drawing/2014/main" id="{315A00FD-9499-924C-BE42-E22A9075044C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=DN4V6HGfCqQ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D64B49-46DE-BD4E-966B-3E603B61D7CF}"/>
              </a:ext>
            </a:extLst>
          </p:cNvPr>
          <p:cNvSpPr txBox="1">
            <a:spLocks/>
          </p:cNvSpPr>
          <p:nvPr/>
        </p:nvSpPr>
        <p:spPr>
          <a:xfrm>
            <a:off x="661220" y="1690692"/>
            <a:ext cx="4751439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Plusieurs</a:t>
            </a:r>
            <a:r>
              <a:rPr lang="en-US" dirty="0"/>
              <a:t> observations </a:t>
            </a:r>
            <a:r>
              <a:rPr lang="en-US" dirty="0" err="1"/>
              <a:t>suggèrent</a:t>
            </a:r>
            <a:r>
              <a:rPr lang="en-US" dirty="0"/>
              <a:t> </a:t>
            </a:r>
            <a:r>
              <a:rPr lang="en-US" dirty="0" err="1"/>
              <a:t>qu’il</a:t>
            </a:r>
            <a:r>
              <a:rPr lang="en-US" dirty="0"/>
              <a:t> y </a:t>
            </a:r>
            <a:r>
              <a:rPr lang="en-US" dirty="0" err="1"/>
              <a:t>avait</a:t>
            </a:r>
            <a:r>
              <a:rPr lang="en-US" dirty="0"/>
              <a:t> beaucoup </a:t>
            </a:r>
            <a:r>
              <a:rPr lang="en-US" dirty="0" err="1"/>
              <a:t>d’eau</a:t>
            </a:r>
            <a:r>
              <a:rPr lang="en-US" dirty="0"/>
              <a:t> </a:t>
            </a:r>
            <a:r>
              <a:rPr lang="en-US" dirty="0" err="1"/>
              <a:t>liquide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surface il y a des milliards </a:t>
            </a:r>
            <a:r>
              <a:rPr lang="en-US" dirty="0" err="1"/>
              <a:t>d’années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Pour </a:t>
            </a:r>
            <a:r>
              <a:rPr lang="en-US" dirty="0" err="1"/>
              <a:t>cela</a:t>
            </a:r>
            <a:r>
              <a:rPr lang="en-US" dirty="0"/>
              <a:t>, </a:t>
            </a:r>
            <a:r>
              <a:rPr lang="en-US" dirty="0" err="1"/>
              <a:t>l’atmosphère</a:t>
            </a:r>
            <a:r>
              <a:rPr lang="en-US" dirty="0"/>
              <a:t> </a:t>
            </a:r>
            <a:r>
              <a:rPr lang="en-US" dirty="0" err="1"/>
              <a:t>devait</a:t>
            </a:r>
            <a:r>
              <a:rPr lang="en-US" dirty="0"/>
              <a:t> </a:t>
            </a:r>
            <a:r>
              <a:rPr lang="en-US" dirty="0" err="1"/>
              <a:t>être</a:t>
            </a:r>
            <a:r>
              <a:rPr lang="en-US" dirty="0"/>
              <a:t> plus dense et la </a:t>
            </a:r>
            <a:r>
              <a:rPr lang="en-US" dirty="0" err="1"/>
              <a:t>température</a:t>
            </a:r>
            <a:r>
              <a:rPr lang="en-US" dirty="0"/>
              <a:t> plus </a:t>
            </a:r>
            <a:r>
              <a:rPr lang="en-US" dirty="0" err="1"/>
              <a:t>chaude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Que </a:t>
            </a:r>
            <a:r>
              <a:rPr lang="en-US" dirty="0" err="1"/>
              <a:t>s’est</a:t>
            </a:r>
            <a:r>
              <a:rPr lang="en-US" dirty="0"/>
              <a:t>-il passé?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497B9-BD82-A74D-8343-0FBDC01D8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de mars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65383-005F-5343-8F40-83AA0B10D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984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4BC41-1A69-4845-884C-37B9E9883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de mars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8BAE1-ED31-1645-84C0-A176A3872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5505C292-3E4B-8C41-97F4-BD4B48BCBF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3249" y="1581150"/>
            <a:ext cx="5943601" cy="4351338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FAC462CE-AE70-194C-B976-8B72F460CD89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</a:t>
            </a:r>
            <a:r>
              <a:rPr lang="en-US" sz="1200" dirty="0" err="1"/>
              <a:t>mars.nasa.gov</a:t>
            </a:r>
            <a:r>
              <a:rPr lang="en-US" sz="1200" dirty="0"/>
              <a:t>/mars-exploration/missions/historical-log/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5333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E165-ACD7-F648-BF2D-38CCEE91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de mars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C31D76DF-7C2B-BD4D-BF57-F5F7A54C65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6088" y="1385097"/>
            <a:ext cx="6215062" cy="451485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ADE1A2F-0716-654E-912B-F9C800638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ubtitle 5">
            <a:extLst>
              <a:ext uri="{FF2B5EF4-FFF2-40B4-BE49-F238E27FC236}">
                <a16:creationId xmlns:a16="http://schemas.microsoft.com/office/drawing/2014/main" id="{40B605C7-1B72-7D4F-A474-5F69BE4BB06E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</a:t>
            </a:r>
            <a:r>
              <a:rPr lang="en-US" sz="1200" dirty="0" err="1"/>
              <a:t>mars.nasa.gov</a:t>
            </a:r>
            <a:r>
              <a:rPr lang="en-US" sz="1200" dirty="0"/>
              <a:t>/mars-exploration/missions/historical-log/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375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5DD68-521A-9F47-86EC-D2944C7BF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de mars</a:t>
            </a:r>
          </a:p>
        </p:txBody>
      </p:sp>
      <p:pic>
        <p:nvPicPr>
          <p:cNvPr id="4" name="Content Placeholder 3" descr="Table&#10;&#10;Description automatically generated">
            <a:extLst>
              <a:ext uri="{FF2B5EF4-FFF2-40B4-BE49-F238E27FC236}">
                <a16:creationId xmlns:a16="http://schemas.microsoft.com/office/drawing/2014/main" id="{325B12E5-6BB6-4F4E-97F9-6D767E48A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3263" y="1690692"/>
            <a:ext cx="5600700" cy="4110033"/>
          </a:xfrm>
          <a:prstGeom prst="rect">
            <a:avLst/>
          </a:prstGeom>
        </p:spPr>
      </p:pic>
      <p:sp>
        <p:nvSpPr>
          <p:cNvPr id="5" name="Subtitle 5">
            <a:extLst>
              <a:ext uri="{FF2B5EF4-FFF2-40B4-BE49-F238E27FC236}">
                <a16:creationId xmlns:a16="http://schemas.microsoft.com/office/drawing/2014/main" id="{EA6333D4-4470-DE47-B832-C45195E6100A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</a:t>
            </a:r>
            <a:r>
              <a:rPr lang="en-US" sz="1200" dirty="0" err="1"/>
              <a:t>mars.nasa.gov</a:t>
            </a:r>
            <a:r>
              <a:rPr lang="en-US" sz="1200" dirty="0"/>
              <a:t>/mars-exploration/missions/historical-log/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474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77D19-5AD1-5045-B853-7E0E3E4F4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de mars</a:t>
            </a:r>
          </a:p>
        </p:txBody>
      </p:sp>
      <p:pic>
        <p:nvPicPr>
          <p:cNvPr id="7" name="Picture 6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F2465142-FEC8-624D-B980-1990706B21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975" y="1690692"/>
            <a:ext cx="5815013" cy="4217988"/>
          </a:xfrm>
          <a:prstGeom prst="rect">
            <a:avLst/>
          </a:prstGeom>
        </p:spPr>
      </p:pic>
      <p:sp>
        <p:nvSpPr>
          <p:cNvPr id="10" name="Subtitle 5">
            <a:extLst>
              <a:ext uri="{FF2B5EF4-FFF2-40B4-BE49-F238E27FC236}">
                <a16:creationId xmlns:a16="http://schemas.microsoft.com/office/drawing/2014/main" id="{0FF390C5-F6B7-D94E-9987-9E4F8A3BC0A0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 : MNASA - https://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Viking_program</a:t>
            </a:r>
            <a:r>
              <a:rPr lang="en-US" sz="1200" dirty="0"/>
              <a:t>/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F65B-718E-5D4C-B7E0-DA830C3459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529" y="365129"/>
            <a:ext cx="4035742" cy="3186112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BD37CF96-63A5-D441-9709-FE6744298E67}"/>
              </a:ext>
            </a:extLst>
          </p:cNvPr>
          <p:cNvSpPr txBox="1">
            <a:spLocks/>
          </p:cNvSpPr>
          <p:nvPr/>
        </p:nvSpPr>
        <p:spPr>
          <a:xfrm>
            <a:off x="3228975" y="6190251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</a:t>
            </a:r>
            <a:r>
              <a:rPr lang="en-US" sz="1200" dirty="0" err="1"/>
              <a:t>mars.nasa.gov</a:t>
            </a:r>
            <a:r>
              <a:rPr lang="en-US" sz="1200" dirty="0"/>
              <a:t>/mars-exploration/missions/historical-log/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00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6330F-41C5-A444-B4CB-8DC9242F5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de mars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F7C6AE0F-E528-214A-AA04-41A45BE5F7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0" y="1485900"/>
            <a:ext cx="5886450" cy="4295775"/>
          </a:xfrm>
          <a:prstGeom prst="rect">
            <a:avLst/>
          </a:prstGeom>
        </p:spPr>
      </p:pic>
      <p:sp>
        <p:nvSpPr>
          <p:cNvPr id="10" name="Subtitle 5">
            <a:extLst>
              <a:ext uri="{FF2B5EF4-FFF2-40B4-BE49-F238E27FC236}">
                <a16:creationId xmlns:a16="http://schemas.microsoft.com/office/drawing/2014/main" id="{FDC516FE-7F48-A647-B6E0-442F5F3A1078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</a:t>
            </a:r>
            <a:r>
              <a:rPr lang="en-US" sz="1200" dirty="0" err="1"/>
              <a:t>mars.nasa.gov</a:t>
            </a:r>
            <a:r>
              <a:rPr lang="en-US" sz="1200" dirty="0"/>
              <a:t>/mars-exploration/missions/historical-log/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274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BD0E8-0D74-3C40-9D43-1D3FFAA5D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de mars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1FD7C850-3246-584A-8CD1-D748040333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3250" y="1690692"/>
            <a:ext cx="5757864" cy="4176708"/>
          </a:xfrm>
          <a:prstGeom prst="rect">
            <a:avLst/>
          </a:prstGeom>
        </p:spPr>
      </p:pic>
      <p:sp>
        <p:nvSpPr>
          <p:cNvPr id="10" name="Subtitle 5">
            <a:extLst>
              <a:ext uri="{FF2B5EF4-FFF2-40B4-BE49-F238E27FC236}">
                <a16:creationId xmlns:a16="http://schemas.microsoft.com/office/drawing/2014/main" id="{E54E37E2-DCD2-884D-9449-A1185732B83B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</a:t>
            </a:r>
            <a:r>
              <a:rPr lang="en-US" sz="1200" dirty="0" err="1"/>
              <a:t>mars.nasa.gov</a:t>
            </a:r>
            <a:r>
              <a:rPr lang="en-US" sz="1200" dirty="0"/>
              <a:t>/mars-exploration/missions/historical-log/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665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F078B594-92F4-C14C-8325-D8111229B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930" y="1555637"/>
            <a:ext cx="6962140" cy="435133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6CD00A-3661-5845-9095-5C2930E37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en-US" dirty="0"/>
              <a:t>Observer mars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30520B26-4036-EE43-97E2-DEBCB5583D4C}"/>
              </a:ext>
            </a:extLst>
          </p:cNvPr>
          <p:cNvSpPr txBox="1">
            <a:spLocks/>
          </p:cNvSpPr>
          <p:nvPr/>
        </p:nvSpPr>
        <p:spPr>
          <a:xfrm>
            <a:off x="6200753" y="681038"/>
            <a:ext cx="3874900" cy="55869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dirty="0">
                <a:solidFill>
                  <a:schemeClr val="bg1"/>
                </a:solidFill>
              </a:rPr>
              <a:t>14 novembre 2020, vers minuit</a:t>
            </a:r>
          </a:p>
          <a:p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3909C383-723F-D244-9928-383F633A20FF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Image créée avec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Stellarium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0237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61D74-EBD5-314E-B15D-0ACD1EE39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de mars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FF10FBD9-1001-C044-B55B-2BDDA273C7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975" y="1690692"/>
            <a:ext cx="5743576" cy="3352796"/>
          </a:xfrm>
          <a:prstGeom prst="rect">
            <a:avLst/>
          </a:prstGeom>
        </p:spPr>
      </p:pic>
      <p:sp>
        <p:nvSpPr>
          <p:cNvPr id="10" name="Subtitle 5">
            <a:extLst>
              <a:ext uri="{FF2B5EF4-FFF2-40B4-BE49-F238E27FC236}">
                <a16:creationId xmlns:a16="http://schemas.microsoft.com/office/drawing/2014/main" id="{B314BA8A-D2A3-FC42-AA57-8A3C289FA275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</a:t>
            </a:r>
            <a:r>
              <a:rPr lang="en-US" sz="1200" dirty="0" err="1"/>
              <a:t>mars.nasa.gov</a:t>
            </a:r>
            <a:r>
              <a:rPr lang="en-US" sz="1200" dirty="0"/>
              <a:t>/mars-exploration/missions/historical-log/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701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9A807-985D-4240-89C8-94BBB207F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de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8C0FF-C5E7-6547-96F9-DC9B3E07D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CA" dirty="0">
                <a:solidFill>
                  <a:prstClr val="white"/>
                </a:solidFill>
                <a:latin typeface="Arial"/>
              </a:rPr>
              <a:t>SURVOL: passe près de la planète mais ne ralentit pas</a:t>
            </a:r>
          </a:p>
          <a:p>
            <a:pPr lvl="1"/>
            <a:endParaRPr lang="fr-CA" dirty="0">
              <a:solidFill>
                <a:prstClr val="white"/>
              </a:solidFill>
              <a:latin typeface="Arial"/>
            </a:endParaRPr>
          </a:p>
          <a:p>
            <a:pPr lvl="1"/>
            <a:r>
              <a:rPr lang="fr-CA" dirty="0">
                <a:solidFill>
                  <a:prstClr val="white"/>
                </a:solidFill>
                <a:latin typeface="Arial"/>
              </a:rPr>
              <a:t>ORBITEUR: mise en orbite autour de la planète, peut demeurer en orbite pendant plusieurs années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E6E83C-638E-1C46-B097-4C0272FF8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3125" y="2998826"/>
            <a:ext cx="4249738" cy="278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8048643-A48B-FD4D-99C3-7693B6E3B48A}"/>
              </a:ext>
            </a:extLst>
          </p:cNvPr>
          <p:cNvSpPr txBox="1">
            <a:spLocks/>
          </p:cNvSpPr>
          <p:nvPr/>
        </p:nvSpPr>
        <p:spPr>
          <a:xfrm>
            <a:off x="2536824" y="4458494"/>
            <a:ext cx="4567238" cy="1328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lvl="1" indent="0">
              <a:buNone/>
            </a:pPr>
            <a:r>
              <a:rPr lang="fr-CA" sz="2000" dirty="0">
                <a:solidFill>
                  <a:prstClr val="white"/>
                </a:solidFill>
                <a:latin typeface="Arial"/>
              </a:rPr>
              <a:t>Mars Reconnaissance Orbiter, en orbite depuis 2006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F8A4202-11A6-4C4F-B68B-E941F5EFABB4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</a:t>
            </a:r>
            <a:r>
              <a:rPr lang="en-US" sz="1200" dirty="0" err="1"/>
              <a:t>science.nasa.gov</a:t>
            </a:r>
            <a:r>
              <a:rPr lang="en-US" sz="1200" dirty="0"/>
              <a:t>/toolkits/spacecraft-icons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272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9A807-985D-4240-89C8-94BBB207F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de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8C0FF-C5E7-6547-96F9-DC9B3E07D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707"/>
            <a:ext cx="10515600" cy="4351338"/>
          </a:xfrm>
        </p:spPr>
        <p:txBody>
          <a:bodyPr/>
          <a:lstStyle/>
          <a:p>
            <a:r>
              <a:rPr lang="fr-CA" dirty="0">
                <a:solidFill>
                  <a:prstClr val="white"/>
                </a:solidFill>
              </a:rPr>
              <a:t>ATTERISSEUR</a:t>
            </a:r>
          </a:p>
          <a:p>
            <a:pPr lvl="2"/>
            <a:r>
              <a:rPr lang="fr-CA" dirty="0">
                <a:solidFill>
                  <a:prstClr val="white"/>
                </a:solidFill>
              </a:rPr>
              <a:t>FIXE: base atterrit à la surface, mais sans déplacements</a:t>
            </a:r>
          </a:p>
          <a:p>
            <a:pPr lvl="2"/>
            <a:r>
              <a:rPr lang="fr-CA" dirty="0">
                <a:solidFill>
                  <a:prstClr val="white"/>
                </a:solidFill>
              </a:rPr>
              <a:t>MOBILE: </a:t>
            </a:r>
            <a:r>
              <a:rPr lang="fr-CA" dirty="0" err="1">
                <a:solidFill>
                  <a:prstClr val="white"/>
                </a:solidFill>
              </a:rPr>
              <a:t>astromobile</a:t>
            </a:r>
            <a:r>
              <a:rPr lang="fr-CA" dirty="0">
                <a:solidFill>
                  <a:prstClr val="white"/>
                </a:solidFill>
              </a:rPr>
              <a:t> ou « rover »</a:t>
            </a:r>
          </a:p>
        </p:txBody>
      </p:sp>
      <p:sp>
        <p:nvSpPr>
          <p:cNvPr id="5" name="ZoneTexte 14">
            <a:extLst>
              <a:ext uri="{FF2B5EF4-FFF2-40B4-BE49-F238E27FC236}">
                <a16:creationId xmlns:a16="http://schemas.microsoft.com/office/drawing/2014/main" id="{DB85F66E-227A-614C-8041-912A56CA91B6}"/>
              </a:ext>
            </a:extLst>
          </p:cNvPr>
          <p:cNvSpPr txBox="1"/>
          <p:nvPr/>
        </p:nvSpPr>
        <p:spPr>
          <a:xfrm>
            <a:off x="334961" y="3658376"/>
            <a:ext cx="1927226" cy="1241365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1600" dirty="0" err="1">
                <a:solidFill>
                  <a:srgbClr val="FFFFFF"/>
                </a:solidFill>
                <a:latin typeface="Arial"/>
              </a:rPr>
              <a:t>InSight</a:t>
            </a:r>
            <a:r>
              <a:rPr lang="fr-FR" sz="1600" dirty="0">
                <a:solidFill>
                  <a:srgbClr val="FFFFFF"/>
                </a:solidFill>
                <a:latin typeface="Arial"/>
              </a:rPr>
              <a:t> (2018) avec station météorologique canadienne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1C884F-9B59-244D-A849-BD6DC44838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276" y="2985387"/>
            <a:ext cx="3446337" cy="2587341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sp>
        <p:nvSpPr>
          <p:cNvPr id="7" name="ZoneTexte 14">
            <a:extLst>
              <a:ext uri="{FF2B5EF4-FFF2-40B4-BE49-F238E27FC236}">
                <a16:creationId xmlns:a16="http://schemas.microsoft.com/office/drawing/2014/main" id="{C712111F-1F97-4C4C-AE06-B87EBF7996CE}"/>
              </a:ext>
            </a:extLst>
          </p:cNvPr>
          <p:cNvSpPr txBox="1"/>
          <p:nvPr/>
        </p:nvSpPr>
        <p:spPr>
          <a:xfrm>
            <a:off x="9853613" y="3781486"/>
            <a:ext cx="2338387" cy="99514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1600" dirty="0">
                <a:solidFill>
                  <a:srgbClr val="FFFFFF"/>
                </a:solidFill>
                <a:latin typeface="Arial"/>
              </a:rPr>
              <a:t>Mars Exploration Rover (2003), Spirit et </a:t>
            </a:r>
            <a:r>
              <a:rPr lang="fr-FR" sz="1600" dirty="0" err="1">
                <a:solidFill>
                  <a:srgbClr val="FFFFFF"/>
                </a:solidFill>
                <a:latin typeface="Arial"/>
              </a:rPr>
              <a:t>Opportunity</a:t>
            </a:r>
            <a:endParaRPr lang="fr-FR" sz="16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074" name="Picture 2" descr="This artist's concept depicts NASA's InSight lander after it has deployed its instruments on the Martian surface.">
            <a:extLst>
              <a:ext uri="{FF2B5EF4-FFF2-40B4-BE49-F238E27FC236}">
                <a16:creationId xmlns:a16="http://schemas.microsoft.com/office/drawing/2014/main" id="{BB9A39DD-C032-B147-8B51-F2891312B3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41511" y="2985386"/>
            <a:ext cx="4322455" cy="25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5">
            <a:extLst>
              <a:ext uri="{FF2B5EF4-FFF2-40B4-BE49-F238E27FC236}">
                <a16:creationId xmlns:a16="http://schemas.microsoft.com/office/drawing/2014/main" id="{D35F084B-0C47-E34E-BC89-BF8F9CD67705}"/>
              </a:ext>
            </a:extLst>
          </p:cNvPr>
          <p:cNvSpPr txBox="1">
            <a:spLocks/>
          </p:cNvSpPr>
          <p:nvPr/>
        </p:nvSpPr>
        <p:spPr>
          <a:xfrm>
            <a:off x="2603855" y="6190251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NASA/JPL-Caltech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</a:t>
            </a:r>
            <a:r>
              <a:rPr lang="en-US" sz="1200" dirty="0" err="1"/>
              <a:t>mars.nasa.gov</a:t>
            </a:r>
            <a:r>
              <a:rPr lang="en-US" sz="1200" dirty="0"/>
              <a:t>/resources/22116/insight-deploys-its-instruments/?site=insight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Subtitle 5">
            <a:extLst>
              <a:ext uri="{FF2B5EF4-FFF2-40B4-BE49-F238E27FC236}">
                <a16:creationId xmlns:a16="http://schemas.microsoft.com/office/drawing/2014/main" id="{590E7E6F-467B-0245-8159-92584D169232}"/>
              </a:ext>
            </a:extLst>
          </p:cNvPr>
          <p:cNvSpPr txBox="1">
            <a:spLocks/>
          </p:cNvSpPr>
          <p:nvPr/>
        </p:nvSpPr>
        <p:spPr>
          <a:xfrm>
            <a:off x="7156805" y="6190251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 /JPL/Cornell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University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   - http://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photojournal.jpl.nasa.gov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catalog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/PIA04413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1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1F14A-3232-BE4C-A0DA-68B968D68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Astromobiles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8FDF1-03F8-084C-9906-38A13304B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B67494-3343-DA40-8B87-6217659E8A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62087"/>
            <a:ext cx="9144000" cy="4614863"/>
          </a:xfrm>
          <a:prstGeom prst="rect">
            <a:avLst/>
          </a:prstGeom>
        </p:spPr>
      </p:pic>
      <p:sp>
        <p:nvSpPr>
          <p:cNvPr id="5" name="ZoneTexte 14">
            <a:extLst>
              <a:ext uri="{FF2B5EF4-FFF2-40B4-BE49-F238E27FC236}">
                <a16:creationId xmlns:a16="http://schemas.microsoft.com/office/drawing/2014/main" id="{81FB8885-0E18-8A47-BF6B-5ECD4A3F7659}"/>
              </a:ext>
            </a:extLst>
          </p:cNvPr>
          <p:cNvSpPr txBox="1"/>
          <p:nvPr/>
        </p:nvSpPr>
        <p:spPr>
          <a:xfrm>
            <a:off x="4896666" y="5507317"/>
            <a:ext cx="4120929" cy="53347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/>
              </a:rPr>
              <a:t>Pathfinder</a:t>
            </a:r>
            <a:r>
              <a:rPr lang="fr-FR" b="1" dirty="0">
                <a:solidFill>
                  <a:srgbClr val="FFFFFF"/>
                </a:solidFill>
                <a:latin typeface="Arial"/>
              </a:rPr>
              <a:t> (1997)</a:t>
            </a:r>
          </a:p>
        </p:txBody>
      </p:sp>
      <p:sp>
        <p:nvSpPr>
          <p:cNvPr id="6" name="ZoneTexte 14">
            <a:extLst>
              <a:ext uri="{FF2B5EF4-FFF2-40B4-BE49-F238E27FC236}">
                <a16:creationId xmlns:a16="http://schemas.microsoft.com/office/drawing/2014/main" id="{825397AA-428F-894C-A18B-DDF72EFB3694}"/>
              </a:ext>
            </a:extLst>
          </p:cNvPr>
          <p:cNvSpPr txBox="1"/>
          <p:nvPr/>
        </p:nvSpPr>
        <p:spPr>
          <a:xfrm>
            <a:off x="1824261" y="2466426"/>
            <a:ext cx="2034954" cy="1087477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  <a:latin typeface="Arial"/>
              </a:rPr>
              <a:t>Spirit et </a:t>
            </a:r>
            <a:r>
              <a:rPr lang="fr-FR" b="1" dirty="0" err="1">
                <a:solidFill>
                  <a:srgbClr val="FFFFFF"/>
                </a:solidFill>
                <a:latin typeface="Arial"/>
              </a:rPr>
              <a:t>Opportunity</a:t>
            </a:r>
            <a:r>
              <a:rPr lang="fr-FR" b="1" dirty="0">
                <a:solidFill>
                  <a:srgbClr val="FFFFFF"/>
                </a:solidFill>
                <a:latin typeface="Arial"/>
              </a:rPr>
              <a:t> (2003)</a:t>
            </a:r>
          </a:p>
        </p:txBody>
      </p:sp>
      <p:sp>
        <p:nvSpPr>
          <p:cNvPr id="7" name="ZoneTexte 14">
            <a:extLst>
              <a:ext uri="{FF2B5EF4-FFF2-40B4-BE49-F238E27FC236}">
                <a16:creationId xmlns:a16="http://schemas.microsoft.com/office/drawing/2014/main" id="{26689047-7C81-4044-91D1-F5B6AE3DDC1C}"/>
              </a:ext>
            </a:extLst>
          </p:cNvPr>
          <p:cNvSpPr txBox="1"/>
          <p:nvPr/>
        </p:nvSpPr>
        <p:spPr>
          <a:xfrm>
            <a:off x="8633046" y="4633204"/>
            <a:ext cx="2034954" cy="53347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/>
              </a:rPr>
              <a:t>Curiosity</a:t>
            </a:r>
            <a:r>
              <a:rPr lang="fr-FR" b="1" dirty="0">
                <a:solidFill>
                  <a:srgbClr val="FFFFFF"/>
                </a:solidFill>
                <a:latin typeface="Arial"/>
              </a:rPr>
              <a:t> (2012)</a:t>
            </a:r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67B2D19F-8767-6D40-AC41-8D8F2CD4560E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http://</a:t>
            </a:r>
            <a:r>
              <a:rPr lang="en-US" sz="1200" dirty="0" err="1"/>
              <a:t>mars.nasa.gov</a:t>
            </a:r>
            <a:r>
              <a:rPr lang="en-US" sz="1200" dirty="0"/>
              <a:t>/</a:t>
            </a:r>
            <a:r>
              <a:rPr lang="en-US" sz="1200" dirty="0" err="1"/>
              <a:t>mer</a:t>
            </a:r>
            <a:r>
              <a:rPr lang="en-US" sz="1200" dirty="0"/>
              <a:t>/gallery/press/opportunity/20120117a.html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090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FDF69-7C33-674D-90FF-4F3242BF6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Missions actives</a:t>
            </a:r>
          </a:p>
        </p:txBody>
      </p:sp>
      <p:pic>
        <p:nvPicPr>
          <p:cNvPr id="5" name="Content Placeholder 4" descr="A picture containing photo, different&#10;&#10;Description automatically generated">
            <a:extLst>
              <a:ext uri="{FF2B5EF4-FFF2-40B4-BE49-F238E27FC236}">
                <a16:creationId xmlns:a16="http://schemas.microsoft.com/office/drawing/2014/main" id="{C22C1ED2-68F1-B149-BE31-F9CE69F785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630" y="1433516"/>
            <a:ext cx="10394740" cy="4286143"/>
          </a:xfr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3CC1AB5A-1387-4344-9DE6-D160EB87AF91}"/>
              </a:ext>
            </a:extLst>
          </p:cNvPr>
          <p:cNvSpPr txBox="1">
            <a:spLocks/>
          </p:cNvSpPr>
          <p:nvPr/>
        </p:nvSpPr>
        <p:spPr>
          <a:xfrm>
            <a:off x="3293832" y="6182806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</a:t>
            </a:r>
            <a:r>
              <a:rPr lang="en-US" sz="1200" dirty="0" err="1"/>
              <a:t>mars.nasa.gov</a:t>
            </a:r>
            <a:r>
              <a:rPr lang="en-US" sz="1200" dirty="0"/>
              <a:t>/mars-exploration/missions/?page=0&amp;per_page=99&amp;order=</a:t>
            </a:r>
            <a:r>
              <a:rPr lang="en-US" sz="1200" dirty="0" err="1"/>
              <a:t>date+desc&amp;search</a:t>
            </a:r>
            <a:r>
              <a:rPr lang="en-US" sz="1200" dirty="0"/>
              <a:t>=&amp;category=170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3E727C5-05A9-4E4A-94A8-2E7626C64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4339" y="4013595"/>
            <a:ext cx="2264812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14">
            <a:extLst>
              <a:ext uri="{FF2B5EF4-FFF2-40B4-BE49-F238E27FC236}">
                <a16:creationId xmlns:a16="http://schemas.microsoft.com/office/drawing/2014/main" id="{B60694FE-DFF5-E44C-86CD-1F1B5C43237D}"/>
              </a:ext>
            </a:extLst>
          </p:cNvPr>
          <p:cNvSpPr txBox="1"/>
          <p:nvPr/>
        </p:nvSpPr>
        <p:spPr>
          <a:xfrm>
            <a:off x="5698686" y="5278513"/>
            <a:ext cx="2120895" cy="44114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sz="1200" dirty="0">
                <a:latin typeface="Arial"/>
              </a:rPr>
              <a:t>Mars Orbiter Mission (Inde)</a:t>
            </a:r>
          </a:p>
        </p:txBody>
      </p:sp>
      <p:sp>
        <p:nvSpPr>
          <p:cNvPr id="9" name="Subtitle 5">
            <a:extLst>
              <a:ext uri="{FF2B5EF4-FFF2-40B4-BE49-F238E27FC236}">
                <a16:creationId xmlns:a16="http://schemas.microsoft.com/office/drawing/2014/main" id="{B464B4C5-C38E-B64D-8DF3-67945975ED34}"/>
              </a:ext>
            </a:extLst>
          </p:cNvPr>
          <p:cNvSpPr txBox="1">
            <a:spLocks/>
          </p:cNvSpPr>
          <p:nvPr/>
        </p:nvSpPr>
        <p:spPr>
          <a:xfrm>
            <a:off x="7759151" y="6190251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IRSO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</a:t>
            </a:r>
            <a:r>
              <a:rPr lang="en-US" sz="1200" dirty="0" err="1"/>
              <a:t>en.wikipedia.org</a:t>
            </a:r>
            <a:r>
              <a:rPr lang="en-US" sz="1200" dirty="0"/>
              <a:t>/wiki/</a:t>
            </a:r>
            <a:r>
              <a:rPr lang="en-US" sz="1200" dirty="0" err="1"/>
              <a:t>Mars_Orbiter_Mission</a:t>
            </a:r>
            <a:r>
              <a:rPr lang="en-US" sz="1200" dirty="0"/>
              <a:t>#/media/</a:t>
            </a:r>
            <a:r>
              <a:rPr lang="en-US" sz="1200" dirty="0" err="1"/>
              <a:t>File:Mars_Orbiter_Mission_Spacecraft.jpg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171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D778A-EE08-694D-9BA7-1E1EC858A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Rovers </a:t>
            </a:r>
            <a:r>
              <a:rPr lang="en-US" dirty="0" err="1"/>
              <a:t>actifs</a:t>
            </a:r>
            <a:r>
              <a:rPr lang="en-US" dirty="0"/>
              <a:t> : Curiosity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959B6-7847-AD47-8252-246321D5F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93217" cy="4351338"/>
          </a:xfrm>
        </p:spPr>
        <p:txBody>
          <a:bodyPr/>
          <a:lstStyle/>
          <a:p>
            <a:r>
              <a:rPr lang="en-US" dirty="0"/>
              <a:t>Sur Mars </a:t>
            </a:r>
            <a:r>
              <a:rPr lang="en-US" dirty="0" err="1"/>
              <a:t>depuis</a:t>
            </a:r>
            <a:r>
              <a:rPr lang="en-US" dirty="0"/>
              <a:t> 2012</a:t>
            </a:r>
          </a:p>
          <a:p>
            <a:r>
              <a:rPr lang="en-US" dirty="0"/>
              <a:t>Un </a:t>
            </a:r>
            <a:r>
              <a:rPr lang="en-US" dirty="0" err="1"/>
              <a:t>vrai</a:t>
            </a:r>
            <a:r>
              <a:rPr lang="en-US" dirty="0"/>
              <a:t> </a:t>
            </a:r>
            <a:r>
              <a:rPr lang="en-US" dirty="0" err="1"/>
              <a:t>laboratoire</a:t>
            </a:r>
            <a:r>
              <a:rPr lang="en-US" dirty="0"/>
              <a:t> ambulant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C9CCFFE-652F-CF44-B56E-228B62152F8A}"/>
              </a:ext>
            </a:extLst>
          </p:cNvPr>
          <p:cNvSpPr txBox="1">
            <a:spLocks/>
          </p:cNvSpPr>
          <p:nvPr/>
        </p:nvSpPr>
        <p:spPr>
          <a:xfrm>
            <a:off x="7447378" y="610575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</a:t>
            </a:r>
            <a:r>
              <a:rPr lang="en-US" sz="1200" dirty="0" err="1"/>
              <a:t>mars.nasa.gov</a:t>
            </a:r>
            <a:r>
              <a:rPr lang="en-US" sz="1200" dirty="0"/>
              <a:t>/news/8536/new-selfie-shows-curiosity-the-mars-chemist/?site=msl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4" name="Picture 2" descr="NASA's Curiosity rover took this selfie on Oct. 11, 2019, the 2,553rd Martian day, or sol, of its mission.">
            <a:extLst>
              <a:ext uri="{FF2B5EF4-FFF2-40B4-BE49-F238E27FC236}">
                <a16:creationId xmlns:a16="http://schemas.microsoft.com/office/drawing/2014/main" id="{FB92CAB2-1971-1A4E-A0A1-13ED72205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1756" y="365129"/>
            <a:ext cx="4906506" cy="546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0803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79D0C-9DF4-AF41-9449-E9B0ACE96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Curiosity </a:t>
            </a:r>
            <a:r>
              <a:rPr lang="en-US" dirty="0" err="1"/>
              <a:t>aussi</a:t>
            </a:r>
            <a:r>
              <a:rPr lang="en-US" dirty="0"/>
              <a:t> a des passe-temps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45B7D-4749-E241-AB3D-26B5B5D57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arth and Venus as seen by the Mast Camera aboard NASA's Curiosity Mars rover">
            <a:extLst>
              <a:ext uri="{FF2B5EF4-FFF2-40B4-BE49-F238E27FC236}">
                <a16:creationId xmlns:a16="http://schemas.microsoft.com/office/drawing/2014/main" id="{4CD6647E-A5A5-C24C-A60C-4044A153B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0312" y="1270861"/>
            <a:ext cx="8499956" cy="47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5">
            <a:extLst>
              <a:ext uri="{FF2B5EF4-FFF2-40B4-BE49-F238E27FC236}">
                <a16:creationId xmlns:a16="http://schemas.microsoft.com/office/drawing/2014/main" id="{5BF3A709-E3DF-B545-A2DA-F9AB9A042609}"/>
              </a:ext>
            </a:extLst>
          </p:cNvPr>
          <p:cNvSpPr txBox="1">
            <a:spLocks/>
          </p:cNvSpPr>
          <p:nvPr/>
        </p:nvSpPr>
        <p:spPr>
          <a:xfrm>
            <a:off x="7447378" y="610575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NASA/JPL-Caltech/MSSS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</a:t>
            </a:r>
            <a:r>
              <a:rPr lang="en-US" sz="1200" dirty="0" err="1"/>
              <a:t>mars.nasa.gov</a:t>
            </a:r>
            <a:r>
              <a:rPr lang="en-US" sz="1200" dirty="0"/>
              <a:t>/news/8691/while-stargazing-on-mars-nasas-curiosity-rover-spots-earth-and-venus/?site=msl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0981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B69BD-50CD-A843-8B36-F26A70F3D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Découverte</a:t>
            </a:r>
            <a:r>
              <a:rPr lang="en-US" dirty="0"/>
              <a:t> de Curiosity : Methane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4F30E-3530-324B-875A-AF9D51E14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Variation dans la </a:t>
            </a:r>
            <a:r>
              <a:rPr lang="en-US" dirty="0" err="1"/>
              <a:t>quantité</a:t>
            </a:r>
            <a:r>
              <a:rPr lang="en-US" dirty="0"/>
              <a:t> de </a:t>
            </a:r>
            <a:r>
              <a:rPr lang="en-US" dirty="0" err="1"/>
              <a:t>méthane</a:t>
            </a:r>
            <a:r>
              <a:rPr lang="en-US" dirty="0"/>
              <a:t> </a:t>
            </a:r>
            <a:r>
              <a:rPr lang="en-US" dirty="0" err="1"/>
              <a:t>mesurée</a:t>
            </a:r>
            <a:r>
              <a:rPr lang="en-US" dirty="0"/>
              <a:t> par Curiosity</a:t>
            </a:r>
          </a:p>
          <a:p>
            <a:r>
              <a:rPr lang="en-US" dirty="0" err="1"/>
              <a:t>Qu’est-ce</a:t>
            </a:r>
            <a:r>
              <a:rPr lang="en-US" dirty="0"/>
              <a:t> qui </a:t>
            </a:r>
            <a:r>
              <a:rPr lang="en-US" dirty="0" err="1"/>
              <a:t>émet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méthane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Source </a:t>
            </a:r>
            <a:r>
              <a:rPr lang="en-US" dirty="0" err="1"/>
              <a:t>biologique</a:t>
            </a:r>
            <a:r>
              <a:rPr lang="en-US" dirty="0"/>
              <a:t> (</a:t>
            </a:r>
            <a:r>
              <a:rPr lang="en-US" dirty="0" err="1"/>
              <a:t>bactéries</a:t>
            </a:r>
            <a:r>
              <a:rPr lang="en-US" dirty="0"/>
              <a:t>)?</a:t>
            </a:r>
          </a:p>
          <a:p>
            <a:pPr lvl="1"/>
            <a:r>
              <a:rPr lang="en-US" dirty="0"/>
              <a:t>Source </a:t>
            </a:r>
            <a:r>
              <a:rPr lang="en-US" dirty="0" err="1"/>
              <a:t>géologique</a:t>
            </a:r>
            <a:r>
              <a:rPr lang="en-US" dirty="0"/>
              <a:t> (</a:t>
            </a:r>
            <a:r>
              <a:rPr lang="en-US" dirty="0" err="1"/>
              <a:t>réaction</a:t>
            </a:r>
            <a:r>
              <a:rPr lang="en-US" dirty="0"/>
              <a:t> entre </a:t>
            </a:r>
            <a:r>
              <a:rPr lang="en-US" dirty="0" err="1"/>
              <a:t>roches</a:t>
            </a:r>
            <a:r>
              <a:rPr lang="en-US" dirty="0"/>
              <a:t> et </a:t>
            </a:r>
            <a:r>
              <a:rPr lang="en-US" dirty="0" err="1"/>
              <a:t>eau</a:t>
            </a:r>
            <a:r>
              <a:rPr lang="en-US" dirty="0"/>
              <a:t>)?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4171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B67CC-AB35-AA4A-94ED-B24145F5B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Découverte</a:t>
            </a:r>
            <a:r>
              <a:rPr lang="en-US" dirty="0"/>
              <a:t> de Curiosity : molecules </a:t>
            </a:r>
            <a:r>
              <a:rPr lang="en-US" dirty="0" err="1"/>
              <a:t>organiques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FD3FC-A074-8943-B2BD-8AE425027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87685" cy="4351338"/>
          </a:xfrm>
        </p:spPr>
        <p:txBody>
          <a:bodyPr/>
          <a:lstStyle/>
          <a:p>
            <a:r>
              <a:rPr lang="en-US" dirty="0" err="1"/>
              <a:t>Molécules</a:t>
            </a:r>
            <a:r>
              <a:rPr lang="en-US" dirty="0"/>
              <a:t> </a:t>
            </a:r>
            <a:r>
              <a:rPr lang="en-US" dirty="0" err="1"/>
              <a:t>composées</a:t>
            </a:r>
            <a:r>
              <a:rPr lang="en-US" dirty="0"/>
              <a:t> </a:t>
            </a:r>
            <a:r>
              <a:rPr lang="en-US" dirty="0" err="1"/>
              <a:t>principalement</a:t>
            </a:r>
            <a:r>
              <a:rPr lang="en-US" dirty="0"/>
              <a:t> de </a:t>
            </a:r>
            <a:r>
              <a:rPr lang="en-US" dirty="0" err="1"/>
              <a:t>carbone</a:t>
            </a:r>
            <a:r>
              <a:rPr lang="en-US" dirty="0"/>
              <a:t>, </a:t>
            </a:r>
            <a:r>
              <a:rPr lang="en-US" dirty="0" err="1"/>
              <a:t>hydrogène</a:t>
            </a:r>
            <a:r>
              <a:rPr lang="en-US" dirty="0"/>
              <a:t> et </a:t>
            </a:r>
            <a:r>
              <a:rPr lang="en-US" dirty="0" err="1"/>
              <a:t>oxygène</a:t>
            </a:r>
            <a:r>
              <a:rPr lang="en-US" dirty="0"/>
              <a:t>.</a:t>
            </a:r>
          </a:p>
          <a:p>
            <a:r>
              <a:rPr lang="en-US" dirty="0"/>
              <a:t>Les morceaux de base pour la vie! </a:t>
            </a:r>
          </a:p>
          <a:p>
            <a:r>
              <a:rPr lang="en-US" dirty="0" err="1"/>
              <a:t>Origine</a:t>
            </a:r>
            <a:r>
              <a:rPr lang="en-US" dirty="0"/>
              <a:t>? </a:t>
            </a:r>
            <a:r>
              <a:rPr lang="en-US" dirty="0" err="1"/>
              <a:t>Biologique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géologique</a:t>
            </a:r>
            <a:r>
              <a:rPr lang="en-US" dirty="0"/>
              <a:t>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 descr="NASA's Curiosity rover has discovered ancient organic molecules on Mars, embedded within sedimentary rocks that are billions of years old.">
            <a:extLst>
              <a:ext uri="{FF2B5EF4-FFF2-40B4-BE49-F238E27FC236}">
                <a16:creationId xmlns:a16="http://schemas.microsoft.com/office/drawing/2014/main" id="{D142F502-B2DF-714C-A5CA-74F869ADA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65369" y="1375565"/>
            <a:ext cx="6166281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5">
            <a:extLst>
              <a:ext uri="{FF2B5EF4-FFF2-40B4-BE49-F238E27FC236}">
                <a16:creationId xmlns:a16="http://schemas.microsoft.com/office/drawing/2014/main" id="{5A407C38-E5C7-C747-9724-28602ED054D4}"/>
              </a:ext>
            </a:extLst>
          </p:cNvPr>
          <p:cNvSpPr txBox="1">
            <a:spLocks/>
          </p:cNvSpPr>
          <p:nvPr/>
        </p:nvSpPr>
        <p:spPr>
          <a:xfrm>
            <a:off x="7447378" y="610575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NASA/GSFC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</a:t>
            </a:r>
            <a:r>
              <a:rPr lang="en-US" sz="1200" dirty="0" err="1"/>
              <a:t>mars.nasa.gov</a:t>
            </a:r>
            <a:r>
              <a:rPr lang="en-US" sz="1200" dirty="0"/>
              <a:t>/resources/21899/curiosity-detects-tough-organics-on-mars/?site=msl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4199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809F6-9894-3241-8B2D-C378862EC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venir</a:t>
            </a:r>
            <a:r>
              <a:rPr lang="en-US" dirty="0"/>
              <a:t> : ExoMars 2 (</a:t>
            </a:r>
            <a:r>
              <a:rPr lang="en-US" dirty="0" err="1"/>
              <a:t>Esa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5EC43-274B-1C4C-88AE-ADB9DEFA4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1184"/>
            <a:ext cx="7819103" cy="4395779"/>
          </a:xfrm>
        </p:spPr>
        <p:txBody>
          <a:bodyPr>
            <a:normAutofit/>
          </a:bodyPr>
          <a:lstStyle/>
          <a:p>
            <a:r>
              <a:rPr lang="en-US" dirty="0"/>
              <a:t>Première phase </a:t>
            </a:r>
            <a:r>
              <a:rPr lang="en-US" dirty="0" err="1"/>
              <a:t>lancée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2016</a:t>
            </a:r>
          </a:p>
          <a:p>
            <a:pPr lvl="1"/>
            <a:r>
              <a:rPr lang="en-US" dirty="0" err="1"/>
              <a:t>Orbiteur</a:t>
            </a:r>
            <a:r>
              <a:rPr lang="en-US" dirty="0"/>
              <a:t> pour </a:t>
            </a:r>
            <a:r>
              <a:rPr lang="en-US" dirty="0" err="1"/>
              <a:t>étudier</a:t>
            </a:r>
            <a:r>
              <a:rPr lang="en-US" dirty="0"/>
              <a:t> </a:t>
            </a:r>
            <a:r>
              <a:rPr lang="en-US" dirty="0" err="1"/>
              <a:t>l’atmosphère</a:t>
            </a:r>
            <a:r>
              <a:rPr lang="en-US" dirty="0"/>
              <a:t> de Mars (ex: </a:t>
            </a:r>
            <a:r>
              <a:rPr lang="en-US" dirty="0" err="1"/>
              <a:t>méthane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Atterrisseur</a:t>
            </a:r>
            <a:r>
              <a:rPr lang="en-US" dirty="0"/>
              <a:t> pour tester de </a:t>
            </a:r>
            <a:r>
              <a:rPr lang="en-US" dirty="0" err="1"/>
              <a:t>nouvelles</a:t>
            </a:r>
            <a:r>
              <a:rPr lang="en-US" dirty="0"/>
              <a:t> technologies (</a:t>
            </a:r>
            <a:r>
              <a:rPr lang="en-US" dirty="0" err="1"/>
              <a:t>Échec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2ème phase </a:t>
            </a:r>
            <a:r>
              <a:rPr lang="en-US" dirty="0" err="1"/>
              <a:t>d’ExoMars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2022 avec </a:t>
            </a:r>
            <a:r>
              <a:rPr lang="en-US" dirty="0" err="1"/>
              <a:t>astromobile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4" descr="http://exploration.esa.int/science-e-media/img/ba/ExoMars2016_TGO+EDM_separation_625.jpg">
            <a:extLst>
              <a:ext uri="{FF2B5EF4-FFF2-40B4-BE49-F238E27FC236}">
                <a16:creationId xmlns:a16="http://schemas.microsoft.com/office/drawing/2014/main" id="{580C630E-4AA3-C747-A8FE-8C223590A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740297" y="1243926"/>
            <a:ext cx="5695627" cy="3207778"/>
          </a:xfrm>
          <a:prstGeom prst="rect">
            <a:avLst/>
          </a:prstGeom>
          <a:noFill/>
        </p:spPr>
      </p:pic>
      <p:sp>
        <p:nvSpPr>
          <p:cNvPr id="7" name="Subtitle 5">
            <a:extLst>
              <a:ext uri="{FF2B5EF4-FFF2-40B4-BE49-F238E27FC236}">
                <a16:creationId xmlns:a16="http://schemas.microsoft.com/office/drawing/2014/main" id="{AE7116F5-DE78-3C43-AEA4-C7C2C17A67F8}"/>
              </a:ext>
            </a:extLst>
          </p:cNvPr>
          <p:cNvSpPr txBox="1">
            <a:spLocks/>
          </p:cNvSpPr>
          <p:nvPr/>
        </p:nvSpPr>
        <p:spPr>
          <a:xfrm>
            <a:off x="7394345" y="6190251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ESA/ATG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medialab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exploration.esa.int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/mars/56506-schiaparelli-separating-from-the-trace-gas-orbiter/</a:t>
            </a:r>
          </a:p>
        </p:txBody>
      </p:sp>
    </p:spTree>
    <p:extLst>
      <p:ext uri="{BB962C8B-B14F-4D97-AF65-F5344CB8AC3E}">
        <p14:creationId xmlns:p14="http://schemas.microsoft.com/office/powerpoint/2010/main" val="3012004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F26D5DB-DBBD-F44E-8003-EBCE89962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930" y="1253331"/>
            <a:ext cx="6962140" cy="435133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B0C7400-CA45-AD4E-84AE-DCABA6F89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en-US" dirty="0"/>
              <a:t>Observer mars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E0D4C424-D0E2-7746-9CCE-005B7E22A0C9}"/>
              </a:ext>
            </a:extLst>
          </p:cNvPr>
          <p:cNvSpPr txBox="1">
            <a:spLocks/>
          </p:cNvSpPr>
          <p:nvPr/>
        </p:nvSpPr>
        <p:spPr>
          <a:xfrm>
            <a:off x="6200753" y="681038"/>
            <a:ext cx="3874900" cy="55869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dirty="0">
                <a:solidFill>
                  <a:schemeClr val="bg1"/>
                </a:solidFill>
              </a:rPr>
              <a:t>14 novembre 2020, vers minuit</a:t>
            </a:r>
          </a:p>
          <a:p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423BDE11-B14A-1247-9647-16D1E173FEE7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Image créée avec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Stellarium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4523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04372-109C-6A43-A473-2FF89B93C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venir</a:t>
            </a:r>
            <a:r>
              <a:rPr lang="en-US" dirty="0"/>
              <a:t> : Mars 2020</a:t>
            </a:r>
          </a:p>
        </p:txBody>
      </p:sp>
      <p:pic>
        <p:nvPicPr>
          <p:cNvPr id="5" name="Picture 4" descr="A picture containing monitor, cellphone, photo, sitting&#10;&#10;Description automatically generated">
            <a:extLst>
              <a:ext uri="{FF2B5EF4-FFF2-40B4-BE49-F238E27FC236}">
                <a16:creationId xmlns:a16="http://schemas.microsoft.com/office/drawing/2014/main" id="{A5CAF85C-93B2-FB43-BB92-7A46CD0DB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932" y="1406175"/>
            <a:ext cx="8896135" cy="4423125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4A6644D2-184F-3041-BAE0-AB565E16BED2}"/>
              </a:ext>
            </a:extLst>
          </p:cNvPr>
          <p:cNvSpPr txBox="1">
            <a:spLocks/>
          </p:cNvSpPr>
          <p:nvPr/>
        </p:nvSpPr>
        <p:spPr>
          <a:xfrm>
            <a:off x="7394345" y="6190251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</a:t>
            </a:r>
            <a:r>
              <a:rPr lang="en-US" sz="1200" dirty="0" err="1"/>
              <a:t>mars.nasa.gov</a:t>
            </a:r>
            <a:r>
              <a:rPr lang="en-US" sz="1200" dirty="0"/>
              <a:t>/mars2020/timeline/cruise/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372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2927E-D02F-4548-8B40-DF33F57E2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venir</a:t>
            </a:r>
            <a:r>
              <a:rPr lang="en-US" dirty="0"/>
              <a:t> : Mars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92C2B-4709-5D48-88C0-59E8FD982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5412A6-A06E-A445-BA58-2A53F657B4DE}"/>
              </a:ext>
            </a:extLst>
          </p:cNvPr>
          <p:cNvSpPr/>
          <p:nvPr/>
        </p:nvSpPr>
        <p:spPr>
          <a:xfrm>
            <a:off x="3527444" y="3244334"/>
            <a:ext cx="5137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mars.nasa.gov</a:t>
            </a:r>
            <a:r>
              <a:rPr lang="en-US" dirty="0"/>
              <a:t>/mars2020/timeline/cruise/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0966743-968E-2947-8B99-5F111EBA8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1690688"/>
            <a:ext cx="7975600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5">
            <a:extLst>
              <a:ext uri="{FF2B5EF4-FFF2-40B4-BE49-F238E27FC236}">
                <a16:creationId xmlns:a16="http://schemas.microsoft.com/office/drawing/2014/main" id="{C331D162-7D15-5B4B-AEE7-8EFA3F21B0D9}"/>
              </a:ext>
            </a:extLst>
          </p:cNvPr>
          <p:cNvSpPr txBox="1">
            <a:spLocks/>
          </p:cNvSpPr>
          <p:nvPr/>
        </p:nvSpPr>
        <p:spPr>
          <a:xfrm>
            <a:off x="7394345" y="6190251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</a:t>
            </a:r>
            <a:r>
              <a:rPr lang="en-US" sz="1200" dirty="0" err="1"/>
              <a:t>mars.nasa.gov</a:t>
            </a:r>
            <a:r>
              <a:rPr lang="en-US" sz="1200" dirty="0"/>
              <a:t>/mars2020/timeline/cruise/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099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CAAA4-DAD3-5247-95EE-768159608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venir</a:t>
            </a:r>
            <a:r>
              <a:rPr lang="en-US" dirty="0"/>
              <a:t> : Mars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FABC7-F9E5-3842-A7B1-7500D15E8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2F390C6-9958-6D44-A12C-AC2B81382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4738300" cy="366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93ADAA98-9E58-214B-AAF3-94EEA3EED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22" y="1825625"/>
            <a:ext cx="4518178" cy="361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140431EA-454E-4B49-9A5A-B4FF66B813E9}"/>
              </a:ext>
            </a:extLst>
          </p:cNvPr>
          <p:cNvSpPr txBox="1">
            <a:spLocks/>
          </p:cNvSpPr>
          <p:nvPr/>
        </p:nvSpPr>
        <p:spPr>
          <a:xfrm>
            <a:off x="7394345" y="6190251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: NASA/JPL/JHUAPL/MSSS/Brown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University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</a:t>
            </a:r>
            <a:r>
              <a:rPr lang="en-US" sz="1200" dirty="0" err="1"/>
              <a:t>www.nasa.gov</a:t>
            </a:r>
            <a:r>
              <a:rPr lang="en-US" sz="1200" dirty="0"/>
              <a:t>/</a:t>
            </a:r>
            <a:r>
              <a:rPr lang="en-US" sz="1200" dirty="0" err="1"/>
              <a:t>mission_pages</a:t>
            </a:r>
            <a:r>
              <a:rPr lang="en-US" sz="1200" dirty="0"/>
              <a:t>/MRO/multimedia/jezero-20080716.html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AD2DB2E5-D94B-4449-B64A-62222EC71838}"/>
              </a:ext>
            </a:extLst>
          </p:cNvPr>
          <p:cNvSpPr txBox="1">
            <a:spLocks/>
          </p:cNvSpPr>
          <p:nvPr/>
        </p:nvSpPr>
        <p:spPr>
          <a:xfrm>
            <a:off x="2993331" y="6176963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NASA/Tim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Goudge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</a:t>
            </a:r>
            <a:r>
              <a:rPr lang="en-US" sz="1200" dirty="0" err="1"/>
              <a:t>news.utexas.edu</a:t>
            </a:r>
            <a:r>
              <a:rPr lang="en-US" sz="1200" dirty="0"/>
              <a:t>/wp-content/uploads/2018/11/</a:t>
            </a:r>
            <a:r>
              <a:rPr lang="en-US" sz="1200" dirty="0" err="1"/>
              <a:t>Goudge_Jezero_Basin.jpg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3646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4F20F-BC07-2742-B8E1-10FC03AE6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venir</a:t>
            </a:r>
            <a:r>
              <a:rPr lang="en-US" dirty="0"/>
              <a:t> : Mars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251EA-1A0C-DE4B-8DA3-19DC6E109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riosity's Sky Crane Maneuver">
            <a:extLst>
              <a:ext uri="{FF2B5EF4-FFF2-40B4-BE49-F238E27FC236}">
                <a16:creationId xmlns:a16="http://schemas.microsoft.com/office/drawing/2014/main" id="{FEFD8273-5971-9B42-A803-6D7180B49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8733" y="1772200"/>
            <a:ext cx="777024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5">
            <a:extLst>
              <a:ext uri="{FF2B5EF4-FFF2-40B4-BE49-F238E27FC236}">
                <a16:creationId xmlns:a16="http://schemas.microsoft.com/office/drawing/2014/main" id="{F10471E2-6285-B242-9889-FF0EDD4EB37A}"/>
              </a:ext>
            </a:extLst>
          </p:cNvPr>
          <p:cNvSpPr txBox="1">
            <a:spLocks/>
          </p:cNvSpPr>
          <p:nvPr/>
        </p:nvSpPr>
        <p:spPr>
          <a:xfrm>
            <a:off x="7394345" y="6190251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: </a:t>
            </a:r>
            <a:r>
              <a:rPr lang="en-CA" sz="1200" dirty="0"/>
              <a:t>NASA/JPL-Caltech 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</a:t>
            </a:r>
            <a:r>
              <a:rPr lang="en-US" sz="1200" dirty="0" err="1"/>
              <a:t>mars.nasa.gov</a:t>
            </a:r>
            <a:r>
              <a:rPr lang="en-US" sz="1200" dirty="0"/>
              <a:t>/resources/3650/</a:t>
            </a:r>
            <a:r>
              <a:rPr lang="en-US" sz="1200" dirty="0" err="1"/>
              <a:t>curiositys</a:t>
            </a:r>
            <a:r>
              <a:rPr lang="en-US" sz="1200" dirty="0"/>
              <a:t>-sky-crane-maneuver-artists-concept/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60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CFD9E-87F0-F549-A5C5-590E3AF4F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venir</a:t>
            </a:r>
            <a:r>
              <a:rPr lang="en-US" dirty="0"/>
              <a:t> : Mars 2020</a:t>
            </a:r>
          </a:p>
        </p:txBody>
      </p:sp>
      <p:pic>
        <p:nvPicPr>
          <p:cNvPr id="8194" name="Picture 2" descr="Artist's illustration of NASA's Ingenuity Mars Helicopter flying ">
            <a:extLst>
              <a:ext uri="{FF2B5EF4-FFF2-40B4-BE49-F238E27FC236}">
                <a16:creationId xmlns:a16="http://schemas.microsoft.com/office/drawing/2014/main" id="{B3B19AC4-13D8-1C49-84EB-8B1F13102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340" y="2180398"/>
            <a:ext cx="5511019" cy="309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5">
            <a:extLst>
              <a:ext uri="{FF2B5EF4-FFF2-40B4-BE49-F238E27FC236}">
                <a16:creationId xmlns:a16="http://schemas.microsoft.com/office/drawing/2014/main" id="{94D47939-706B-D64F-B2D9-5382083B2976}"/>
              </a:ext>
            </a:extLst>
          </p:cNvPr>
          <p:cNvSpPr txBox="1">
            <a:spLocks/>
          </p:cNvSpPr>
          <p:nvPr/>
        </p:nvSpPr>
        <p:spPr>
          <a:xfrm>
            <a:off x="7408633" y="6156687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</a:t>
            </a:r>
            <a:r>
              <a:rPr lang="en-CA" sz="1200" dirty="0"/>
              <a:t>NASA/JPL-Caltech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</a:t>
            </a:r>
            <a:r>
              <a:rPr lang="en-US" sz="1200" dirty="0" err="1"/>
              <a:t>mars.nasa.gov</a:t>
            </a:r>
            <a:r>
              <a:rPr lang="en-US" sz="1200" dirty="0"/>
              <a:t>/resources/25119/ingenuity-mars-helicopter-in-flight-artists-concept/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ZoneTexte 14">
            <a:extLst>
              <a:ext uri="{FF2B5EF4-FFF2-40B4-BE49-F238E27FC236}">
                <a16:creationId xmlns:a16="http://schemas.microsoft.com/office/drawing/2014/main" id="{29F3C84E-7023-9F4D-8CF5-8FBD8030FDE7}"/>
              </a:ext>
            </a:extLst>
          </p:cNvPr>
          <p:cNvSpPr txBox="1"/>
          <p:nvPr/>
        </p:nvSpPr>
        <p:spPr>
          <a:xfrm>
            <a:off x="8641443" y="5380908"/>
            <a:ext cx="1906818" cy="53347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/>
              </a:rPr>
              <a:t>Ingenuity</a:t>
            </a:r>
            <a:endParaRPr lang="fr-FR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7B53A576-C070-BE43-862D-439B15F9D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981" y="2177528"/>
            <a:ext cx="5511019" cy="309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4">
            <a:extLst>
              <a:ext uri="{FF2B5EF4-FFF2-40B4-BE49-F238E27FC236}">
                <a16:creationId xmlns:a16="http://schemas.microsoft.com/office/drawing/2014/main" id="{24A29709-C6CC-344C-95C3-EB18A7FEFE0F}"/>
              </a:ext>
            </a:extLst>
          </p:cNvPr>
          <p:cNvSpPr txBox="1"/>
          <p:nvPr/>
        </p:nvSpPr>
        <p:spPr>
          <a:xfrm>
            <a:off x="2207305" y="5347344"/>
            <a:ext cx="1906818" cy="53347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Arial"/>
              </a:rPr>
              <a:t>Perseverance</a:t>
            </a:r>
            <a:endParaRPr lang="fr-FR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Subtitle 5">
            <a:extLst>
              <a:ext uri="{FF2B5EF4-FFF2-40B4-BE49-F238E27FC236}">
                <a16:creationId xmlns:a16="http://schemas.microsoft.com/office/drawing/2014/main" id="{855F0AFA-9A75-8241-B560-A6789894006E}"/>
              </a:ext>
            </a:extLst>
          </p:cNvPr>
          <p:cNvSpPr txBox="1">
            <a:spLocks/>
          </p:cNvSpPr>
          <p:nvPr/>
        </p:nvSpPr>
        <p:spPr>
          <a:xfrm>
            <a:off x="2993331" y="6156687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</a:t>
            </a:r>
            <a:r>
              <a:rPr lang="en-CA" sz="1200" dirty="0"/>
              <a:t>NASA/JPL-Caltech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</a:t>
            </a:r>
            <a:r>
              <a:rPr lang="en-US" sz="1200" dirty="0" err="1"/>
              <a:t>mars.nasa.gov</a:t>
            </a:r>
            <a:r>
              <a:rPr lang="en-US" sz="1200" dirty="0"/>
              <a:t>/resources/25118/portrait-of-perseverance-and-ingenuity-artists-concept/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231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EB6E-3008-B143-ABEA-9036881C4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suite de MARS 2020?</a:t>
            </a:r>
          </a:p>
        </p:txBody>
      </p:sp>
      <p:pic>
        <p:nvPicPr>
          <p:cNvPr id="4" name="Mission Overview- NASA's Perseverance Mars Rover" descr="Mission Overview- NASA's Perseverance Mars Rover">
            <a:hlinkClick r:id="" action="ppaction://media"/>
            <a:extLst>
              <a:ext uri="{FF2B5EF4-FFF2-40B4-BE49-F238E27FC236}">
                <a16:creationId xmlns:a16="http://schemas.microsoft.com/office/drawing/2014/main" id="{4E2EB449-EF66-3E4F-9197-F8D628E9BE9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334.1039" end="20480.93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056" y="1568450"/>
            <a:ext cx="7735887" cy="4351338"/>
          </a:xfrm>
        </p:spPr>
      </p:pic>
      <p:sp>
        <p:nvSpPr>
          <p:cNvPr id="5" name="Subtitle 5">
            <a:extLst>
              <a:ext uri="{FF2B5EF4-FFF2-40B4-BE49-F238E27FC236}">
                <a16:creationId xmlns:a16="http://schemas.microsoft.com/office/drawing/2014/main" id="{AFA6D6A2-5433-0A46-A69C-DE285FA7EF54}"/>
              </a:ext>
            </a:extLst>
          </p:cNvPr>
          <p:cNvSpPr txBox="1">
            <a:spLocks/>
          </p:cNvSpPr>
          <p:nvPr/>
        </p:nvSpPr>
        <p:spPr>
          <a:xfrm>
            <a:off x="7408633" y="6156687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</a:t>
            </a:r>
            <a:r>
              <a:rPr lang="en-CA" sz="1200" dirty="0"/>
              <a:t>NASA/JPL-Caltech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</a:t>
            </a:r>
            <a:r>
              <a:rPr lang="en-US" sz="1200" dirty="0" err="1"/>
              <a:t>www.youtube.com</a:t>
            </a:r>
            <a:r>
              <a:rPr lang="en-US" sz="1200" dirty="0"/>
              <a:t>/</a:t>
            </a:r>
            <a:r>
              <a:rPr lang="en-US" sz="1200" dirty="0" err="1"/>
              <a:t>watch?v</a:t>
            </a:r>
            <a:r>
              <a:rPr lang="en-US" sz="1200" dirty="0"/>
              <a:t>=5qqsMjy8Rx0&amp;feature=</a:t>
            </a:r>
            <a:r>
              <a:rPr lang="en-US" sz="1200" dirty="0" err="1"/>
              <a:t>emb_title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0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4C0DF-D49E-394D-A967-3A0CB36A8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Envoyer</a:t>
            </a:r>
            <a:r>
              <a:rPr lang="en-US" dirty="0"/>
              <a:t> son nom sur Mars!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99217-DF9E-F442-AF33-064BFC5DE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013"/>
            <a:ext cx="10515600" cy="4351338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mars.nasa.gov</a:t>
            </a:r>
            <a:r>
              <a:rPr lang="en-US" dirty="0"/>
              <a:t>/participate/send-your-name/future/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316D625-F657-F949-BBB4-152BA2E15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87" y="2109786"/>
            <a:ext cx="10766425" cy="37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773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0A703-9CE5-1540-B3D3-50D1E0D4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 dans la science fiction</a:t>
            </a:r>
          </a:p>
        </p:txBody>
      </p:sp>
      <p:pic>
        <p:nvPicPr>
          <p:cNvPr id="8" name="Content Placeholder 7" descr="A picture containing person, person, grass, holding&#10;&#10;Description automatically generated">
            <a:extLst>
              <a:ext uri="{FF2B5EF4-FFF2-40B4-BE49-F238E27FC236}">
                <a16:creationId xmlns:a16="http://schemas.microsoft.com/office/drawing/2014/main" id="{24BAC8C1-4F72-244E-843F-9044846C78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576" y="1356707"/>
            <a:ext cx="7388054" cy="2664177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8466876-FC9E-344A-A821-B018155CE977}"/>
              </a:ext>
            </a:extLst>
          </p:cNvPr>
          <p:cNvGrpSpPr/>
          <p:nvPr/>
        </p:nvGrpSpPr>
        <p:grpSpPr>
          <a:xfrm>
            <a:off x="500515" y="1356707"/>
            <a:ext cx="2900892" cy="4351338"/>
            <a:chOff x="230101" y="1371347"/>
            <a:chExt cx="2900892" cy="435133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EA2EA39-6E82-4347-ADB4-4CF580026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101" y="1371347"/>
              <a:ext cx="2900892" cy="4351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ZoneTexte 14">
              <a:extLst>
                <a:ext uri="{FF2B5EF4-FFF2-40B4-BE49-F238E27FC236}">
                  <a16:creationId xmlns:a16="http://schemas.microsoft.com/office/drawing/2014/main" id="{2A5BE2A2-52CF-2543-A499-31482C62E536}"/>
                </a:ext>
              </a:extLst>
            </p:cNvPr>
            <p:cNvSpPr txBox="1"/>
            <p:nvPr/>
          </p:nvSpPr>
          <p:spPr>
            <a:xfrm>
              <a:off x="513735" y="1371347"/>
              <a:ext cx="2333625" cy="502702"/>
            </a:xfrm>
            <a:prstGeom prst="rect">
              <a:avLst/>
            </a:prstGeom>
            <a:noFill/>
          </p:spPr>
          <p:txBody>
            <a:bodyPr wrap="square" lIns="127000" tIns="127000" rIns="127000" bIns="127000" rtlCol="0">
              <a:spAutoFit/>
            </a:bodyPr>
            <a:lstStyle/>
            <a:p>
              <a:r>
                <a:rPr lang="de-DE" sz="1600" b="1" dirty="0">
                  <a:solidFill>
                    <a:srgbClr val="FFFFFF"/>
                  </a:solidFill>
                </a:rPr>
                <a:t>© 20th Century Fox</a:t>
              </a:r>
              <a:endParaRPr lang="fr-FR" sz="16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6" name="Subtitle 5">
            <a:extLst>
              <a:ext uri="{FF2B5EF4-FFF2-40B4-BE49-F238E27FC236}">
                <a16:creationId xmlns:a16="http://schemas.microsoft.com/office/drawing/2014/main" id="{03462C14-21B6-4749-B2D4-B7189D253684}"/>
              </a:ext>
            </a:extLst>
          </p:cNvPr>
          <p:cNvSpPr txBox="1">
            <a:spLocks/>
          </p:cNvSpPr>
          <p:nvPr/>
        </p:nvSpPr>
        <p:spPr>
          <a:xfrm>
            <a:off x="1950961" y="6252825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</a:t>
            </a:r>
            <a:r>
              <a:rPr lang="en-CA" sz="1200" dirty="0"/>
              <a:t>20th Century Fox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https://www.20thcenturystudios.com/movies/the-</a:t>
            </a:r>
            <a:r>
              <a:rPr lang="en-US" sz="1200" dirty="0" err="1"/>
              <a:t>martian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Subtitle 5">
            <a:extLst>
              <a:ext uri="{FF2B5EF4-FFF2-40B4-BE49-F238E27FC236}">
                <a16:creationId xmlns:a16="http://schemas.microsoft.com/office/drawing/2014/main" id="{4190C591-C51F-A949-A4A0-45D3C9BB308F}"/>
              </a:ext>
            </a:extLst>
          </p:cNvPr>
          <p:cNvSpPr txBox="1">
            <a:spLocks/>
          </p:cNvSpPr>
          <p:nvPr/>
        </p:nvSpPr>
        <p:spPr>
          <a:xfrm>
            <a:off x="5442567" y="6219466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 :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Netflix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</a:t>
            </a:r>
            <a:r>
              <a:rPr lang="en-US" sz="1200" dirty="0" err="1"/>
              <a:t>www.netflix.com</a:t>
            </a:r>
            <a:r>
              <a:rPr lang="en-US" sz="1200" dirty="0"/>
              <a:t>/ca-</a:t>
            </a:r>
            <a:r>
              <a:rPr lang="en-US" sz="1200" dirty="0" err="1"/>
              <a:t>fr</a:t>
            </a:r>
            <a:r>
              <a:rPr lang="en-US" sz="1200" dirty="0"/>
              <a:t>/title/80214512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06CB4A8-4CE5-0D4F-AE37-0858CE9C78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579" y="4117410"/>
            <a:ext cx="1927051" cy="1790103"/>
          </a:xfrm>
          <a:prstGeom prst="rect">
            <a:avLst/>
          </a:prstGeom>
        </p:spPr>
      </p:pic>
      <p:sp>
        <p:nvSpPr>
          <p:cNvPr id="13" name="Subtitle 5">
            <a:extLst>
              <a:ext uri="{FF2B5EF4-FFF2-40B4-BE49-F238E27FC236}">
                <a16:creationId xmlns:a16="http://schemas.microsoft.com/office/drawing/2014/main" id="{7CED07CF-CAAA-2342-8CE8-7C7B1CB72FB1}"/>
              </a:ext>
            </a:extLst>
          </p:cNvPr>
          <p:cNvSpPr txBox="1">
            <a:spLocks/>
          </p:cNvSpPr>
          <p:nvPr/>
        </p:nvSpPr>
        <p:spPr>
          <a:xfrm>
            <a:off x="10025630" y="6190251"/>
            <a:ext cx="2092000" cy="605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 :GIMLET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https://</a:t>
            </a:r>
            <a:r>
              <a:rPr lang="en-US" sz="1200" dirty="0" err="1"/>
              <a:t>gimletmedia.com</a:t>
            </a:r>
            <a:r>
              <a:rPr lang="en-US" sz="1200" dirty="0"/>
              <a:t>/shows/the-habitat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846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9E005-E0AC-9D4C-9D2D-844860380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Encore des questions?</a:t>
            </a:r>
          </a:p>
        </p:txBody>
      </p:sp>
      <p:pic>
        <p:nvPicPr>
          <p:cNvPr id="5" name="Picture 4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0C089AA0-9AFE-E645-B546-D581DF0BD5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039803"/>
            <a:ext cx="5076985" cy="2778394"/>
          </a:xfrm>
          <a:prstGeom prst="rect">
            <a:avLst/>
          </a:prstGeom>
        </p:spPr>
      </p:pic>
      <p:sp>
        <p:nvSpPr>
          <p:cNvPr id="8" name="ZoneTexte 14">
            <a:extLst>
              <a:ext uri="{FF2B5EF4-FFF2-40B4-BE49-F238E27FC236}">
                <a16:creationId xmlns:a16="http://schemas.microsoft.com/office/drawing/2014/main" id="{A1FC1C06-9355-A64F-B210-01EEBBB50975}"/>
              </a:ext>
            </a:extLst>
          </p:cNvPr>
          <p:cNvSpPr txBox="1"/>
          <p:nvPr/>
        </p:nvSpPr>
        <p:spPr>
          <a:xfrm>
            <a:off x="501756" y="4931565"/>
            <a:ext cx="5749871" cy="1087477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pPr algn="ctr"/>
            <a:r>
              <a:rPr lang="fr-FR" b="1" dirty="0" err="1">
                <a:solidFill>
                  <a:srgbClr val="FFFFFF"/>
                </a:solidFill>
                <a:latin typeface="Arial"/>
              </a:rPr>
              <a:t>Astro</a:t>
            </a:r>
            <a:r>
              <a:rPr lang="fr-FR" b="1" dirty="0">
                <a:solidFill>
                  <a:srgbClr val="FFFFFF"/>
                </a:solidFill>
                <a:latin typeface="Arial"/>
              </a:rPr>
              <a:t> à la maison avec Maxime </a:t>
            </a:r>
            <a:r>
              <a:rPr lang="fr-FR" b="1" dirty="0" err="1">
                <a:solidFill>
                  <a:srgbClr val="FFFFFF"/>
                </a:solidFill>
                <a:latin typeface="Arial"/>
              </a:rPr>
              <a:t>Pivin</a:t>
            </a:r>
            <a:r>
              <a:rPr lang="fr-FR" b="1" dirty="0">
                <a:solidFill>
                  <a:srgbClr val="FFFFFF"/>
                </a:solidFill>
                <a:latin typeface="Arial"/>
              </a:rPr>
              <a:t> Lapointe</a:t>
            </a:r>
          </a:p>
          <a:p>
            <a:pPr algn="ctr"/>
            <a:r>
              <a:rPr lang="fr-FR" b="1" dirty="0">
                <a:solidFill>
                  <a:srgbClr val="FFFFFF"/>
                </a:solidFill>
                <a:latin typeface="Arial"/>
              </a:rPr>
              <a:t>https://</a:t>
            </a:r>
            <a:r>
              <a:rPr lang="fr-FR" b="1" dirty="0" err="1">
                <a:solidFill>
                  <a:srgbClr val="FFFFFF"/>
                </a:solidFill>
                <a:latin typeface="Arial"/>
              </a:rPr>
              <a:t>www.youtube.com</a:t>
            </a:r>
            <a:r>
              <a:rPr lang="fr-FR" b="1" dirty="0">
                <a:solidFill>
                  <a:srgbClr val="FFFFFF"/>
                </a:solidFill>
                <a:latin typeface="Arial"/>
              </a:rPr>
              <a:t>/</a:t>
            </a:r>
            <a:r>
              <a:rPr lang="fr-FR" b="1" dirty="0" err="1">
                <a:solidFill>
                  <a:srgbClr val="FFFFFF"/>
                </a:solidFill>
                <a:latin typeface="Arial"/>
              </a:rPr>
              <a:t>watch?v</a:t>
            </a:r>
            <a:r>
              <a:rPr lang="fr-FR" b="1" dirty="0">
                <a:solidFill>
                  <a:srgbClr val="FFFFFF"/>
                </a:solidFill>
                <a:latin typeface="Arial"/>
              </a:rPr>
              <a:t>=L6IRYPfjrAg&amp;t=17s</a:t>
            </a:r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F9E64DD0-64CB-5E40-A8C7-E866171A4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044" y="1807365"/>
            <a:ext cx="5410200" cy="3124200"/>
          </a:xfrm>
          <a:prstGeom prst="rect">
            <a:avLst/>
          </a:prstGeom>
        </p:spPr>
      </p:pic>
      <p:sp>
        <p:nvSpPr>
          <p:cNvPr id="11" name="ZoneTexte 14">
            <a:extLst>
              <a:ext uri="{FF2B5EF4-FFF2-40B4-BE49-F238E27FC236}">
                <a16:creationId xmlns:a16="http://schemas.microsoft.com/office/drawing/2014/main" id="{09711A63-4D88-164C-87EF-EFE75688E063}"/>
              </a:ext>
            </a:extLst>
          </p:cNvPr>
          <p:cNvSpPr txBox="1"/>
          <p:nvPr/>
        </p:nvSpPr>
        <p:spPr>
          <a:xfrm>
            <a:off x="6251627" y="4931564"/>
            <a:ext cx="5749871" cy="810478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pPr algn="ctr"/>
            <a:r>
              <a:rPr lang="fr-FR" b="1" dirty="0" err="1">
                <a:solidFill>
                  <a:srgbClr val="FFFFFF"/>
                </a:solidFill>
                <a:latin typeface="Arial"/>
              </a:rPr>
              <a:t>Astro</a:t>
            </a:r>
            <a:r>
              <a:rPr lang="fr-FR" b="1" dirty="0">
                <a:solidFill>
                  <a:srgbClr val="FFFFFF"/>
                </a:solidFill>
                <a:latin typeface="Arial"/>
              </a:rPr>
              <a:t> à la maison avec Farah </a:t>
            </a:r>
            <a:r>
              <a:rPr lang="fr-FR" b="1" dirty="0" err="1">
                <a:solidFill>
                  <a:srgbClr val="FFFFFF"/>
                </a:solidFill>
                <a:latin typeface="Arial"/>
              </a:rPr>
              <a:t>Alibay</a:t>
            </a:r>
            <a:endParaRPr lang="fr-FR" b="1" dirty="0">
              <a:solidFill>
                <a:srgbClr val="FFFFFF"/>
              </a:solidFill>
              <a:latin typeface="Arial"/>
            </a:endParaRPr>
          </a:p>
          <a:p>
            <a:pPr algn="ctr"/>
            <a:r>
              <a:rPr lang="fr-FR" b="1" dirty="0">
                <a:solidFill>
                  <a:srgbClr val="FFFFFF"/>
                </a:solidFill>
                <a:latin typeface="Arial"/>
              </a:rPr>
              <a:t>https://</a:t>
            </a:r>
            <a:r>
              <a:rPr lang="fr-FR" b="1" dirty="0" err="1">
                <a:solidFill>
                  <a:srgbClr val="FFFFFF"/>
                </a:solidFill>
                <a:latin typeface="Arial"/>
              </a:rPr>
              <a:t>www.youtube.com</a:t>
            </a:r>
            <a:r>
              <a:rPr lang="fr-FR" b="1" dirty="0">
                <a:solidFill>
                  <a:srgbClr val="FFFFFF"/>
                </a:solidFill>
                <a:latin typeface="Arial"/>
              </a:rPr>
              <a:t>/</a:t>
            </a:r>
            <a:r>
              <a:rPr lang="fr-FR" b="1" dirty="0" err="1">
                <a:solidFill>
                  <a:srgbClr val="FFFFFF"/>
                </a:solidFill>
                <a:latin typeface="Arial"/>
              </a:rPr>
              <a:t>watch?v</a:t>
            </a:r>
            <a:r>
              <a:rPr lang="fr-FR" b="1" dirty="0">
                <a:solidFill>
                  <a:srgbClr val="FFFFFF"/>
                </a:solidFill>
                <a:latin typeface="Arial"/>
              </a:rPr>
              <a:t>=FdH1jy5IriE</a:t>
            </a:r>
          </a:p>
        </p:txBody>
      </p:sp>
    </p:spTree>
    <p:extLst>
      <p:ext uri="{BB962C8B-B14F-4D97-AF65-F5344CB8AC3E}">
        <p14:creationId xmlns:p14="http://schemas.microsoft.com/office/powerpoint/2010/main" val="12231221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5304775-BC2F-4027-BCF6-577E0B0B15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42100"/>
            <a:ext cx="10515600" cy="1325563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3668B1-7527-45C3-AC00-4E67C575CF4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38200" y="1634931"/>
            <a:ext cx="10334625" cy="3751262"/>
          </a:xfrm>
        </p:spPr>
        <p:txBody>
          <a:bodyPr>
            <a:normAutofit/>
          </a:bodyPr>
          <a:lstStyle/>
          <a:p>
            <a:endParaRPr lang="fr-CA" sz="2400" dirty="0">
              <a:solidFill>
                <a:schemeClr val="bg1"/>
              </a:solidFill>
            </a:endParaRPr>
          </a:p>
        </p:txBody>
      </p:sp>
      <p:sp>
        <p:nvSpPr>
          <p:cNvPr id="4" name="Subtitle 5">
            <a:extLst>
              <a:ext uri="{FF2B5EF4-FFF2-40B4-BE49-F238E27FC236}">
                <a16:creationId xmlns:a16="http://schemas.microsoft.com/office/drawing/2014/main" id="{A5A35105-781C-644D-9F7B-F9502FFBAB33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 de l’image:  NASA, ESA, the Hubble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Heritage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 Team (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STScI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/AURA), J. Bell (Cornell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University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), and M. Wolff (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Space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 Science Institute, Boulder)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hubblesite.org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gallery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/album/pr2007045f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7AADF4-649F-1740-8E94-EE32CDA094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2136" y="643326"/>
            <a:ext cx="508915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77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D6C26D09-43AF-AC4D-BE2A-A6B7F9BE2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930" y="1555637"/>
            <a:ext cx="6962140" cy="3350471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5863672-70F7-C94D-8CF6-053F57C0B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en-US" dirty="0"/>
              <a:t>Observer mars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6F13977A-A8D2-6349-9152-FCA8A49C40B2}"/>
              </a:ext>
            </a:extLst>
          </p:cNvPr>
          <p:cNvSpPr txBox="1">
            <a:spLocks/>
          </p:cNvSpPr>
          <p:nvPr/>
        </p:nvSpPr>
        <p:spPr>
          <a:xfrm>
            <a:off x="6200753" y="681038"/>
            <a:ext cx="3874900" cy="55869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dirty="0">
                <a:solidFill>
                  <a:schemeClr val="bg1"/>
                </a:solidFill>
              </a:rPr>
              <a:t>14 décembre 2020, vers minuit</a:t>
            </a:r>
          </a:p>
          <a:p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7A9EA2A9-024D-3B4C-BB2B-6EB499C89FC6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Image créée avec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Stellarium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774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598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F33C4C72-5066-CF4D-9C7B-3AA792F0F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683" y="1555637"/>
            <a:ext cx="6962140" cy="435133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2FB8773-FCC6-7548-A8A6-EF80443C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en-US" dirty="0"/>
              <a:t>Observer mars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C67C075C-08EE-3F4C-83D3-D1F5D3993BC2}"/>
              </a:ext>
            </a:extLst>
          </p:cNvPr>
          <p:cNvSpPr txBox="1">
            <a:spLocks/>
          </p:cNvSpPr>
          <p:nvPr/>
        </p:nvSpPr>
        <p:spPr>
          <a:xfrm>
            <a:off x="6200753" y="681038"/>
            <a:ext cx="3874900" cy="5586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dirty="0">
                <a:solidFill>
                  <a:schemeClr val="bg1"/>
                </a:solidFill>
              </a:rPr>
              <a:t>13 février 2021, vers 22h</a:t>
            </a:r>
          </a:p>
          <a:p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805F604B-0F0F-BE49-B269-E8263ACE7914}"/>
              </a:ext>
            </a:extLst>
          </p:cNvPr>
          <p:cNvSpPr txBox="1">
            <a:spLocks/>
          </p:cNvSpPr>
          <p:nvPr/>
        </p:nvSpPr>
        <p:spPr>
          <a:xfrm>
            <a:off x="7475893" y="6252760"/>
            <a:ext cx="4401014" cy="60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Image créée avec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Stellarium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775229"/>
      </p:ext>
    </p:extLst>
  </p:cSld>
  <p:clrMapOvr>
    <a:masterClrMapping/>
  </p:clrMapOvr>
</p:sld>
</file>

<file path=ppt/theme/theme1.xml><?xml version="1.0" encoding="utf-8"?>
<a:theme xmlns:a="http://schemas.openxmlformats.org/drawingml/2006/main" name="DU Title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U Header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U Reg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U Black Header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U Black Reg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U Black Reg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ocial  &amp; Contact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10383</TotalTime>
  <Words>2616</Words>
  <Application>Microsoft Macintosh PowerPoint</Application>
  <PresentationFormat>Widescreen</PresentationFormat>
  <Paragraphs>408</Paragraphs>
  <Slides>80</Slides>
  <Notes>54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80</vt:i4>
      </vt:variant>
    </vt:vector>
  </HeadingPairs>
  <TitlesOfParts>
    <vt:vector size="92" baseType="lpstr">
      <vt:lpstr>Arial</vt:lpstr>
      <vt:lpstr>Avenir LT Std 35 Light</vt:lpstr>
      <vt:lpstr>Calibri</vt:lpstr>
      <vt:lpstr>Impact</vt:lpstr>
      <vt:lpstr>Wingdings</vt:lpstr>
      <vt:lpstr>DU Title</vt:lpstr>
      <vt:lpstr>DU Header</vt:lpstr>
      <vt:lpstr>DU Reg</vt:lpstr>
      <vt:lpstr>DU Black Header</vt:lpstr>
      <vt:lpstr>DU Black Reg</vt:lpstr>
      <vt:lpstr>1_DU Black Reg</vt:lpstr>
      <vt:lpstr>Social  &amp; Contact</vt:lpstr>
      <vt:lpstr>mars, la planète fascinante</vt:lpstr>
      <vt:lpstr>mars, la planète fascinante</vt:lpstr>
      <vt:lpstr>Observer mars, d’une nuit à l’autre</vt:lpstr>
      <vt:lpstr>Observer mars</vt:lpstr>
      <vt:lpstr>Observer mars</vt:lpstr>
      <vt:lpstr>Observer mars</vt:lpstr>
      <vt:lpstr>Observer mars</vt:lpstr>
      <vt:lpstr>Observer mars</vt:lpstr>
      <vt:lpstr>Observer mars</vt:lpstr>
      <vt:lpstr>Observer mars, au cours de la nuit</vt:lpstr>
      <vt:lpstr>Observer mars</vt:lpstr>
      <vt:lpstr>Observer mars</vt:lpstr>
      <vt:lpstr>Observer mars</vt:lpstr>
      <vt:lpstr>Observer mars</vt:lpstr>
      <vt:lpstr>Observer mars</vt:lpstr>
      <vt:lpstr>Observer mars</vt:lpstr>
      <vt:lpstr>stellarium</vt:lpstr>
      <vt:lpstr>Opposition de mars : 13 octobre 2020</vt:lpstr>
      <vt:lpstr>PowerPoint Presentation</vt:lpstr>
      <vt:lpstr>PowerPoint Presentation</vt:lpstr>
      <vt:lpstr>Taille apparente de mars dans le ciel</vt:lpstr>
      <vt:lpstr>Mars aussi grosse que la lune?</vt:lpstr>
      <vt:lpstr>PowerPoint Presentation</vt:lpstr>
      <vt:lpstr>Mars aussi grosse que la lune?</vt:lpstr>
      <vt:lpstr>Mars vu par le telescope spatial Hubble 2001</vt:lpstr>
      <vt:lpstr>Mars vu par le telescope spatial Hubble 2003</vt:lpstr>
      <vt:lpstr>Mars vu par le telescope spatial Hubble 2005</vt:lpstr>
      <vt:lpstr>Mars vu par le telescope spatial Hubble 2007</vt:lpstr>
      <vt:lpstr>Mars vu par le telescope spatial Hubble 2016</vt:lpstr>
      <vt:lpstr>PHOBOS par Hubble en 2017</vt:lpstr>
      <vt:lpstr>Description de MARS</vt:lpstr>
      <vt:lpstr>Description de MARS</vt:lpstr>
      <vt:lpstr>Description de MARS</vt:lpstr>
      <vt:lpstr>Description de MARS</vt:lpstr>
      <vt:lpstr>Description de MARS</vt:lpstr>
      <vt:lpstr>Nuages Martiens</vt:lpstr>
      <vt:lpstr>Nuages de poussière sur MARS</vt:lpstr>
      <vt:lpstr>La surface de Mars</vt:lpstr>
      <vt:lpstr>La surface de Mars</vt:lpstr>
      <vt:lpstr>La surface de Mars</vt:lpstr>
      <vt:lpstr>La surface de Mars</vt:lpstr>
      <vt:lpstr>La surface de Mars</vt:lpstr>
      <vt:lpstr>Valles Marineris</vt:lpstr>
      <vt:lpstr>Le mont Olympe</vt:lpstr>
      <vt:lpstr>La surface de mars</vt:lpstr>
      <vt:lpstr>La surface de mars avec Google mars</vt:lpstr>
      <vt:lpstr>La surface de mars avec Mars Trek</vt:lpstr>
      <vt:lpstr>PowerPoint Presentation</vt:lpstr>
      <vt:lpstr>De l’EAU sur mars ?  </vt:lpstr>
      <vt:lpstr>De l’EAU sur mars ? </vt:lpstr>
      <vt:lpstr>De l’EAU SOUS mars ? </vt:lpstr>
      <vt:lpstr>Mars dans le passé</vt:lpstr>
      <vt:lpstr>Exploration de mars</vt:lpstr>
      <vt:lpstr>Exploration de mars</vt:lpstr>
      <vt:lpstr>Exploration de mars</vt:lpstr>
      <vt:lpstr>Exploration de mars</vt:lpstr>
      <vt:lpstr>Exploration de mars</vt:lpstr>
      <vt:lpstr>Exploration de mars</vt:lpstr>
      <vt:lpstr>Exploration de mars</vt:lpstr>
      <vt:lpstr>Exploration de mars</vt:lpstr>
      <vt:lpstr>Types de mission</vt:lpstr>
      <vt:lpstr>Types de mission</vt:lpstr>
      <vt:lpstr>Astromobiles</vt:lpstr>
      <vt:lpstr>Missions actives</vt:lpstr>
      <vt:lpstr>Rovers actifs : Curiosity</vt:lpstr>
      <vt:lpstr>Curiosity aussi a des passe-temps</vt:lpstr>
      <vt:lpstr>Découverte de Curiosity : Methane</vt:lpstr>
      <vt:lpstr>Découverte de Curiosity : molecules organiques</vt:lpstr>
      <vt:lpstr>Mission à venir : ExoMars 2 (Esa)</vt:lpstr>
      <vt:lpstr>Mission à venir : Mars 2020</vt:lpstr>
      <vt:lpstr>Mission à venir : Mars 2020</vt:lpstr>
      <vt:lpstr>Mission à venir : Mars 2020</vt:lpstr>
      <vt:lpstr>Mission à venir : Mars 2020</vt:lpstr>
      <vt:lpstr>Mission à venir : Mars 2020</vt:lpstr>
      <vt:lpstr>La suite de MARS 2020?</vt:lpstr>
      <vt:lpstr>Envoyer son nom sur Mars!</vt:lpstr>
      <vt:lpstr>Mars dans la science fiction</vt:lpstr>
      <vt:lpstr>Encore des questions?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</dc:creator>
  <cp:lastModifiedBy>Julie Bolduc-Duval</cp:lastModifiedBy>
  <cp:revision>209</cp:revision>
  <dcterms:created xsi:type="dcterms:W3CDTF">2019-05-06T20:07:08Z</dcterms:created>
  <dcterms:modified xsi:type="dcterms:W3CDTF">2020-10-14T23:23:36Z</dcterms:modified>
</cp:coreProperties>
</file>