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notesMasterIdLst>
    <p:notesMasterId r:id="rId60"/>
  </p:notesMasterIdLst>
  <p:sldIdLst>
    <p:sldId id="343" r:id="rId2"/>
    <p:sldId id="286" r:id="rId3"/>
    <p:sldId id="344" r:id="rId4"/>
    <p:sldId id="345" r:id="rId5"/>
    <p:sldId id="347" r:id="rId6"/>
    <p:sldId id="346" r:id="rId7"/>
    <p:sldId id="348" r:id="rId8"/>
    <p:sldId id="349" r:id="rId9"/>
    <p:sldId id="350" r:id="rId10"/>
    <p:sldId id="351" r:id="rId11"/>
    <p:sldId id="352" r:id="rId12"/>
    <p:sldId id="353" r:id="rId13"/>
    <p:sldId id="354" r:id="rId14"/>
    <p:sldId id="355" r:id="rId15"/>
    <p:sldId id="356" r:id="rId16"/>
    <p:sldId id="357" r:id="rId17"/>
    <p:sldId id="358" r:id="rId18"/>
    <p:sldId id="359" r:id="rId19"/>
    <p:sldId id="360" r:id="rId20"/>
    <p:sldId id="361" r:id="rId21"/>
    <p:sldId id="362" r:id="rId22"/>
    <p:sldId id="363" r:id="rId23"/>
    <p:sldId id="364" r:id="rId24"/>
    <p:sldId id="365" r:id="rId25"/>
    <p:sldId id="367" r:id="rId26"/>
    <p:sldId id="259" r:id="rId27"/>
    <p:sldId id="303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368" r:id="rId37"/>
    <p:sldId id="366" r:id="rId38"/>
    <p:sldId id="369" r:id="rId39"/>
    <p:sldId id="372" r:id="rId40"/>
    <p:sldId id="370" r:id="rId41"/>
    <p:sldId id="371" r:id="rId42"/>
    <p:sldId id="373" r:id="rId43"/>
    <p:sldId id="374" r:id="rId44"/>
    <p:sldId id="375" r:id="rId45"/>
    <p:sldId id="376" r:id="rId46"/>
    <p:sldId id="377" r:id="rId47"/>
    <p:sldId id="380" r:id="rId48"/>
    <p:sldId id="378" r:id="rId49"/>
    <p:sldId id="379" r:id="rId50"/>
    <p:sldId id="381" r:id="rId51"/>
    <p:sldId id="382" r:id="rId52"/>
    <p:sldId id="383" r:id="rId53"/>
    <p:sldId id="384" r:id="rId54"/>
    <p:sldId id="385" r:id="rId55"/>
    <p:sldId id="386" r:id="rId56"/>
    <p:sldId id="387" r:id="rId57"/>
    <p:sldId id="388" r:id="rId58"/>
    <p:sldId id="389" r:id="rId5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6">
          <p15:clr>
            <a:srgbClr val="A4A3A4"/>
          </p15:clr>
        </p15:guide>
        <p15:guide id="2" orient="horz" pos="813">
          <p15:clr>
            <a:srgbClr val="A4A3A4"/>
          </p15:clr>
        </p15:guide>
        <p15:guide id="3" orient="horz" pos="3959">
          <p15:clr>
            <a:srgbClr val="A4A3A4"/>
          </p15:clr>
        </p15:guide>
        <p15:guide id="4" orient="horz" pos="538">
          <p15:clr>
            <a:srgbClr val="A4A3A4"/>
          </p15:clr>
        </p15:guide>
        <p15:guide id="5" orient="horz" pos="181">
          <p15:clr>
            <a:srgbClr val="A4A3A4"/>
          </p15:clr>
        </p15:guide>
        <p15:guide id="6" orient="horz" pos="112">
          <p15:clr>
            <a:srgbClr val="A4A3A4"/>
          </p15:clr>
        </p15:guide>
        <p15:guide id="7" orient="horz" pos="3821">
          <p15:clr>
            <a:srgbClr val="A4A3A4"/>
          </p15:clr>
        </p15:guide>
        <p15:guide id="8" pos="5652">
          <p15:clr>
            <a:srgbClr val="A4A3A4"/>
          </p15:clr>
        </p15:guide>
        <p15:guide id="9" pos="407">
          <p15:clr>
            <a:srgbClr val="A4A3A4"/>
          </p15:clr>
        </p15:guide>
        <p15:guide id="10" pos="724">
          <p15:clr>
            <a:srgbClr val="A4A3A4"/>
          </p15:clr>
        </p15:guide>
        <p15:guide id="11" pos="106">
          <p15:clr>
            <a:srgbClr val="A4A3A4"/>
          </p15:clr>
        </p15:guide>
        <p15:guide id="12" pos="1925">
          <p15:clr>
            <a:srgbClr val="A4A3A4"/>
          </p15:clr>
        </p15:guide>
        <p15:guide id="13" pos="3836">
          <p15:clr>
            <a:srgbClr val="A4A3A4"/>
          </p15:clr>
        </p15:guide>
        <p15:guide id="14" pos="5039">
          <p15:clr>
            <a:srgbClr val="A4A3A4"/>
          </p15:clr>
        </p15:guide>
        <p15:guide id="15" pos="53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6767"/>
    <a:srgbClr val="FFE45C"/>
    <a:srgbClr val="323232"/>
    <a:srgbClr val="656565"/>
    <a:srgbClr val="30B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7ED057-6A38-9E43-88A0-D23A2329ACF1}" v="6071" dt="2018-09-27T18:09:18.0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4"/>
    <p:restoredTop sz="88141" autoAdjust="0"/>
  </p:normalViewPr>
  <p:slideViewPr>
    <p:cSldViewPr snapToGrid="0" snapToObjects="1">
      <p:cViewPr varScale="1">
        <p:scale>
          <a:sx n="90" d="100"/>
          <a:sy n="90" d="100"/>
        </p:scale>
        <p:origin x="440" y="184"/>
      </p:cViewPr>
      <p:guideLst>
        <p:guide orient="horz" pos="4206"/>
        <p:guide orient="horz" pos="813"/>
        <p:guide orient="horz" pos="3959"/>
        <p:guide orient="horz" pos="538"/>
        <p:guide orient="horz" pos="181"/>
        <p:guide orient="horz" pos="112"/>
        <p:guide orient="horz" pos="3821"/>
        <p:guide pos="5652"/>
        <p:guide pos="407"/>
        <p:guide pos="724"/>
        <p:guide pos="106"/>
        <p:guide pos="1925"/>
        <p:guide pos="3836"/>
        <p:guide pos="5039"/>
        <p:guide pos="535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Bolduc-Duval" userId="2cc92d8bb538eb7c" providerId="LiveId" clId="{957ED057-6A38-9E43-88A0-D23A2329ACF1}"/>
    <pc:docChg chg="undo custSel modSld">
      <pc:chgData name="Julie Bolduc-Duval" userId="2cc92d8bb538eb7c" providerId="LiveId" clId="{957ED057-6A38-9E43-88A0-D23A2329ACF1}" dt="2018-09-27T18:09:18.032" v="75" actId="20577"/>
      <pc:docMkLst>
        <pc:docMk/>
      </pc:docMkLst>
      <pc:sldChg chg="modSp">
        <pc:chgData name="Julie Bolduc-Duval" userId="2cc92d8bb538eb7c" providerId="LiveId" clId="{957ED057-6A38-9E43-88A0-D23A2329ACF1}" dt="2018-09-27T18:03:55.140" v="41" actId="20577"/>
        <pc:sldMkLst>
          <pc:docMk/>
          <pc:sldMk cId="3744209906" sldId="267"/>
        </pc:sldMkLst>
        <pc:graphicFrameChg chg="modGraphic">
          <ac:chgData name="Julie Bolduc-Duval" userId="2cc92d8bb538eb7c" providerId="LiveId" clId="{957ED057-6A38-9E43-88A0-D23A2329ACF1}" dt="2018-09-27T18:03:55.140" v="41" actId="20577"/>
          <ac:graphicFrameMkLst>
            <pc:docMk/>
            <pc:sldMk cId="3744209906" sldId="267"/>
            <ac:graphicFrameMk id="36" creationId="{00000000-0000-0000-0000-000000000000}"/>
          </ac:graphicFrameMkLst>
        </pc:graphicFrameChg>
      </pc:sldChg>
      <pc:sldChg chg="addSp delSp modSp">
        <pc:chgData name="Julie Bolduc-Duval" userId="2cc92d8bb538eb7c" providerId="LiveId" clId="{957ED057-6A38-9E43-88A0-D23A2329ACF1}" dt="2018-09-27T17:56:59.081" v="16" actId="1076"/>
        <pc:sldMkLst>
          <pc:docMk/>
          <pc:sldMk cId="2830065212" sldId="286"/>
        </pc:sldMkLst>
        <pc:picChg chg="add mod">
          <ac:chgData name="Julie Bolduc-Duval" userId="2cc92d8bb538eb7c" providerId="LiveId" clId="{957ED057-6A38-9E43-88A0-D23A2329ACF1}" dt="2018-09-27T17:56:59.081" v="16" actId="1076"/>
          <ac:picMkLst>
            <pc:docMk/>
            <pc:sldMk cId="2830065212" sldId="286"/>
            <ac:picMk id="2" creationId="{B810D3A1-F7A7-3243-93F3-CD23954AE43B}"/>
          </ac:picMkLst>
        </pc:picChg>
        <pc:picChg chg="del">
          <ac:chgData name="Julie Bolduc-Duval" userId="2cc92d8bb538eb7c" providerId="LiveId" clId="{957ED057-6A38-9E43-88A0-D23A2329ACF1}" dt="2018-09-27T17:56:49.723" v="11" actId="478"/>
          <ac:picMkLst>
            <pc:docMk/>
            <pc:sldMk cId="2830065212" sldId="286"/>
            <ac:picMk id="3" creationId="{00000000-0000-0000-0000-000000000000}"/>
          </ac:picMkLst>
        </pc:picChg>
      </pc:sldChg>
      <pc:sldChg chg="addSp delSp modSp modAnim">
        <pc:chgData name="Julie Bolduc-Duval" userId="2cc92d8bb538eb7c" providerId="LiveId" clId="{957ED057-6A38-9E43-88A0-D23A2329ACF1}" dt="2018-09-27T17:56:45.129" v="10"/>
        <pc:sldMkLst>
          <pc:docMk/>
          <pc:sldMk cId="2124589556" sldId="344"/>
        </pc:sldMkLst>
        <pc:spChg chg="mod">
          <ac:chgData name="Julie Bolduc-Duval" userId="2cc92d8bb538eb7c" providerId="LiveId" clId="{957ED057-6A38-9E43-88A0-D23A2329ACF1}" dt="2018-09-27T17:56:14.765" v="1" actId="1076"/>
          <ac:spMkLst>
            <pc:docMk/>
            <pc:sldMk cId="2124589556" sldId="344"/>
            <ac:spMk id="9" creationId="{86952CBA-7CEC-3C41-9207-4BE7B0B2BB13}"/>
          </ac:spMkLst>
        </pc:spChg>
        <pc:picChg chg="add mod">
          <ac:chgData name="Julie Bolduc-Duval" userId="2cc92d8bb538eb7c" providerId="LiveId" clId="{957ED057-6A38-9E43-88A0-D23A2329ACF1}" dt="2018-09-27T17:56:37.153" v="9" actId="1076"/>
          <ac:picMkLst>
            <pc:docMk/>
            <pc:sldMk cId="2124589556" sldId="344"/>
            <ac:picMk id="2" creationId="{1B53BC1C-6E4A-A243-BEB1-F354662FD7A7}"/>
          </ac:picMkLst>
        </pc:picChg>
        <pc:picChg chg="del">
          <ac:chgData name="Julie Bolduc-Duval" userId="2cc92d8bb538eb7c" providerId="LiveId" clId="{957ED057-6A38-9E43-88A0-D23A2329ACF1}" dt="2018-09-27T17:56:16.401" v="2" actId="478"/>
          <ac:picMkLst>
            <pc:docMk/>
            <pc:sldMk cId="2124589556" sldId="344"/>
            <ac:picMk id="12" creationId="{0741720A-FCBB-6844-9C0D-7FF2A09CEE0C}"/>
          </ac:picMkLst>
        </pc:picChg>
      </pc:sldChg>
      <pc:sldChg chg="modSp">
        <pc:chgData name="Julie Bolduc-Duval" userId="2cc92d8bb538eb7c" providerId="LiveId" clId="{957ED057-6A38-9E43-88A0-D23A2329ACF1}" dt="2018-09-27T17:57:23.145" v="17" actId="14100"/>
        <pc:sldMkLst>
          <pc:docMk/>
          <pc:sldMk cId="1961004610" sldId="347"/>
        </pc:sldMkLst>
        <pc:spChg chg="mod">
          <ac:chgData name="Julie Bolduc-Duval" userId="2cc92d8bb538eb7c" providerId="LiveId" clId="{957ED057-6A38-9E43-88A0-D23A2329ACF1}" dt="2018-09-27T17:57:23.145" v="17" actId="14100"/>
          <ac:spMkLst>
            <pc:docMk/>
            <pc:sldMk cId="1961004610" sldId="347"/>
            <ac:spMk id="22" creationId="{2591248E-F65A-004F-9B92-9D7C8FC1D9FD}"/>
          </ac:spMkLst>
        </pc:spChg>
      </pc:sldChg>
      <pc:sldChg chg="modSp">
        <pc:chgData name="Julie Bolduc-Duval" userId="2cc92d8bb538eb7c" providerId="LiveId" clId="{957ED057-6A38-9E43-88A0-D23A2329ACF1}" dt="2018-09-27T17:57:59.398" v="18" actId="20577"/>
        <pc:sldMkLst>
          <pc:docMk/>
          <pc:sldMk cId="2421745935" sldId="348"/>
        </pc:sldMkLst>
        <pc:spChg chg="mod">
          <ac:chgData name="Julie Bolduc-Duval" userId="2cc92d8bb538eb7c" providerId="LiveId" clId="{957ED057-6A38-9E43-88A0-D23A2329ACF1}" dt="2018-09-27T17:57:59.398" v="18" actId="20577"/>
          <ac:spMkLst>
            <pc:docMk/>
            <pc:sldMk cId="2421745935" sldId="348"/>
            <ac:spMk id="3" creationId="{00000000-0000-0000-0000-000000000000}"/>
          </ac:spMkLst>
        </pc:spChg>
      </pc:sldChg>
      <pc:sldChg chg="addSp delSp">
        <pc:chgData name="Julie Bolduc-Duval" userId="2cc92d8bb538eb7c" providerId="LiveId" clId="{957ED057-6A38-9E43-88A0-D23A2329ACF1}" dt="2018-09-27T17:58:49.341" v="20"/>
        <pc:sldMkLst>
          <pc:docMk/>
          <pc:sldMk cId="2349781534" sldId="353"/>
        </pc:sldMkLst>
        <pc:picChg chg="add">
          <ac:chgData name="Julie Bolduc-Duval" userId="2cc92d8bb538eb7c" providerId="LiveId" clId="{957ED057-6A38-9E43-88A0-D23A2329ACF1}" dt="2018-09-27T17:58:49.341" v="20"/>
          <ac:picMkLst>
            <pc:docMk/>
            <pc:sldMk cId="2349781534" sldId="353"/>
            <ac:picMk id="7" creationId="{19E02F60-75AA-BD49-A64E-A9068F715FA2}"/>
          </ac:picMkLst>
        </pc:picChg>
        <pc:picChg chg="del">
          <ac:chgData name="Julie Bolduc-Duval" userId="2cc92d8bb538eb7c" providerId="LiveId" clId="{957ED057-6A38-9E43-88A0-D23A2329ACF1}" dt="2018-09-27T17:58:48.619" v="19" actId="478"/>
          <ac:picMkLst>
            <pc:docMk/>
            <pc:sldMk cId="2349781534" sldId="353"/>
            <ac:picMk id="12" creationId="{38B641ED-26F1-5D4B-B080-05A449EAE215}"/>
          </ac:picMkLst>
        </pc:picChg>
      </pc:sldChg>
      <pc:sldChg chg="addSp delSp modSp">
        <pc:chgData name="Julie Bolduc-Duval" userId="2cc92d8bb538eb7c" providerId="LiveId" clId="{957ED057-6A38-9E43-88A0-D23A2329ACF1}" dt="2018-09-27T17:59:27.338" v="34" actId="20577"/>
        <pc:sldMkLst>
          <pc:docMk/>
          <pc:sldMk cId="2075912761" sldId="354"/>
        </pc:sldMkLst>
        <pc:spChg chg="mod">
          <ac:chgData name="Julie Bolduc-Duval" userId="2cc92d8bb538eb7c" providerId="LiveId" clId="{957ED057-6A38-9E43-88A0-D23A2329ACF1}" dt="2018-09-27T17:59:27.338" v="34" actId="20577"/>
          <ac:spMkLst>
            <pc:docMk/>
            <pc:sldMk cId="2075912761" sldId="354"/>
            <ac:spMk id="4" creationId="{487244C5-4A13-DF4C-B492-9B3D1CF687B7}"/>
          </ac:spMkLst>
        </pc:spChg>
        <pc:picChg chg="add mod">
          <ac:chgData name="Julie Bolduc-Duval" userId="2cc92d8bb538eb7c" providerId="LiveId" clId="{957ED057-6A38-9E43-88A0-D23A2329ACF1}" dt="2018-09-27T17:59:12.330" v="31" actId="29295"/>
          <ac:picMkLst>
            <pc:docMk/>
            <pc:sldMk cId="2075912761" sldId="354"/>
            <ac:picMk id="7" creationId="{036066E1-FED8-CB4A-8C04-41B87F7A16D9}"/>
          </ac:picMkLst>
        </pc:picChg>
        <pc:picChg chg="del">
          <ac:chgData name="Julie Bolduc-Duval" userId="2cc92d8bb538eb7c" providerId="LiveId" clId="{957ED057-6A38-9E43-88A0-D23A2329ACF1}" dt="2018-09-27T17:58:52.511" v="21" actId="478"/>
          <ac:picMkLst>
            <pc:docMk/>
            <pc:sldMk cId="2075912761" sldId="354"/>
            <ac:picMk id="12" creationId="{38B641ED-26F1-5D4B-B080-05A449EAE215}"/>
          </ac:picMkLst>
        </pc:picChg>
      </pc:sldChg>
      <pc:sldChg chg="modSp">
        <pc:chgData name="Julie Bolduc-Duval" userId="2cc92d8bb538eb7c" providerId="LiveId" clId="{957ED057-6A38-9E43-88A0-D23A2329ACF1}" dt="2018-09-27T18:02:40.567" v="40" actId="20577"/>
        <pc:sldMkLst>
          <pc:docMk/>
          <pc:sldMk cId="197535034" sldId="363"/>
        </pc:sldMkLst>
        <pc:graphicFrameChg chg="modGraphic">
          <ac:chgData name="Julie Bolduc-Duval" userId="2cc92d8bb538eb7c" providerId="LiveId" clId="{957ED057-6A38-9E43-88A0-D23A2329ACF1}" dt="2018-09-27T18:02:40.567" v="40" actId="20577"/>
          <ac:graphicFrameMkLst>
            <pc:docMk/>
            <pc:sldMk cId="197535034" sldId="363"/>
            <ac:graphicFrameMk id="9" creationId="{A13599F0-CB74-144E-BAAE-99BBDD401542}"/>
          </ac:graphicFrameMkLst>
        </pc:graphicFrameChg>
      </pc:sldChg>
      <pc:sldChg chg="modSp">
        <pc:chgData name="Julie Bolduc-Duval" userId="2cc92d8bb538eb7c" providerId="LiveId" clId="{957ED057-6A38-9E43-88A0-D23A2329ACF1}" dt="2018-09-27T18:04:49.547" v="47" actId="20577"/>
        <pc:sldMkLst>
          <pc:docMk/>
          <pc:sldMk cId="970700666" sldId="372"/>
        </pc:sldMkLst>
        <pc:spChg chg="mod">
          <ac:chgData name="Julie Bolduc-Duval" userId="2cc92d8bb538eb7c" providerId="LiveId" clId="{957ED057-6A38-9E43-88A0-D23A2329ACF1}" dt="2018-09-27T18:04:49.547" v="47" actId="20577"/>
          <ac:spMkLst>
            <pc:docMk/>
            <pc:sldMk cId="970700666" sldId="372"/>
            <ac:spMk id="12" creationId="{F22C539A-FA0F-7746-9B12-4489EFA3BCA3}"/>
          </ac:spMkLst>
        </pc:spChg>
      </pc:sldChg>
      <pc:sldChg chg="modAnim">
        <pc:chgData name="Julie Bolduc-Duval" userId="2cc92d8bb538eb7c" providerId="LiveId" clId="{957ED057-6A38-9E43-88A0-D23A2329ACF1}" dt="2018-09-27T18:05:41.214" v="48"/>
        <pc:sldMkLst>
          <pc:docMk/>
          <pc:sldMk cId="3049995418" sldId="374"/>
        </pc:sldMkLst>
      </pc:sldChg>
      <pc:sldChg chg="addSp delSp modSp">
        <pc:chgData name="Julie Bolduc-Duval" userId="2cc92d8bb538eb7c" providerId="LiveId" clId="{957ED057-6A38-9E43-88A0-D23A2329ACF1}" dt="2018-09-27T18:06:36.606" v="53" actId="1076"/>
        <pc:sldMkLst>
          <pc:docMk/>
          <pc:sldMk cId="2389894131" sldId="376"/>
        </pc:sldMkLst>
        <pc:picChg chg="del">
          <ac:chgData name="Julie Bolduc-Duval" userId="2cc92d8bb538eb7c" providerId="LiveId" clId="{957ED057-6A38-9E43-88A0-D23A2329ACF1}" dt="2018-09-27T18:06:26.645" v="49" actId="478"/>
          <ac:picMkLst>
            <pc:docMk/>
            <pc:sldMk cId="2389894131" sldId="376"/>
            <ac:picMk id="2" creationId="{0E188D1F-EE36-F349-A66E-8DC5792E9B3E}"/>
          </ac:picMkLst>
        </pc:picChg>
        <pc:picChg chg="add mod">
          <ac:chgData name="Julie Bolduc-Duval" userId="2cc92d8bb538eb7c" providerId="LiveId" clId="{957ED057-6A38-9E43-88A0-D23A2329ACF1}" dt="2018-09-27T18:06:36.606" v="53" actId="1076"/>
          <ac:picMkLst>
            <pc:docMk/>
            <pc:sldMk cId="2389894131" sldId="376"/>
            <ac:picMk id="3" creationId="{0FA7727A-83DA-8E4B-BB62-60B6D135FC24}"/>
          </ac:picMkLst>
        </pc:picChg>
      </pc:sldChg>
      <pc:sldChg chg="modAnim">
        <pc:chgData name="Julie Bolduc-Duval" userId="2cc92d8bb538eb7c" providerId="LiveId" clId="{957ED057-6A38-9E43-88A0-D23A2329ACF1}" dt="2018-09-27T18:06:57.477" v="54"/>
        <pc:sldMkLst>
          <pc:docMk/>
          <pc:sldMk cId="2110245369" sldId="377"/>
        </pc:sldMkLst>
      </pc:sldChg>
      <pc:sldChg chg="modAnim">
        <pc:chgData name="Julie Bolduc-Duval" userId="2cc92d8bb538eb7c" providerId="LiveId" clId="{957ED057-6A38-9E43-88A0-D23A2329ACF1}" dt="2018-09-27T18:07:45.810" v="55"/>
        <pc:sldMkLst>
          <pc:docMk/>
          <pc:sldMk cId="1579655721" sldId="378"/>
        </pc:sldMkLst>
      </pc:sldChg>
      <pc:sldChg chg="modSp">
        <pc:chgData name="Julie Bolduc-Duval" userId="2cc92d8bb538eb7c" providerId="LiveId" clId="{957ED057-6A38-9E43-88A0-D23A2329ACF1}" dt="2018-09-27T18:08:33.403" v="73" actId="20577"/>
        <pc:sldMkLst>
          <pc:docMk/>
          <pc:sldMk cId="1921419646" sldId="383"/>
        </pc:sldMkLst>
        <pc:spChg chg="mod">
          <ac:chgData name="Julie Bolduc-Duval" userId="2cc92d8bb538eb7c" providerId="LiveId" clId="{957ED057-6A38-9E43-88A0-D23A2329ACF1}" dt="2018-09-27T18:08:33.403" v="73" actId="20577"/>
          <ac:spMkLst>
            <pc:docMk/>
            <pc:sldMk cId="1921419646" sldId="383"/>
            <ac:spMk id="10" creationId="{12FB8BDE-5752-CA4C-BF03-C35966A658CA}"/>
          </ac:spMkLst>
        </pc:spChg>
      </pc:sldChg>
      <pc:sldChg chg="modSp">
        <pc:chgData name="Julie Bolduc-Duval" userId="2cc92d8bb538eb7c" providerId="LiveId" clId="{957ED057-6A38-9E43-88A0-D23A2329ACF1}" dt="2018-09-27T18:09:18.032" v="75" actId="20577"/>
        <pc:sldMkLst>
          <pc:docMk/>
          <pc:sldMk cId="3489099510" sldId="384"/>
        </pc:sldMkLst>
        <pc:spChg chg="mod">
          <ac:chgData name="Julie Bolduc-Duval" userId="2cc92d8bb538eb7c" providerId="LiveId" clId="{957ED057-6A38-9E43-88A0-D23A2329ACF1}" dt="2018-09-27T18:09:18.032" v="75" actId="20577"/>
          <ac:spMkLst>
            <pc:docMk/>
            <pc:sldMk cId="3489099510" sldId="384"/>
            <ac:spMk id="10" creationId="{12FB8BDE-5752-CA4C-BF03-C35966A658CA}"/>
          </ac:spMkLst>
        </pc:spChg>
        <pc:spChg chg="mod">
          <ac:chgData name="Julie Bolduc-Duval" userId="2cc92d8bb538eb7c" providerId="LiveId" clId="{957ED057-6A38-9E43-88A0-D23A2329ACF1}" dt="2018-09-27T18:08:58.223" v="74" actId="20577"/>
          <ac:spMkLst>
            <pc:docMk/>
            <pc:sldMk cId="3489099510" sldId="384"/>
            <ac:spMk id="13" creationId="{16CECB0C-FA2D-2846-BD72-DE4F25340F2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7A615-8C35-49D2-9FF7-D7E44A514DCE}" type="datetimeFigureOut">
              <a:rPr lang="fr-CA" smtClean="0"/>
              <a:pPr/>
              <a:t>18-09-27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83D46-E3A7-4A8C-97C3-0396EE43C012}" type="slidenum">
              <a:rPr lang="fr-CA" smtClean="0"/>
              <a:pPr/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Credit</a:t>
            </a:r>
            <a:r>
              <a:rPr lang="fr-FR" dirty="0"/>
              <a:t>: </a:t>
            </a:r>
            <a:r>
              <a:rPr lang="fr-CA" dirty="0"/>
              <a:t>NASA</a:t>
            </a:r>
          </a:p>
          <a:p>
            <a:r>
              <a:rPr lang="fr-CA" dirty="0"/>
              <a:t>https://</a:t>
            </a:r>
            <a:r>
              <a:rPr lang="fr-CA" dirty="0" err="1"/>
              <a:t>commons.wikimedia.org</a:t>
            </a:r>
            <a:r>
              <a:rPr lang="fr-CA" dirty="0"/>
              <a:t>/wiki/</a:t>
            </a:r>
            <a:r>
              <a:rPr lang="fr-CA" dirty="0" err="1"/>
              <a:t>File:Solar_sys.jpg</a:t>
            </a:r>
            <a:endParaRPr lang="fr-CA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69C99-2187-4994-B807-D3F0660B20BE}" type="slidenum">
              <a:rPr lang="fr-CA" smtClean="0"/>
              <a:pPr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40199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Credit</a:t>
            </a:r>
            <a:r>
              <a:rPr lang="fr-FR" dirty="0"/>
              <a:t>: 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NASA</a:t>
            </a:r>
          </a:p>
          <a:p>
            <a:r>
              <a:rPr lang="fr-CA" dirty="0"/>
              <a:t>https://</a:t>
            </a:r>
            <a:r>
              <a:rPr lang="fr-CA" dirty="0" err="1"/>
              <a:t>commons.wikimedia.org</a:t>
            </a:r>
            <a:r>
              <a:rPr lang="fr-CA" dirty="0"/>
              <a:t>/wiki/File:Planets2008.jpg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99169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Credit</a:t>
            </a:r>
            <a:r>
              <a:rPr lang="fr-FR" dirty="0"/>
              <a:t>: 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NASA</a:t>
            </a:r>
          </a:p>
          <a:p>
            <a:r>
              <a:rPr lang="fr-CA" dirty="0"/>
              <a:t>https://</a:t>
            </a:r>
            <a:r>
              <a:rPr lang="fr-CA" dirty="0" err="1"/>
              <a:t>commons.wikimedia.org</a:t>
            </a:r>
            <a:r>
              <a:rPr lang="fr-CA" dirty="0"/>
              <a:t>/wiki/File:Planets2008.jpg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59943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842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0289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69C99-2187-4994-B807-D3F0660B20BE}" type="slidenum">
              <a:rPr lang="fr-CA" smtClean="0"/>
              <a:pPr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38754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69C99-2187-4994-B807-D3F0660B20BE}" type="slidenum">
              <a:rPr lang="fr-CA" smtClean="0"/>
              <a:pPr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95309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Image </a:t>
            </a:r>
            <a:r>
              <a:rPr lang="fr-CA" dirty="0" err="1"/>
              <a:t>credit</a:t>
            </a:r>
            <a:r>
              <a:rPr lang="fr-CA" dirty="0"/>
              <a:t>: </a:t>
            </a:r>
            <a:r>
              <a:rPr lang="fr-CA" dirty="0" err="1"/>
              <a:t>Federation</a:t>
            </a:r>
            <a:r>
              <a:rPr lang="fr-CA" dirty="0"/>
              <a:t> des astronomes</a:t>
            </a:r>
            <a:r>
              <a:rPr lang="fr-CA" baseline="0" dirty="0"/>
              <a:t> amateurs du </a:t>
            </a:r>
            <a:r>
              <a:rPr lang="fr-CA" baseline="0" dirty="0" err="1"/>
              <a:t>Quebec</a:t>
            </a:r>
            <a:r>
              <a:rPr lang="fr-CA" baseline="0" dirty="0"/>
              <a:t> and </a:t>
            </a:r>
            <a:r>
              <a:rPr lang="fr-CA" dirty="0" err="1"/>
              <a:t>Montreal</a:t>
            </a:r>
            <a:r>
              <a:rPr lang="fr-CA" dirty="0"/>
              <a:t> </a:t>
            </a:r>
            <a:r>
              <a:rPr lang="fr-CA" dirty="0" err="1"/>
              <a:t>Planetarium</a:t>
            </a:r>
            <a:endParaRPr lang="fr-CA" dirty="0"/>
          </a:p>
          <a:p>
            <a:r>
              <a:rPr lang="fr-CA" baseline="0" dirty="0"/>
              <a:t>http://</a:t>
            </a:r>
            <a:r>
              <a:rPr lang="fr-CA" baseline="0" dirty="0" err="1"/>
              <a:t>www.faaq.org</a:t>
            </a:r>
            <a:r>
              <a:rPr lang="fr-CA" baseline="0" dirty="0"/>
              <a:t>/ateliers/</a:t>
            </a:r>
            <a:r>
              <a:rPr lang="fr-CA" baseline="0" dirty="0" err="1"/>
              <a:t>index.htm</a:t>
            </a:r>
            <a:r>
              <a:rPr lang="fr-CA" baseline="0" dirty="0"/>
              <a:t>   in the Powerpoint </a:t>
            </a:r>
            <a:r>
              <a:rPr lang="fr-CA" baseline="0" dirty="0" err="1"/>
              <a:t>presentation</a:t>
            </a:r>
            <a:r>
              <a:rPr lang="fr-CA" baseline="0" dirty="0"/>
              <a:t> about the </a:t>
            </a:r>
            <a:r>
              <a:rPr lang="fr-CA" baseline="0" dirty="0" err="1"/>
              <a:t>solar</a:t>
            </a:r>
            <a:r>
              <a:rPr lang="fr-CA" baseline="0" dirty="0"/>
              <a:t> system</a:t>
            </a:r>
            <a:endParaRPr lang="fr-CA" dirty="0"/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6201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146586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Image </a:t>
            </a:r>
            <a:r>
              <a:rPr lang="fr-CA" dirty="0" err="1"/>
              <a:t>credit</a:t>
            </a:r>
            <a:r>
              <a:rPr lang="fr-CA" dirty="0"/>
              <a:t>: </a:t>
            </a:r>
            <a:r>
              <a:rPr lang="fr-CA" dirty="0" err="1"/>
              <a:t>Federation</a:t>
            </a:r>
            <a:r>
              <a:rPr lang="fr-CA" dirty="0"/>
              <a:t> des astronomes</a:t>
            </a:r>
            <a:r>
              <a:rPr lang="fr-CA" baseline="0" dirty="0"/>
              <a:t> amateurs du </a:t>
            </a:r>
            <a:r>
              <a:rPr lang="fr-CA" baseline="0" dirty="0" err="1"/>
              <a:t>Quebec</a:t>
            </a:r>
            <a:r>
              <a:rPr lang="fr-CA" baseline="0" dirty="0"/>
              <a:t> and </a:t>
            </a:r>
            <a:r>
              <a:rPr lang="fr-CA" dirty="0" err="1"/>
              <a:t>Montreal</a:t>
            </a:r>
            <a:r>
              <a:rPr lang="fr-CA" dirty="0"/>
              <a:t> </a:t>
            </a:r>
            <a:r>
              <a:rPr lang="fr-CA" dirty="0" err="1"/>
              <a:t>Planetarium</a:t>
            </a:r>
            <a:endParaRPr lang="fr-CA" dirty="0"/>
          </a:p>
          <a:p>
            <a:r>
              <a:rPr lang="fr-CA" baseline="0" dirty="0"/>
              <a:t>http://</a:t>
            </a:r>
            <a:r>
              <a:rPr lang="fr-CA" baseline="0" dirty="0" err="1"/>
              <a:t>www.faaq.org</a:t>
            </a:r>
            <a:r>
              <a:rPr lang="fr-CA" baseline="0" dirty="0"/>
              <a:t>/ateliers/</a:t>
            </a:r>
            <a:r>
              <a:rPr lang="fr-CA" baseline="0" dirty="0" err="1"/>
              <a:t>index.htm</a:t>
            </a:r>
            <a:r>
              <a:rPr lang="fr-CA" baseline="0" dirty="0"/>
              <a:t>   in the Powerpoint </a:t>
            </a:r>
            <a:r>
              <a:rPr lang="fr-CA" baseline="0" dirty="0" err="1"/>
              <a:t>presentation</a:t>
            </a:r>
            <a:r>
              <a:rPr lang="fr-CA" baseline="0" dirty="0"/>
              <a:t> about the </a:t>
            </a:r>
            <a:r>
              <a:rPr lang="fr-CA" baseline="0" dirty="0" err="1"/>
              <a:t>solar</a:t>
            </a:r>
            <a:r>
              <a:rPr lang="fr-CA" baseline="0" dirty="0"/>
              <a:t> system</a:t>
            </a:r>
            <a:endParaRPr lang="fr-CA" dirty="0"/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63095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Image </a:t>
            </a:r>
            <a:r>
              <a:rPr lang="fr-CA" dirty="0" err="1"/>
              <a:t>credit</a:t>
            </a:r>
            <a:r>
              <a:rPr lang="fr-CA" dirty="0"/>
              <a:t>: https://</a:t>
            </a:r>
            <a:r>
              <a:rPr lang="fr-CA" dirty="0" err="1"/>
              <a:t>www.heavens-above.com</a:t>
            </a:r>
            <a:r>
              <a:rPr lang="fr-CA" dirty="0"/>
              <a:t>/</a:t>
            </a:r>
            <a:r>
              <a:rPr lang="fr-CA" dirty="0" err="1"/>
              <a:t>planets.aspx?lat</a:t>
            </a:r>
            <a:r>
              <a:rPr lang="fr-CA" dirty="0"/>
              <a:t>=0&amp;lng=0&amp;loc=</a:t>
            </a:r>
            <a:r>
              <a:rPr lang="fr-CA" dirty="0" err="1"/>
              <a:t>Unspecified&amp;alt</a:t>
            </a:r>
            <a:r>
              <a:rPr lang="fr-CA" dirty="0"/>
              <a:t>=0&amp;tz=UCT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69944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69C99-2187-4994-B807-D3F0660B20BE}" type="slidenum">
              <a:rPr lang="fr-CA" smtClean="0"/>
              <a:pPr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903378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0320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69C99-2187-4994-B807-D3F0660B20BE}" type="slidenum">
              <a:rPr lang="fr-CA" smtClean="0"/>
              <a:pPr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737019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69C99-2187-4994-B807-D3F0660B20BE}" type="slidenum">
              <a:rPr lang="fr-CA" smtClean="0"/>
              <a:pPr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316470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3362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DE00-C70E-4630-9A45-6B8C3CB299A2}" type="slidenum">
              <a:rPr lang="fr-CA" smtClean="0"/>
              <a:pPr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486857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DE00-C70E-4630-9A45-6B8C3CB299A2}" type="slidenum">
              <a:rPr lang="fr-CA" smtClean="0"/>
              <a:pPr/>
              <a:t>35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77984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36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870386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69C99-2187-4994-B807-D3F0660B20BE}" type="slidenum">
              <a:rPr lang="fr-CA" smtClean="0"/>
              <a:pPr/>
              <a:t>37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158838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38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431731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39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4629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69C99-2187-4994-B807-D3F0660B20BE}" type="slidenum">
              <a:rPr lang="fr-CA" smtClean="0"/>
              <a:pPr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796008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69C99-2187-4994-B807-D3F0660B20BE}" type="slidenum">
              <a:rPr lang="fr-CA" smtClean="0"/>
              <a:pPr/>
              <a:t>40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570323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41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510216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42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786446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43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86118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44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469576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45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569994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46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841666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47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427778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48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818966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49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10754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Credit</a:t>
            </a:r>
            <a:r>
              <a:rPr lang="fr-FR" dirty="0"/>
              <a:t>: </a:t>
            </a:r>
            <a:r>
              <a:rPr lang="fr-CA" dirty="0"/>
              <a:t>NASA</a:t>
            </a:r>
          </a:p>
          <a:p>
            <a:r>
              <a:rPr lang="fr-CA" dirty="0"/>
              <a:t>https://</a:t>
            </a:r>
            <a:r>
              <a:rPr lang="fr-CA" dirty="0" err="1"/>
              <a:t>commons.wikimedia.org</a:t>
            </a:r>
            <a:r>
              <a:rPr lang="fr-CA" dirty="0"/>
              <a:t>/wiki/</a:t>
            </a:r>
            <a:r>
              <a:rPr lang="fr-CA" dirty="0" err="1"/>
              <a:t>File:Solar_sys.jpg</a:t>
            </a:r>
            <a:endParaRPr lang="fr-CA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69C99-2187-4994-B807-D3F0660B20BE}" type="slidenum">
              <a:rPr lang="fr-CA" smtClean="0"/>
              <a:pPr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93001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50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02754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51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770109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52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046560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53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252652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54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762235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55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426912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56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802272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57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66537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Credit</a:t>
            </a:r>
            <a:r>
              <a:rPr lang="fr-FR" dirty="0"/>
              <a:t>: </a:t>
            </a:r>
            <a:r>
              <a:rPr lang="fr-CA" dirty="0"/>
              <a:t>NASA</a:t>
            </a:r>
          </a:p>
          <a:p>
            <a:r>
              <a:rPr lang="fr-CA" dirty="0"/>
              <a:t>https://</a:t>
            </a:r>
            <a:r>
              <a:rPr lang="fr-CA" dirty="0" err="1"/>
              <a:t>commons.wikimedia.org</a:t>
            </a:r>
            <a:r>
              <a:rPr lang="fr-CA" dirty="0"/>
              <a:t>/wiki/</a:t>
            </a:r>
            <a:r>
              <a:rPr lang="fr-CA" dirty="0" err="1"/>
              <a:t>File:Solar_sys.jpg</a:t>
            </a:r>
            <a:endParaRPr lang="fr-CA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69C99-2187-4994-B807-D3F0660B20BE}" type="slidenum">
              <a:rPr lang="fr-CA" smtClean="0"/>
              <a:pPr/>
              <a:t>58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4735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69C99-2187-4994-B807-D3F0660B20BE}" type="slidenum">
              <a:rPr lang="fr-CA" smtClean="0"/>
              <a:pPr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1314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Credit</a:t>
            </a:r>
            <a:r>
              <a:rPr lang="fr-FR" dirty="0"/>
              <a:t>: </a:t>
            </a:r>
            <a:r>
              <a:rPr lang="fr-CA" dirty="0"/>
              <a:t>NASA</a:t>
            </a:r>
          </a:p>
          <a:p>
            <a:r>
              <a:rPr lang="fr-CA" dirty="0"/>
              <a:t>https://</a:t>
            </a:r>
            <a:r>
              <a:rPr lang="fr-CA" dirty="0" err="1"/>
              <a:t>commons.wikimedia.org</a:t>
            </a:r>
            <a:r>
              <a:rPr lang="fr-CA" dirty="0"/>
              <a:t>/wiki/</a:t>
            </a:r>
            <a:r>
              <a:rPr lang="fr-CA" dirty="0" err="1"/>
              <a:t>File:Solar_sys.jpg</a:t>
            </a:r>
            <a:endParaRPr lang="fr-CA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09567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Credit</a:t>
            </a:r>
            <a:r>
              <a:rPr lang="fr-FR" dirty="0"/>
              <a:t>: </a:t>
            </a:r>
            <a:r>
              <a:rPr lang="fr-CA" dirty="0"/>
              <a:t>NASA</a:t>
            </a:r>
          </a:p>
          <a:p>
            <a:r>
              <a:rPr lang="fr-CA" dirty="0"/>
              <a:t>https://</a:t>
            </a:r>
            <a:r>
              <a:rPr lang="fr-CA" dirty="0" err="1"/>
              <a:t>commons.wikimedia.org</a:t>
            </a:r>
            <a:r>
              <a:rPr lang="fr-CA" dirty="0"/>
              <a:t>/wiki/</a:t>
            </a:r>
            <a:r>
              <a:rPr lang="fr-CA" dirty="0" err="1"/>
              <a:t>File:Solar_sys.jpg</a:t>
            </a:r>
            <a:endParaRPr lang="fr-CA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95433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Credit</a:t>
            </a:r>
            <a:r>
              <a:rPr lang="fr-FR" dirty="0"/>
              <a:t>: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Lsmpascal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A" dirty="0"/>
              <a:t>http://</a:t>
            </a:r>
            <a:r>
              <a:rPr lang="fr-CA" dirty="0" err="1"/>
              <a:t>www.lesud.com</a:t>
            </a:r>
            <a:r>
              <a:rPr lang="fr-CA" dirty="0"/>
              <a:t>/lesud-astronomy_pageid81.html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37645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Credit</a:t>
            </a:r>
            <a:r>
              <a:rPr lang="fr-FR" dirty="0"/>
              <a:t>: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Lsmpascal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A" dirty="0"/>
              <a:t>http://</a:t>
            </a:r>
            <a:r>
              <a:rPr lang="fr-CA" dirty="0" err="1"/>
              <a:t>www.lesud.com</a:t>
            </a:r>
            <a:r>
              <a:rPr lang="fr-CA" dirty="0"/>
              <a:t>/lesud-astronomy_pageid81.html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83D46-E3A7-4A8C-97C3-0396EE43C012}" type="slidenum">
              <a:rPr lang="fr-CA" smtClean="0"/>
              <a:pPr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31246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résentation 1 - fond coloré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49288" y="1396798"/>
            <a:ext cx="7832725" cy="813772"/>
          </a:xfrm>
        </p:spPr>
        <p:txBody>
          <a:bodyPr lIns="508000" tIns="25400" rIns="476250" bIns="25400" anchor="t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2400" b="0" i="1">
                <a:solidFill>
                  <a:srgbClr val="FFFFFF"/>
                </a:solidFill>
                <a:latin typeface="Palatino Linotype"/>
                <a:cs typeface="Palatino Linotyp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dirty="0"/>
              <a:t>Sous-titre en </a:t>
            </a:r>
            <a:r>
              <a:rPr lang="fr-CA" dirty="0" err="1"/>
              <a:t>Palatino</a:t>
            </a:r>
            <a:r>
              <a:rPr lang="fr-CA" dirty="0"/>
              <a:t> Linotype</a:t>
            </a:r>
          </a:p>
        </p:txBody>
      </p:sp>
      <p:sp>
        <p:nvSpPr>
          <p:cNvPr id="13" name="Titre 1"/>
          <p:cNvSpPr>
            <a:spLocks noGrp="1"/>
          </p:cNvSpPr>
          <p:nvPr>
            <p:ph type="ctrTitle" hasCustomPrompt="1"/>
          </p:nvPr>
        </p:nvSpPr>
        <p:spPr>
          <a:xfrm>
            <a:off x="0" y="280989"/>
            <a:ext cx="9144000" cy="1107342"/>
          </a:xfrm>
        </p:spPr>
        <p:txBody>
          <a:bodyPr lIns="635000" rIns="635000" bIns="12700" anchor="b" anchorCtr="0">
            <a:normAutofit/>
          </a:bodyPr>
          <a:lstStyle>
            <a:lvl1pPr algn="l">
              <a:lnSpc>
                <a:spcPct val="80000"/>
              </a:lnSpc>
              <a:defRPr sz="4000" b="0" baseline="0">
                <a:latin typeface="+mn-lt"/>
              </a:defRPr>
            </a:lvl1pPr>
          </a:lstStyle>
          <a:p>
            <a:r>
              <a:rPr lang="fr-CA" dirty="0"/>
              <a:t>Titre en Arial Black </a:t>
            </a:r>
            <a:br>
              <a:rPr lang="fr-CA" dirty="0"/>
            </a:br>
            <a:r>
              <a:rPr lang="fr-CA" dirty="0"/>
              <a:t>avec articles en Arial</a:t>
            </a:r>
            <a:endParaRPr lang="fr-FR" dirty="0"/>
          </a:p>
        </p:txBody>
      </p:sp>
      <p:sp>
        <p:nvSpPr>
          <p:cNvPr id="8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86500"/>
            <a:ext cx="9144000" cy="571499"/>
          </a:xfrm>
          <a:blipFill rotWithShape="1"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 baseline="0">
                <a:solidFill>
                  <a:srgbClr val="30BEF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Ne rien écrire dans cette boîte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6716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lle de disposition des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pic>
        <p:nvPicPr>
          <p:cNvPr id="7" name="Image 6" descr="1107 PPT Master Grid v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28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25AC-2116-4EB3-9B75-46754D6DD27A}" type="datetimeFigureOut">
              <a:rPr lang="fr-CA" smtClean="0"/>
              <a:pPr/>
              <a:t>18-09-27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D63B0-84C7-4974-BC6C-6B85BB5CD0FF}" type="slidenum">
              <a:rPr lang="fr-CA" smtClean="0"/>
              <a:pPr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86296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résentation 2 - fond noir et gri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49288" y="1396798"/>
            <a:ext cx="7832725" cy="813772"/>
          </a:xfrm>
        </p:spPr>
        <p:txBody>
          <a:bodyPr lIns="508000" tIns="25400" rIns="476250" bIns="25400" anchor="t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2400" b="0" i="1">
                <a:solidFill>
                  <a:srgbClr val="FFFFFF"/>
                </a:solidFill>
                <a:latin typeface="Palatino Linotype"/>
                <a:cs typeface="Palatino Linotyp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dirty="0"/>
              <a:t>Sous-titre en </a:t>
            </a:r>
            <a:r>
              <a:rPr lang="fr-CA" dirty="0" err="1"/>
              <a:t>Palatino</a:t>
            </a:r>
            <a:r>
              <a:rPr lang="fr-CA" dirty="0"/>
              <a:t> Linotype</a:t>
            </a:r>
          </a:p>
        </p:txBody>
      </p:sp>
      <p:sp>
        <p:nvSpPr>
          <p:cNvPr id="10" name="Titre 1"/>
          <p:cNvSpPr>
            <a:spLocks noGrp="1"/>
          </p:cNvSpPr>
          <p:nvPr>
            <p:ph type="ctrTitle" hasCustomPrompt="1"/>
          </p:nvPr>
        </p:nvSpPr>
        <p:spPr>
          <a:xfrm>
            <a:off x="0" y="280989"/>
            <a:ext cx="9144000" cy="1107342"/>
          </a:xfrm>
        </p:spPr>
        <p:txBody>
          <a:bodyPr lIns="635000" rIns="635000" bIns="12700" anchor="b" anchorCtr="0">
            <a:normAutofit/>
          </a:bodyPr>
          <a:lstStyle>
            <a:lvl1pPr algn="l">
              <a:lnSpc>
                <a:spcPct val="80000"/>
              </a:lnSpc>
              <a:defRPr sz="4000" b="0" baseline="0">
                <a:latin typeface="+mn-lt"/>
              </a:defRPr>
            </a:lvl1pPr>
          </a:lstStyle>
          <a:p>
            <a:r>
              <a:rPr lang="fr-CA" dirty="0"/>
              <a:t>Titre en Arial Black </a:t>
            </a:r>
            <a:br>
              <a:rPr lang="fr-CA" dirty="0"/>
            </a:br>
            <a:r>
              <a:rPr lang="fr-CA" dirty="0"/>
              <a:t>avec articles en Arial</a:t>
            </a:r>
            <a:endParaRPr lang="fr-FR" dirty="0"/>
          </a:p>
        </p:txBody>
      </p:sp>
      <p:sp>
        <p:nvSpPr>
          <p:cNvPr id="7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86500"/>
            <a:ext cx="9144000" cy="571499"/>
          </a:xfrm>
          <a:blipFill rotWithShape="1"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 baseline="0">
                <a:solidFill>
                  <a:srgbClr val="30BEF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Ne rien écrire dans cette boîte</a:t>
            </a:r>
          </a:p>
        </p:txBody>
      </p:sp>
    </p:spTree>
    <p:extLst>
      <p:ext uri="{BB962C8B-B14F-4D97-AF65-F5344CB8AC3E}">
        <p14:creationId xmlns:p14="http://schemas.microsoft.com/office/powerpoint/2010/main" val="2560845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résentation 3 - fond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49288" y="1396798"/>
            <a:ext cx="7832725" cy="813772"/>
          </a:xfrm>
        </p:spPr>
        <p:txBody>
          <a:bodyPr lIns="508000" tIns="25400" rIns="476250" bIns="25400" anchor="t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2400" b="0" i="1">
                <a:solidFill>
                  <a:srgbClr val="FFFFFF"/>
                </a:solidFill>
                <a:latin typeface="Palatino Linotype"/>
                <a:cs typeface="Palatino Linotyp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dirty="0"/>
              <a:t>Sous-titre en </a:t>
            </a:r>
            <a:r>
              <a:rPr lang="fr-CA" dirty="0" err="1"/>
              <a:t>Palatino</a:t>
            </a:r>
            <a:r>
              <a:rPr lang="fr-CA" dirty="0"/>
              <a:t> Linotype</a:t>
            </a:r>
          </a:p>
        </p:txBody>
      </p:sp>
      <p:sp>
        <p:nvSpPr>
          <p:cNvPr id="10" name="Titre 1"/>
          <p:cNvSpPr>
            <a:spLocks noGrp="1"/>
          </p:cNvSpPr>
          <p:nvPr>
            <p:ph type="ctrTitle" hasCustomPrompt="1"/>
          </p:nvPr>
        </p:nvSpPr>
        <p:spPr>
          <a:xfrm>
            <a:off x="0" y="280989"/>
            <a:ext cx="9144000" cy="1107342"/>
          </a:xfrm>
        </p:spPr>
        <p:txBody>
          <a:bodyPr lIns="635000" rIns="635000" bIns="12700" anchor="b" anchorCtr="0">
            <a:normAutofit/>
          </a:bodyPr>
          <a:lstStyle>
            <a:lvl1pPr algn="l">
              <a:lnSpc>
                <a:spcPct val="80000"/>
              </a:lnSpc>
              <a:defRPr sz="4000" b="0" baseline="0">
                <a:latin typeface="+mn-lt"/>
              </a:defRPr>
            </a:lvl1pPr>
          </a:lstStyle>
          <a:p>
            <a:r>
              <a:rPr lang="fr-CA" dirty="0"/>
              <a:t>Titre en Arial Black </a:t>
            </a:r>
            <a:br>
              <a:rPr lang="fr-CA" dirty="0"/>
            </a:br>
            <a:r>
              <a:rPr lang="fr-CA" dirty="0"/>
              <a:t>avec articles en Arial</a:t>
            </a:r>
            <a:endParaRPr lang="fr-FR" dirty="0"/>
          </a:p>
        </p:txBody>
      </p:sp>
      <p:sp>
        <p:nvSpPr>
          <p:cNvPr id="6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86500"/>
            <a:ext cx="9144000" cy="571499"/>
          </a:xfr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 baseline="0">
                <a:solidFill>
                  <a:srgbClr val="30BEF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Ne rien écrire dans cette boîte</a:t>
            </a:r>
          </a:p>
        </p:txBody>
      </p:sp>
    </p:spTree>
    <p:extLst>
      <p:ext uri="{BB962C8B-B14F-4D97-AF65-F5344CB8AC3E}">
        <p14:creationId xmlns:p14="http://schemas.microsoft.com/office/powerpoint/2010/main" val="1471950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1 - fond gris - titre avec rempliss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054350" cy="274638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 algn="ctr">
              <a:buNone/>
              <a:defRPr sz="7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Modifier le remplissage pour changer la couleur de section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7" name="Table Placeholder 16"/>
          <p:cNvSpPr>
            <a:spLocks noGrp="1"/>
          </p:cNvSpPr>
          <p:nvPr>
            <p:ph type="tbl" sz="quarter" idx="18" hasCustomPrompt="1"/>
          </p:nvPr>
        </p:nvSpPr>
        <p:spPr>
          <a:xfrm>
            <a:off x="3057639" y="0"/>
            <a:ext cx="6089650" cy="274997"/>
          </a:xfr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sz="800" b="0">
                <a:solidFill>
                  <a:srgbClr val="262626"/>
                </a:solidFill>
              </a:defRPr>
            </a:lvl1pPr>
          </a:lstStyle>
          <a:p>
            <a:r>
              <a:rPr lang="en-US" dirty="0"/>
              <a:t>Ne pas modifier </a:t>
            </a:r>
            <a:r>
              <a:rPr lang="en-US" dirty="0" err="1"/>
              <a:t>cette</a:t>
            </a:r>
            <a:r>
              <a:rPr lang="en-US" dirty="0"/>
              <a:t> </a:t>
            </a:r>
            <a:r>
              <a:rPr lang="en-US" dirty="0" err="1"/>
              <a:t>boite</a:t>
            </a: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274638"/>
            <a:ext cx="9144000" cy="579437"/>
          </a:xfrm>
          <a:gradFill flip="none" rotWithShape="1">
            <a:gsLst>
              <a:gs pos="0">
                <a:srgbClr val="141414"/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lIns="654050" rIns="654050" anchor="b" anchorCtr="0">
            <a:normAutofit/>
          </a:bodyPr>
          <a:lstStyle>
            <a:lvl1pPr marL="0" indent="0" algn="l">
              <a:tabLst/>
              <a:defRPr sz="24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CA" dirty="0"/>
              <a:t>Titre en Arial Black avec articles en Arial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49287" y="218960"/>
            <a:ext cx="7832725" cy="285357"/>
          </a:xfrm>
        </p:spPr>
        <p:txBody>
          <a:bodyPr lIns="508000" tIns="12700" rIns="495300" bIns="12700" anchor="b" anchorCtr="0">
            <a:noAutofit/>
          </a:bodyPr>
          <a:lstStyle>
            <a:lvl1pPr marL="0" indent="0" algn="l">
              <a:buNone/>
              <a:defRPr sz="1400" b="0" i="1">
                <a:solidFill>
                  <a:srgbClr val="FFFFFF"/>
                </a:solidFill>
                <a:latin typeface="Palatino Linotype"/>
                <a:cs typeface="Palatino Linotyp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dirty="0"/>
              <a:t>Sous-titre en </a:t>
            </a:r>
            <a:r>
              <a:rPr lang="fr-CA" dirty="0" err="1"/>
              <a:t>Palatino</a:t>
            </a:r>
            <a:r>
              <a:rPr lang="fr-CA" dirty="0"/>
              <a:t> Linotype</a:t>
            </a:r>
          </a:p>
        </p:txBody>
      </p:sp>
      <p:sp>
        <p:nvSpPr>
          <p:cNvPr id="11" name="Espace réservé du texte 9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6286500"/>
            <a:ext cx="9144000" cy="571499"/>
          </a:xfrm>
          <a:blipFill rotWithShape="1"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 baseline="0">
                <a:solidFill>
                  <a:srgbClr val="30BEF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Ne rien écrire dans cette boîte</a:t>
            </a:r>
          </a:p>
        </p:txBody>
      </p:sp>
    </p:spTree>
    <p:extLst>
      <p:ext uri="{BB962C8B-B14F-4D97-AF65-F5344CB8AC3E}">
        <p14:creationId xmlns:p14="http://schemas.microsoft.com/office/powerpoint/2010/main" val="8863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- fond gris - titre sans rempliss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054350" cy="274638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 algn="ctr">
              <a:buNone/>
              <a:defRPr sz="7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Modifier le remplissage pour changer la couleur de section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3" name="Table Placeholder 16"/>
          <p:cNvSpPr>
            <a:spLocks noGrp="1"/>
          </p:cNvSpPr>
          <p:nvPr>
            <p:ph type="tbl" sz="quarter" idx="18" hasCustomPrompt="1"/>
          </p:nvPr>
        </p:nvSpPr>
        <p:spPr>
          <a:xfrm>
            <a:off x="3057639" y="0"/>
            <a:ext cx="6089650" cy="274997"/>
          </a:xfr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sz="800" b="0">
                <a:solidFill>
                  <a:srgbClr val="262626"/>
                </a:solidFill>
              </a:defRPr>
            </a:lvl1pPr>
          </a:lstStyle>
          <a:p>
            <a:r>
              <a:rPr lang="en-US" dirty="0"/>
              <a:t>Ne pas modifier </a:t>
            </a:r>
            <a:r>
              <a:rPr lang="en-US" dirty="0" err="1"/>
              <a:t>cette</a:t>
            </a:r>
            <a:r>
              <a:rPr lang="en-US" dirty="0"/>
              <a:t> </a:t>
            </a:r>
            <a:r>
              <a:rPr lang="en-US" dirty="0" err="1"/>
              <a:t>boite</a:t>
            </a:r>
            <a:endParaRPr lang="en-US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0" y="274638"/>
            <a:ext cx="9144000" cy="579437"/>
          </a:xfrm>
          <a:noFill/>
        </p:spPr>
        <p:txBody>
          <a:bodyPr lIns="654050" rIns="654050" anchor="b" anchorCtr="0">
            <a:normAutofit/>
          </a:bodyPr>
          <a:lstStyle>
            <a:lvl1pPr marL="0" indent="0" algn="l">
              <a:tabLst/>
              <a:defRPr sz="24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CA" dirty="0"/>
              <a:t>Titre en Arial Black avec articles en Arial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49287" y="218960"/>
            <a:ext cx="7832725" cy="285357"/>
          </a:xfrm>
        </p:spPr>
        <p:txBody>
          <a:bodyPr lIns="508000" tIns="12700" rIns="495300" bIns="12700" anchor="b" anchorCtr="0">
            <a:noAutofit/>
          </a:bodyPr>
          <a:lstStyle>
            <a:lvl1pPr marL="0" indent="0" algn="l">
              <a:buNone/>
              <a:defRPr sz="1400" b="0" i="1">
                <a:solidFill>
                  <a:srgbClr val="FFFFFF"/>
                </a:solidFill>
                <a:latin typeface="Palatino Linotype"/>
                <a:cs typeface="Palatino Linotyp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dirty="0"/>
              <a:t>Sous-titre en </a:t>
            </a:r>
            <a:r>
              <a:rPr lang="fr-CA" dirty="0" err="1"/>
              <a:t>Palatino</a:t>
            </a:r>
            <a:r>
              <a:rPr lang="fr-CA" dirty="0"/>
              <a:t> Linotype</a:t>
            </a:r>
          </a:p>
        </p:txBody>
      </p:sp>
      <p:sp>
        <p:nvSpPr>
          <p:cNvPr id="12" name="Espace réservé du texte 9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6286500"/>
            <a:ext cx="9144000" cy="571499"/>
          </a:xfrm>
          <a:blipFill rotWithShape="1"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 baseline="0">
                <a:solidFill>
                  <a:srgbClr val="30BEF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Ne rien écrire dans cette boîte</a:t>
            </a:r>
          </a:p>
        </p:txBody>
      </p:sp>
    </p:spTree>
    <p:extLst>
      <p:ext uri="{BB962C8B-B14F-4D97-AF65-F5344CB8AC3E}">
        <p14:creationId xmlns:p14="http://schemas.microsoft.com/office/powerpoint/2010/main" val="3239602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3 - fond noir - titre avec rempliss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054350" cy="274638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 algn="ctr">
              <a:buNone/>
              <a:defRPr sz="7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Modifier le remplissage pour changer la couleur de section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Table Placeholder 16"/>
          <p:cNvSpPr>
            <a:spLocks noGrp="1"/>
          </p:cNvSpPr>
          <p:nvPr>
            <p:ph type="tbl" sz="quarter" idx="18" hasCustomPrompt="1"/>
          </p:nvPr>
        </p:nvSpPr>
        <p:spPr>
          <a:xfrm>
            <a:off x="3057639" y="0"/>
            <a:ext cx="6089650" cy="274997"/>
          </a:xfr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sz="800" b="0">
                <a:solidFill>
                  <a:srgbClr val="262626"/>
                </a:solidFill>
              </a:defRPr>
            </a:lvl1pPr>
          </a:lstStyle>
          <a:p>
            <a:r>
              <a:rPr lang="en-US" dirty="0"/>
              <a:t>Ne pas modifier </a:t>
            </a:r>
            <a:r>
              <a:rPr lang="en-US" dirty="0" err="1"/>
              <a:t>cette</a:t>
            </a:r>
            <a:r>
              <a:rPr lang="en-US" dirty="0"/>
              <a:t> </a:t>
            </a:r>
            <a:r>
              <a:rPr lang="en-US" dirty="0" err="1"/>
              <a:t>boite</a:t>
            </a:r>
            <a:endParaRPr lang="en-US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0" y="274638"/>
            <a:ext cx="9144000" cy="579437"/>
          </a:xfrm>
          <a:gradFill flip="none" rotWithShape="1">
            <a:gsLst>
              <a:gs pos="0">
                <a:srgbClr val="141414"/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lIns="654050" rIns="654050" anchor="b" anchorCtr="0">
            <a:normAutofit/>
          </a:bodyPr>
          <a:lstStyle>
            <a:lvl1pPr marL="0" indent="0" algn="l">
              <a:tabLst/>
              <a:defRPr sz="24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CA" dirty="0"/>
              <a:t>Titre en Arial Black avec articles en Arial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49287" y="218960"/>
            <a:ext cx="7832725" cy="285357"/>
          </a:xfrm>
        </p:spPr>
        <p:txBody>
          <a:bodyPr lIns="508000" tIns="12700" rIns="495300" bIns="12700" anchor="b" anchorCtr="0">
            <a:noAutofit/>
          </a:bodyPr>
          <a:lstStyle>
            <a:lvl1pPr marL="0" indent="0" algn="l">
              <a:buNone/>
              <a:defRPr sz="1400" b="0" i="1">
                <a:solidFill>
                  <a:srgbClr val="FFFFFF"/>
                </a:solidFill>
                <a:latin typeface="Palatino Linotype"/>
                <a:cs typeface="Palatino Linotyp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dirty="0"/>
              <a:t>Sous-titre en </a:t>
            </a:r>
            <a:r>
              <a:rPr lang="fr-CA" dirty="0" err="1"/>
              <a:t>Palatino</a:t>
            </a:r>
            <a:r>
              <a:rPr lang="fr-CA" dirty="0"/>
              <a:t> Linotype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6286500"/>
            <a:ext cx="9144000" cy="571499"/>
          </a:xfr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 baseline="0">
                <a:solidFill>
                  <a:srgbClr val="30BEF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Ne rien écrire dans cette boîte</a:t>
            </a:r>
          </a:p>
        </p:txBody>
      </p:sp>
    </p:spTree>
    <p:extLst>
      <p:ext uri="{BB962C8B-B14F-4D97-AF65-F5344CB8AC3E}">
        <p14:creationId xmlns:p14="http://schemas.microsoft.com/office/powerpoint/2010/main" val="3983475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4 - fond noir - titre sans rempliss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054350" cy="274638"/>
          </a:xfrm>
          <a:solidFill>
            <a:schemeClr val="accent3"/>
          </a:solidFill>
        </p:spPr>
        <p:txBody>
          <a:bodyPr>
            <a:noAutofit/>
          </a:bodyPr>
          <a:lstStyle>
            <a:lvl1pPr marL="0" indent="0" algn="ctr">
              <a:buNone/>
              <a:defRPr sz="7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Modifier le remplissage pour changer la couleur de section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Table Placeholder 16"/>
          <p:cNvSpPr>
            <a:spLocks noGrp="1"/>
          </p:cNvSpPr>
          <p:nvPr>
            <p:ph type="tbl" sz="quarter" idx="18" hasCustomPrompt="1"/>
          </p:nvPr>
        </p:nvSpPr>
        <p:spPr>
          <a:xfrm>
            <a:off x="3057639" y="0"/>
            <a:ext cx="6089650" cy="274997"/>
          </a:xfr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>
              <a:defRPr sz="800" b="0">
                <a:solidFill>
                  <a:srgbClr val="262626"/>
                </a:solidFill>
              </a:defRPr>
            </a:lvl1pPr>
          </a:lstStyle>
          <a:p>
            <a:r>
              <a:rPr lang="en-US" dirty="0"/>
              <a:t>Ne pas modifier </a:t>
            </a:r>
            <a:r>
              <a:rPr lang="en-US" dirty="0" err="1"/>
              <a:t>cette</a:t>
            </a:r>
            <a:r>
              <a:rPr lang="en-US" dirty="0"/>
              <a:t> </a:t>
            </a:r>
            <a:r>
              <a:rPr lang="en-US" dirty="0" err="1"/>
              <a:t>boite</a:t>
            </a:r>
            <a:endParaRPr lang="en-US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0" y="274638"/>
            <a:ext cx="9144000" cy="579437"/>
          </a:xfrm>
          <a:noFill/>
        </p:spPr>
        <p:txBody>
          <a:bodyPr lIns="654050" rIns="654050" anchor="b" anchorCtr="0">
            <a:normAutofit/>
          </a:bodyPr>
          <a:lstStyle>
            <a:lvl1pPr marL="0" indent="0" algn="l">
              <a:tabLst/>
              <a:defRPr sz="24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CA" dirty="0"/>
              <a:t>Titre en Arial Black avec articles en Arial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49287" y="218960"/>
            <a:ext cx="7832725" cy="285357"/>
          </a:xfrm>
        </p:spPr>
        <p:txBody>
          <a:bodyPr lIns="508000" tIns="12700" rIns="495300" bIns="12700" anchor="b" anchorCtr="0">
            <a:noAutofit/>
          </a:bodyPr>
          <a:lstStyle>
            <a:lvl1pPr marL="0" indent="0" algn="l">
              <a:buNone/>
              <a:defRPr sz="1400" b="0" i="1">
                <a:solidFill>
                  <a:srgbClr val="FFFFFF"/>
                </a:solidFill>
                <a:latin typeface="Palatino Linotype"/>
                <a:cs typeface="Palatino Linotyp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dirty="0"/>
              <a:t>Sous-titre en </a:t>
            </a:r>
            <a:r>
              <a:rPr lang="fr-CA" dirty="0" err="1"/>
              <a:t>Palatino</a:t>
            </a:r>
            <a:r>
              <a:rPr lang="fr-CA" dirty="0"/>
              <a:t> Linotype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6286500"/>
            <a:ext cx="9144000" cy="571499"/>
          </a:xfr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 baseline="0">
                <a:solidFill>
                  <a:srgbClr val="30BEF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Ne rien écrire dans cette boîte</a:t>
            </a:r>
          </a:p>
        </p:txBody>
      </p:sp>
    </p:spTree>
    <p:extLst>
      <p:ext uri="{BB962C8B-B14F-4D97-AF65-F5344CB8AC3E}">
        <p14:creationId xmlns:p14="http://schemas.microsoft.com/office/powerpoint/2010/main" val="781210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5 - san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4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286500"/>
            <a:ext cx="9144000" cy="571499"/>
          </a:xfr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800" baseline="0">
                <a:solidFill>
                  <a:srgbClr val="30BEF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A" dirty="0"/>
              <a:t>Ne rien écrire dans cette boîte</a:t>
            </a:r>
          </a:p>
        </p:txBody>
      </p:sp>
    </p:spTree>
    <p:extLst>
      <p:ext uri="{BB962C8B-B14F-4D97-AF65-F5344CB8AC3E}">
        <p14:creationId xmlns:p14="http://schemas.microsoft.com/office/powerpoint/2010/main" val="298268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1010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dirty="0"/>
              <a:t>Titre en Arial Black </a:t>
            </a:r>
            <a:br>
              <a:rPr lang="fr-CA" dirty="0"/>
            </a:br>
            <a:r>
              <a:rPr lang="fr-CA" dirty="0"/>
              <a:t>avec articles en Arial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Cliquer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895570" y="63984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1" baseline="0">
                <a:solidFill>
                  <a:schemeClr val="accent1"/>
                </a:solidFill>
                <a:latin typeface="Palatino Linotype"/>
              </a:defRPr>
            </a:lvl1pPr>
          </a:lstStyle>
          <a:p>
            <a:fld id="{AF4556E5-370B-3847-B39C-62BF9C74615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257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11" r:id="rId3"/>
    <p:sldLayoutId id="2147483722" r:id="rId4"/>
    <p:sldLayoutId id="2147483728" r:id="rId5"/>
    <p:sldLayoutId id="2147483727" r:id="rId6"/>
    <p:sldLayoutId id="2147483729" r:id="rId7"/>
    <p:sldLayoutId id="2147483716" r:id="rId8"/>
    <p:sldLayoutId id="2147483739" r:id="rId9"/>
    <p:sldLayoutId id="2147483703" r:id="rId10"/>
    <p:sldLayoutId id="2147483740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Wingdings" charset="2"/>
        <a:buNone/>
        <a:defRPr sz="18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292100" indent="-233363" algn="l" defTabSz="457200" rtl="0" eaLnBrk="1" latinLnBrk="0" hangingPunct="1">
        <a:spcBef>
          <a:spcPct val="20000"/>
        </a:spcBef>
        <a:buFont typeface="Wingdings" charset="2"/>
        <a:buChar char=""/>
        <a:defRPr sz="1600" b="1" kern="1200">
          <a:solidFill>
            <a:schemeClr val="bg1"/>
          </a:solidFill>
          <a:latin typeface="+mn-lt"/>
          <a:ea typeface="+mn-ea"/>
          <a:cs typeface="+mn-cs"/>
        </a:defRPr>
      </a:lvl2pPr>
      <a:lvl3pPr marL="481013" indent="-174625" algn="l" defTabSz="457200" rtl="0" eaLnBrk="1" latinLnBrk="0" hangingPunct="1">
        <a:spcBef>
          <a:spcPct val="20000"/>
        </a:spcBef>
        <a:buFont typeface="Arial"/>
        <a:buChar char="•"/>
        <a:tabLst/>
        <a:defRPr sz="1400" b="1" kern="1200">
          <a:solidFill>
            <a:schemeClr val="bg1"/>
          </a:solidFill>
          <a:latin typeface="+mn-lt"/>
          <a:ea typeface="+mn-ea"/>
          <a:cs typeface="+mn-cs"/>
        </a:defRPr>
      </a:lvl3pPr>
      <a:lvl4pPr marL="715963" indent="-176213" algn="l" defTabSz="457200" rtl="0" eaLnBrk="1" latinLnBrk="0" hangingPunct="1">
        <a:spcBef>
          <a:spcPct val="20000"/>
        </a:spcBef>
        <a:buFont typeface="Arial"/>
        <a:buChar char="•"/>
        <a:tabLst/>
        <a:defRPr sz="1400" b="1" kern="1200">
          <a:solidFill>
            <a:schemeClr val="bg1"/>
          </a:solidFill>
          <a:latin typeface="+mn-lt"/>
          <a:ea typeface="+mn-ea"/>
          <a:cs typeface="+mn-cs"/>
        </a:defRPr>
      </a:lvl4pPr>
      <a:lvl5pPr marL="890588" indent="-174625" algn="l" defTabSz="457200" rtl="0" eaLnBrk="1" latinLnBrk="0" hangingPunct="1">
        <a:spcBef>
          <a:spcPct val="20000"/>
        </a:spcBef>
        <a:buFont typeface="Arial"/>
        <a:buChar char="•"/>
        <a:tabLst/>
        <a:defRPr sz="1400" b="1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nightsky.jpl.nasa.gov/download-view.cfm?Doc_ID=392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astronomy.sdsu.edu/projectastro/resources/WorldsInComparison.pdf" TargetMode="Externa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covertheuniverse.ca/solarsystem.html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trolab-parc-national-mont-megantic.org/en/giant.solar.system.htm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R3Igc3Rhfg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actua.ca/en/activities/sphero-solar-system-by-x-chem-outreach-program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300404-5B47-0C4C-B022-F1667F9E97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4921" r="3907"/>
          <a:stretch/>
        </p:blipFill>
        <p:spPr>
          <a:xfrm>
            <a:off x="0" y="-7976"/>
            <a:ext cx="9144000" cy="6294476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18696" y="4401327"/>
            <a:ext cx="6915900" cy="1361685"/>
          </a:xfrm>
        </p:spPr>
        <p:txBody>
          <a:bodyPr/>
          <a:lstStyle/>
          <a:p>
            <a:r>
              <a:rPr lang="en-CA" b="1" dirty="0"/>
              <a:t>Welcome!</a:t>
            </a:r>
          </a:p>
          <a:p>
            <a:r>
              <a:rPr lang="en-CA" b="1" dirty="0"/>
              <a:t>The webinar will start in a few minutes. 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66255" y="1646993"/>
            <a:ext cx="9144000" cy="1107342"/>
          </a:xfrm>
        </p:spPr>
        <p:txBody>
          <a:bodyPr>
            <a:normAutofit fontScale="90000"/>
          </a:bodyPr>
          <a:lstStyle/>
          <a:p>
            <a:r>
              <a:rPr lang="en-CA" sz="4400" dirty="0">
                <a:latin typeface="+mj-lt"/>
              </a:rPr>
              <a:t>Modelling the Solar System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2650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880C5AF-4C6C-D04A-807F-4FD75DCF4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9753"/>
            <a:ext cx="9166008" cy="538647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7FD027-279B-0A42-9D2C-A04F176BE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AF56D7AE-B944-A74F-AD53-9EF93801924D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Representation of the Solar System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E37FFC-E75A-F241-9552-EDA9B5E605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ZoneTexte 14">
            <a:extLst>
              <a:ext uri="{FF2B5EF4-FFF2-40B4-BE49-F238E27FC236}">
                <a16:creationId xmlns:a16="http://schemas.microsoft.com/office/drawing/2014/main" id="{A87226F6-A2EA-854F-A5F6-4C7FFEC85C4D}"/>
              </a:ext>
            </a:extLst>
          </p:cNvPr>
          <p:cNvSpPr txBox="1"/>
          <p:nvPr/>
        </p:nvSpPr>
        <p:spPr>
          <a:xfrm>
            <a:off x="119970" y="5879787"/>
            <a:ext cx="3711801" cy="44114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1100" b="1" dirty="0">
                <a:solidFill>
                  <a:srgbClr val="FFFFFF"/>
                </a:solidFill>
                <a:latin typeface="Arial"/>
              </a:rPr>
              <a:t>Credit: </a:t>
            </a:r>
            <a:r>
              <a:rPr lang="en-CA" sz="1100" b="1" dirty="0" err="1">
                <a:solidFill>
                  <a:srgbClr val="FFFFFF"/>
                </a:solidFill>
                <a:latin typeface="Arial"/>
              </a:rPr>
              <a:t>Lsmpascal</a:t>
            </a:r>
            <a:endParaRPr lang="en-CA" sz="11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113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3AF10C-E0CE-A94D-AEAA-476D8BDF2D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933663"/>
            <a:ext cx="9108766" cy="535283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7FD027-279B-0A42-9D2C-A04F176BE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AF56D7AE-B944-A74F-AD53-9EF93801924D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Representation of the Solar System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E37FFC-E75A-F241-9552-EDA9B5E605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ZoneTexte 14">
            <a:extLst>
              <a:ext uri="{FF2B5EF4-FFF2-40B4-BE49-F238E27FC236}">
                <a16:creationId xmlns:a16="http://schemas.microsoft.com/office/drawing/2014/main" id="{A87226F6-A2EA-854F-A5F6-4C7FFEC85C4D}"/>
              </a:ext>
            </a:extLst>
          </p:cNvPr>
          <p:cNvSpPr txBox="1"/>
          <p:nvPr/>
        </p:nvSpPr>
        <p:spPr>
          <a:xfrm>
            <a:off x="119970" y="5879787"/>
            <a:ext cx="3711801" cy="44114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1100" b="1" dirty="0">
                <a:solidFill>
                  <a:srgbClr val="FFFFFF"/>
                </a:solidFill>
                <a:latin typeface="Arial"/>
              </a:rPr>
              <a:t>Credit: </a:t>
            </a:r>
            <a:r>
              <a:rPr lang="en-CA" sz="1100" b="1" dirty="0" err="1">
                <a:solidFill>
                  <a:srgbClr val="FFFFFF"/>
                </a:solidFill>
                <a:latin typeface="Arial"/>
              </a:rPr>
              <a:t>Lsmpascal</a:t>
            </a:r>
            <a:endParaRPr lang="en-CA" sz="1100" b="1" dirty="0">
              <a:solidFill>
                <a:srgbClr val="FFFFFF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3D8DEF2-0B6C-0A48-AC5F-4569CA4DC8FD}"/>
              </a:ext>
            </a:extLst>
          </p:cNvPr>
          <p:cNvSpPr txBox="1">
            <a:spLocks/>
          </p:cNvSpPr>
          <p:nvPr/>
        </p:nvSpPr>
        <p:spPr>
          <a:xfrm>
            <a:off x="470104" y="3862455"/>
            <a:ext cx="7845426" cy="1844608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FF0000"/>
              </a:buClr>
              <a:buFont typeface="System Font Regular"/>
              <a:buChar char="x"/>
            </a:pPr>
            <a:r>
              <a:rPr lang="en-CA" sz="2400" dirty="0">
                <a:solidFill>
                  <a:prstClr val="white"/>
                </a:solidFill>
                <a:latin typeface="Arial"/>
              </a:rPr>
              <a:t>nothing about distances</a:t>
            </a:r>
          </a:p>
          <a:p>
            <a:pPr lvl="1">
              <a:buClr>
                <a:srgbClr val="FF0000"/>
              </a:buClr>
              <a:buFont typeface="System Font Regular"/>
              <a:buChar char="x"/>
            </a:pPr>
            <a:r>
              <a:rPr lang="en-CA" sz="2400" dirty="0">
                <a:solidFill>
                  <a:prstClr val="white"/>
                </a:solidFill>
                <a:latin typeface="Arial"/>
              </a:rPr>
              <a:t>only Sun and planets (everything else would be too small)</a:t>
            </a:r>
          </a:p>
          <a:p>
            <a:pPr lvl="1"/>
            <a:endParaRPr lang="en-CA" sz="2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C4103D4-429B-6A46-B5DC-6F24C847F798}"/>
              </a:ext>
            </a:extLst>
          </p:cNvPr>
          <p:cNvSpPr txBox="1">
            <a:spLocks/>
          </p:cNvSpPr>
          <p:nvPr/>
        </p:nvSpPr>
        <p:spPr>
          <a:xfrm>
            <a:off x="470104" y="2982477"/>
            <a:ext cx="7845426" cy="1069011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>
                  <a:lumMod val="60000"/>
                  <a:lumOff val="40000"/>
                </a:schemeClr>
              </a:buClr>
              <a:buFont typeface="Lucida Grande" panose="020B0600040502020204" pitchFamily="34" charset="0"/>
              <a:buChar char="✓"/>
            </a:pPr>
            <a:r>
              <a:rPr lang="en-CA" sz="2400">
                <a:solidFill>
                  <a:prstClr val="white"/>
                </a:solidFill>
                <a:latin typeface="Arial"/>
              </a:rPr>
              <a:t>sizes to scale</a:t>
            </a:r>
          </a:p>
          <a:p>
            <a:pPr lvl="1">
              <a:buClr>
                <a:schemeClr val="accent6">
                  <a:lumMod val="60000"/>
                  <a:lumOff val="40000"/>
                </a:schemeClr>
              </a:buClr>
              <a:buFont typeface="Lucida Grande" panose="020B0600040502020204" pitchFamily="34" charset="0"/>
              <a:buChar char="✓"/>
            </a:pPr>
            <a:r>
              <a:rPr lang="en-CA" sz="2400">
                <a:solidFill>
                  <a:prstClr val="white"/>
                </a:solidFill>
                <a:latin typeface="Arial"/>
              </a:rPr>
              <a:t>nice rendering of the objets’ surfaces</a:t>
            </a:r>
            <a:endParaRPr lang="en-CA" sz="220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918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7FD027-279B-0A42-9D2C-A04F176BE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AF56D7AE-B944-A74F-AD53-9EF93801924D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Representation of the Solar System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E37FFC-E75A-F241-9552-EDA9B5E605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ZoneTexte 14">
            <a:extLst>
              <a:ext uri="{FF2B5EF4-FFF2-40B4-BE49-F238E27FC236}">
                <a16:creationId xmlns:a16="http://schemas.microsoft.com/office/drawing/2014/main" id="{A87226F6-A2EA-854F-A5F6-4C7FFEC85C4D}"/>
              </a:ext>
            </a:extLst>
          </p:cNvPr>
          <p:cNvSpPr txBox="1"/>
          <p:nvPr/>
        </p:nvSpPr>
        <p:spPr>
          <a:xfrm>
            <a:off x="119970" y="5985560"/>
            <a:ext cx="3711801" cy="44114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1100" b="1" dirty="0">
                <a:solidFill>
                  <a:srgbClr val="FFFFFF"/>
                </a:solidFill>
                <a:latin typeface="Arial"/>
              </a:rPr>
              <a:t>Credit: NASA</a:t>
            </a:r>
            <a:endParaRPr lang="en-CA" sz="1100" b="1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02F60-75AA-BD49-A64E-A9068F715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847"/>
            <a:ext cx="9144000" cy="514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81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6066E1-FED8-CB4A-8C04-41B87F7A16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0" y="857847"/>
            <a:ext cx="9144000" cy="514230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7FD027-279B-0A42-9D2C-A04F176BE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AF56D7AE-B944-A74F-AD53-9EF93801924D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Representation of the Solar System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E37FFC-E75A-F241-9552-EDA9B5E605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ZoneTexte 14">
            <a:extLst>
              <a:ext uri="{FF2B5EF4-FFF2-40B4-BE49-F238E27FC236}">
                <a16:creationId xmlns:a16="http://schemas.microsoft.com/office/drawing/2014/main" id="{A87226F6-A2EA-854F-A5F6-4C7FFEC85C4D}"/>
              </a:ext>
            </a:extLst>
          </p:cNvPr>
          <p:cNvSpPr txBox="1"/>
          <p:nvPr/>
        </p:nvSpPr>
        <p:spPr>
          <a:xfrm>
            <a:off x="119970" y="5985560"/>
            <a:ext cx="3711801" cy="44114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1100" b="1" dirty="0">
                <a:solidFill>
                  <a:srgbClr val="FFFFFF"/>
                </a:solidFill>
                <a:latin typeface="Arial"/>
              </a:rPr>
              <a:t>Credit: NASA</a:t>
            </a:r>
            <a:endParaRPr lang="en-CA" sz="1100" b="1" dirty="0">
              <a:solidFill>
                <a:srgbClr val="FFFFFF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3D26D2-6A99-DD4A-A66E-B3020C25B729}"/>
              </a:ext>
            </a:extLst>
          </p:cNvPr>
          <p:cNvSpPr txBox="1">
            <a:spLocks/>
          </p:cNvSpPr>
          <p:nvPr/>
        </p:nvSpPr>
        <p:spPr>
          <a:xfrm>
            <a:off x="794713" y="4154178"/>
            <a:ext cx="7845426" cy="1475276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FF0000"/>
              </a:buClr>
              <a:buFont typeface="System Font Regular"/>
              <a:buChar char="x"/>
            </a:pPr>
            <a:r>
              <a:rPr lang="en-CA" sz="2400">
                <a:solidFill>
                  <a:prstClr val="white"/>
                </a:solidFill>
                <a:latin typeface="Arial"/>
              </a:rPr>
              <a:t>distances not to scale</a:t>
            </a:r>
          </a:p>
          <a:p>
            <a:pPr lvl="1">
              <a:buClr>
                <a:srgbClr val="FF0000"/>
              </a:buClr>
              <a:buFont typeface="System Font Regular"/>
              <a:buChar char="x"/>
            </a:pPr>
            <a:r>
              <a:rPr lang="en-CA" sz="2400">
                <a:solidFill>
                  <a:prstClr val="white"/>
                </a:solidFill>
                <a:latin typeface="Arial"/>
              </a:rPr>
              <a:t>planets are not in a line</a:t>
            </a:r>
          </a:p>
          <a:p>
            <a:pPr lvl="1"/>
            <a:endParaRPr lang="en-CA" sz="2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C191339-BF16-0541-AEA3-D4D8BDB566A1}"/>
              </a:ext>
            </a:extLst>
          </p:cNvPr>
          <p:cNvSpPr txBox="1">
            <a:spLocks/>
          </p:cNvSpPr>
          <p:nvPr/>
        </p:nvSpPr>
        <p:spPr>
          <a:xfrm>
            <a:off x="794713" y="3200964"/>
            <a:ext cx="7845426" cy="1069011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>
                  <a:lumMod val="60000"/>
                  <a:lumOff val="40000"/>
                </a:schemeClr>
              </a:buClr>
              <a:buFont typeface="Lucida Grande" panose="020B0600040502020204" pitchFamily="34" charset="0"/>
              <a:buChar char="✓"/>
            </a:pPr>
            <a:r>
              <a:rPr lang="en-CA" sz="2400">
                <a:solidFill>
                  <a:prstClr val="white"/>
                </a:solidFill>
                <a:latin typeface="Arial"/>
              </a:rPr>
              <a:t>sizes to scale</a:t>
            </a:r>
          </a:p>
          <a:p>
            <a:pPr lvl="1">
              <a:buClr>
                <a:schemeClr val="accent6">
                  <a:lumMod val="60000"/>
                  <a:lumOff val="40000"/>
                </a:schemeClr>
              </a:buClr>
              <a:buFont typeface="Lucida Grande" panose="020B0600040502020204" pitchFamily="34" charset="0"/>
              <a:buChar char="✓"/>
            </a:pPr>
            <a:r>
              <a:rPr lang="en-CA" sz="2400">
                <a:solidFill>
                  <a:prstClr val="white"/>
                </a:solidFill>
                <a:latin typeface="Arial"/>
              </a:rPr>
              <a:t>includes dwarf planets</a:t>
            </a:r>
            <a:endParaRPr lang="en-CA" sz="220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591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F98D9B-3CFB-294B-84F0-7F1883893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6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7086" y="459615"/>
            <a:ext cx="9318171" cy="639838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7FD027-279B-0A42-9D2C-A04F176BE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AF56D7AE-B944-A74F-AD53-9EF93801924D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Representation of the Solar System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E37FFC-E75A-F241-9552-EDA9B5E605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ZoneTexte 14">
            <a:extLst>
              <a:ext uri="{FF2B5EF4-FFF2-40B4-BE49-F238E27FC236}">
                <a16:creationId xmlns:a16="http://schemas.microsoft.com/office/drawing/2014/main" id="{A87226F6-A2EA-854F-A5F6-4C7FFEC85C4D}"/>
              </a:ext>
            </a:extLst>
          </p:cNvPr>
          <p:cNvSpPr txBox="1"/>
          <p:nvPr/>
        </p:nvSpPr>
        <p:spPr>
          <a:xfrm>
            <a:off x="119970" y="5948887"/>
            <a:ext cx="3711801" cy="44114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1100" b="1" dirty="0">
                <a:solidFill>
                  <a:srgbClr val="FFFFFF"/>
                </a:solidFill>
                <a:latin typeface="Arial"/>
              </a:rPr>
              <a:t>Image created with Starry Night</a:t>
            </a:r>
            <a:endParaRPr lang="en-CA" sz="11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932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8F5651-A9B4-CA45-8C65-CC46EC6D4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7086" y="459615"/>
            <a:ext cx="9318171" cy="639838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7FD027-279B-0A42-9D2C-A04F176BE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AF56D7AE-B944-A74F-AD53-9EF93801924D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Representation of the Solar System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E37FFC-E75A-F241-9552-EDA9B5E605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ZoneTexte 14">
            <a:extLst>
              <a:ext uri="{FF2B5EF4-FFF2-40B4-BE49-F238E27FC236}">
                <a16:creationId xmlns:a16="http://schemas.microsoft.com/office/drawing/2014/main" id="{A87226F6-A2EA-854F-A5F6-4C7FFEC85C4D}"/>
              </a:ext>
            </a:extLst>
          </p:cNvPr>
          <p:cNvSpPr txBox="1"/>
          <p:nvPr/>
        </p:nvSpPr>
        <p:spPr>
          <a:xfrm>
            <a:off x="119970" y="5948887"/>
            <a:ext cx="3711801" cy="44114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1100" b="1" dirty="0">
                <a:solidFill>
                  <a:srgbClr val="FFFFFF"/>
                </a:solidFill>
                <a:latin typeface="Arial"/>
              </a:rPr>
              <a:t>Image created with Starry Night</a:t>
            </a:r>
            <a:endParaRPr lang="en-CA" sz="1100" b="1" dirty="0">
              <a:solidFill>
                <a:srgbClr val="FFFFFF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B94FD90-99F0-F240-B2D7-9C15D257C942}"/>
              </a:ext>
            </a:extLst>
          </p:cNvPr>
          <p:cNvSpPr txBox="1">
            <a:spLocks/>
          </p:cNvSpPr>
          <p:nvPr/>
        </p:nvSpPr>
        <p:spPr>
          <a:xfrm>
            <a:off x="794713" y="4705716"/>
            <a:ext cx="7845426" cy="1069011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FF0000"/>
              </a:buClr>
              <a:buFont typeface="System Font Regular"/>
              <a:buChar char="x"/>
            </a:pPr>
            <a:r>
              <a:rPr lang="en-CA" sz="2400">
                <a:solidFill>
                  <a:prstClr val="white"/>
                </a:solidFill>
                <a:latin typeface="Arial"/>
              </a:rPr>
              <a:t>planets too small to be seen</a:t>
            </a:r>
          </a:p>
          <a:p>
            <a:pPr lvl="1">
              <a:buClr>
                <a:srgbClr val="FF0000"/>
              </a:buClr>
              <a:buFont typeface="System Font Regular"/>
              <a:buChar char="x"/>
            </a:pPr>
            <a:r>
              <a:rPr lang="en-CA" sz="2400">
                <a:solidFill>
                  <a:prstClr val="white"/>
                </a:solidFill>
                <a:latin typeface="Arial"/>
              </a:rPr>
              <a:t>visible orbits (but they are necessary…)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AF1DAF9-0198-BC44-8417-51BF64FBF299}"/>
              </a:ext>
            </a:extLst>
          </p:cNvPr>
          <p:cNvSpPr txBox="1">
            <a:spLocks/>
          </p:cNvSpPr>
          <p:nvPr/>
        </p:nvSpPr>
        <p:spPr>
          <a:xfrm>
            <a:off x="794713" y="3821452"/>
            <a:ext cx="7845426" cy="1069011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>
                  <a:lumMod val="60000"/>
                  <a:lumOff val="40000"/>
                </a:schemeClr>
              </a:buClr>
              <a:buFont typeface="Lucida Grande" panose="020B0600040502020204" pitchFamily="34" charset="0"/>
              <a:buChar char="✓"/>
            </a:pPr>
            <a:r>
              <a:rPr lang="en-CA" sz="2400">
                <a:solidFill>
                  <a:prstClr val="white"/>
                </a:solidFill>
                <a:latin typeface="Arial"/>
              </a:rPr>
              <a:t>distances to scale</a:t>
            </a:r>
          </a:p>
          <a:p>
            <a:pPr lvl="1">
              <a:buClr>
                <a:schemeClr val="accent6">
                  <a:lumMod val="60000"/>
                  <a:lumOff val="40000"/>
                </a:schemeClr>
              </a:buClr>
              <a:buFont typeface="Lucida Grande" panose="020B0600040502020204" pitchFamily="34" charset="0"/>
              <a:buChar char="✓"/>
            </a:pPr>
            <a:r>
              <a:rPr lang="en-CA" sz="2400">
                <a:solidFill>
                  <a:prstClr val="white"/>
                </a:solidFill>
                <a:latin typeface="Arial"/>
              </a:rPr>
              <a:t>can see current position</a:t>
            </a:r>
            <a:endParaRPr lang="en-CA" sz="220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0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746018"/>
            <a:ext cx="9144000" cy="1107342"/>
          </a:xfrm>
        </p:spPr>
        <p:txBody>
          <a:bodyPr>
            <a:normAutofit/>
          </a:bodyPr>
          <a:lstStyle/>
          <a:p>
            <a:r>
              <a:rPr lang="en-CA" sz="4400" dirty="0">
                <a:latin typeface="+mj-lt"/>
              </a:rPr>
              <a:t>What should we do?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95B9FC-4983-4F40-AF9B-CF0A249924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4E4A352-24BD-0A4E-B742-FB2DDE78E1BF}"/>
              </a:ext>
            </a:extLst>
          </p:cNvPr>
          <p:cNvSpPr txBox="1">
            <a:spLocks/>
          </p:cNvSpPr>
          <p:nvPr/>
        </p:nvSpPr>
        <p:spPr>
          <a:xfrm>
            <a:off x="1379950" y="2063339"/>
            <a:ext cx="9144000" cy="1107342"/>
          </a:xfrm>
          <a:prstGeom prst="rect">
            <a:avLst/>
          </a:prstGeom>
        </p:spPr>
        <p:txBody>
          <a:bodyPr vert="horz" lIns="635000" tIns="45720" rIns="635000" bIns="12700" rtlCol="0" anchor="b" anchorCtr="0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0" kern="1200" baseline="0">
                <a:solidFill>
                  <a:srgbClr val="FFFFFF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CA" sz="4400" dirty="0">
                <a:latin typeface="+mj-lt"/>
              </a:rPr>
              <a:t>Create models!</a:t>
            </a:r>
          </a:p>
        </p:txBody>
      </p:sp>
    </p:spTree>
    <p:extLst>
      <p:ext uri="{BB962C8B-B14F-4D97-AF65-F5344CB8AC3E}">
        <p14:creationId xmlns:p14="http://schemas.microsoft.com/office/powerpoint/2010/main" val="933015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447475"/>
            <a:ext cx="9144000" cy="1107342"/>
          </a:xfrm>
        </p:spPr>
        <p:txBody>
          <a:bodyPr>
            <a:normAutofit/>
          </a:bodyPr>
          <a:lstStyle/>
          <a:p>
            <a:r>
              <a:rPr lang="en-CA" sz="4400" dirty="0">
                <a:latin typeface="+mj-lt"/>
              </a:rPr>
              <a:t>A few basic concepts…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95B9FC-4983-4F40-AF9B-CF0A249924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166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0">
            <a:extLst>
              <a:ext uri="{FF2B5EF4-FFF2-40B4-BE49-F238E27FC236}">
                <a16:creationId xmlns:a16="http://schemas.microsoft.com/office/drawing/2014/main" id="{FCD0B4AB-352D-E349-A46A-577BBD4D2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" y="1907506"/>
            <a:ext cx="7720308" cy="3835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7FD027-279B-0A42-9D2C-A04F176BE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AF56D7AE-B944-A74F-AD53-9EF93801924D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Ecliptic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E37FFC-E75A-F241-9552-EDA9B5E605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ZoneTexte 14">
            <a:extLst>
              <a:ext uri="{FF2B5EF4-FFF2-40B4-BE49-F238E27FC236}">
                <a16:creationId xmlns:a16="http://schemas.microsoft.com/office/drawing/2014/main" id="{A87226F6-A2EA-854F-A5F6-4C7FFEC85C4D}"/>
              </a:ext>
            </a:extLst>
          </p:cNvPr>
          <p:cNvSpPr txBox="1"/>
          <p:nvPr/>
        </p:nvSpPr>
        <p:spPr>
          <a:xfrm>
            <a:off x="126063" y="5851352"/>
            <a:ext cx="3711801" cy="44114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1100" b="1" dirty="0">
                <a:solidFill>
                  <a:srgbClr val="FFFFFF"/>
                </a:solidFill>
                <a:latin typeface="Arial"/>
              </a:rPr>
              <a:t>Credit: FAAQ/Montreal Planetarium</a:t>
            </a:r>
            <a:endParaRPr lang="en-CA" sz="1100" b="1" dirty="0">
              <a:solidFill>
                <a:srgbClr val="FFFFFF"/>
              </a:solidFill>
            </a:endParaRPr>
          </a:p>
        </p:txBody>
      </p:sp>
      <p:sp>
        <p:nvSpPr>
          <p:cNvPr id="11" name="Ellipse 7">
            <a:extLst>
              <a:ext uri="{FF2B5EF4-FFF2-40B4-BE49-F238E27FC236}">
                <a16:creationId xmlns:a16="http://schemas.microsoft.com/office/drawing/2014/main" id="{BDC6F5E0-55D1-4D4A-A0DB-F052C8B4AD46}"/>
              </a:ext>
            </a:extLst>
          </p:cNvPr>
          <p:cNvSpPr/>
          <p:nvPr/>
        </p:nvSpPr>
        <p:spPr>
          <a:xfrm>
            <a:off x="971600" y="2564904"/>
            <a:ext cx="7131401" cy="2408238"/>
          </a:xfrm>
          <a:prstGeom prst="ellipse">
            <a:avLst/>
          </a:prstGeom>
          <a:solidFill>
            <a:schemeClr val="accent3">
              <a:lumMod val="75000"/>
              <a:alpha val="5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ZoneTexte 14">
            <a:extLst>
              <a:ext uri="{FF2B5EF4-FFF2-40B4-BE49-F238E27FC236}">
                <a16:creationId xmlns:a16="http://schemas.microsoft.com/office/drawing/2014/main" id="{7A7482C6-2092-CA4C-859C-2430B16C5804}"/>
              </a:ext>
            </a:extLst>
          </p:cNvPr>
          <p:cNvSpPr txBox="1"/>
          <p:nvPr/>
        </p:nvSpPr>
        <p:spPr>
          <a:xfrm>
            <a:off x="649287" y="1279631"/>
            <a:ext cx="7832725" cy="99514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 dirty="0">
                <a:solidFill>
                  <a:srgbClr val="FFFFFF"/>
                </a:solidFill>
                <a:latin typeface="Arial"/>
              </a:rPr>
              <a:t>The plane formed by the orbit of the Earth around the Sun is called the </a:t>
            </a:r>
            <a:r>
              <a:rPr lang="en-CA" sz="2400" b="1" dirty="0">
                <a:solidFill>
                  <a:srgbClr val="30BEFC"/>
                </a:solidFill>
                <a:latin typeface="Arial"/>
              </a:rPr>
              <a:t>ecliptic</a:t>
            </a:r>
            <a:r>
              <a:rPr lang="en-CA" sz="2400" b="1" dirty="0">
                <a:solidFill>
                  <a:srgbClr val="FFFFFF"/>
                </a:solidFill>
                <a:latin typeface="Arial"/>
              </a:rPr>
              <a:t>.   </a:t>
            </a:r>
            <a:endParaRPr lang="en-CA" sz="2400" b="1" dirty="0">
              <a:solidFill>
                <a:srgbClr val="FFFFFF"/>
              </a:solidFill>
            </a:endParaRPr>
          </a:p>
        </p:txBody>
      </p:sp>
      <p:sp>
        <p:nvSpPr>
          <p:cNvPr id="14" name="ZoneTexte 14">
            <a:extLst>
              <a:ext uri="{FF2B5EF4-FFF2-40B4-BE49-F238E27FC236}">
                <a16:creationId xmlns:a16="http://schemas.microsoft.com/office/drawing/2014/main" id="{830EB77A-89BF-FA45-845A-9C32AB5123F2}"/>
              </a:ext>
            </a:extLst>
          </p:cNvPr>
          <p:cNvSpPr txBox="1"/>
          <p:nvPr/>
        </p:nvSpPr>
        <p:spPr>
          <a:xfrm>
            <a:off x="7026442" y="5735494"/>
            <a:ext cx="2117558" cy="47192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1400" b="1" dirty="0">
                <a:solidFill>
                  <a:srgbClr val="FFFFFF"/>
                </a:solidFill>
                <a:latin typeface="Arial"/>
              </a:rPr>
              <a:t>Image not to scale</a:t>
            </a:r>
            <a:endParaRPr lang="en-CA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510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D28F2F55-97C4-E047-8C76-F983985EB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376" y="2090109"/>
            <a:ext cx="8161337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7FD027-279B-0A42-9D2C-A04F176BE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AF56D7AE-B944-A74F-AD53-9EF93801924D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Ecliptic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E37FFC-E75A-F241-9552-EDA9B5E605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ZoneTexte 14">
            <a:extLst>
              <a:ext uri="{FF2B5EF4-FFF2-40B4-BE49-F238E27FC236}">
                <a16:creationId xmlns:a16="http://schemas.microsoft.com/office/drawing/2014/main" id="{A87226F6-A2EA-854F-A5F6-4C7FFEC85C4D}"/>
              </a:ext>
            </a:extLst>
          </p:cNvPr>
          <p:cNvSpPr txBox="1"/>
          <p:nvPr/>
        </p:nvSpPr>
        <p:spPr>
          <a:xfrm>
            <a:off x="188693" y="5845354"/>
            <a:ext cx="3711801" cy="44114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1100" b="1" dirty="0">
                <a:solidFill>
                  <a:srgbClr val="FFFFFF"/>
                </a:solidFill>
                <a:latin typeface="Arial"/>
              </a:rPr>
              <a:t>Image created with Starry Night</a:t>
            </a:r>
            <a:endParaRPr lang="en-CA" sz="1100" b="1" dirty="0">
              <a:solidFill>
                <a:srgbClr val="FFFFFF"/>
              </a:solidFill>
            </a:endParaRPr>
          </a:p>
        </p:txBody>
      </p:sp>
      <p:sp>
        <p:nvSpPr>
          <p:cNvPr id="18" name="ZoneTexte 14">
            <a:extLst>
              <a:ext uri="{FF2B5EF4-FFF2-40B4-BE49-F238E27FC236}">
                <a16:creationId xmlns:a16="http://schemas.microsoft.com/office/drawing/2014/main" id="{6DEFF144-E060-014C-B1FB-4162BA4CC73F}"/>
              </a:ext>
            </a:extLst>
          </p:cNvPr>
          <p:cNvSpPr txBox="1"/>
          <p:nvPr/>
        </p:nvSpPr>
        <p:spPr>
          <a:xfrm>
            <a:off x="649287" y="1279631"/>
            <a:ext cx="7832725" cy="99514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 dirty="0">
                <a:solidFill>
                  <a:srgbClr val="FFFFFF"/>
                </a:solidFill>
                <a:latin typeface="Arial"/>
              </a:rPr>
              <a:t>The orbits of the other planets are also on the ecliptic, within a few degrees. </a:t>
            </a:r>
            <a:endParaRPr lang="en-CA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7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Table Placeholder 14"/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latin typeface="+mj-lt"/>
              </a:rPr>
              <a:t>Discover </a:t>
            </a:r>
            <a:r>
              <a:rPr lang="en-CA">
                <a:latin typeface="+mn-lt"/>
              </a:rPr>
              <a:t>the</a:t>
            </a:r>
            <a:r>
              <a:rPr lang="en-CA">
                <a:latin typeface="+mj-lt"/>
              </a:rPr>
              <a:t> Universe</a:t>
            </a:r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" name="ZoneTexte 14"/>
          <p:cNvSpPr txBox="1"/>
          <p:nvPr/>
        </p:nvSpPr>
        <p:spPr>
          <a:xfrm>
            <a:off x="1053990" y="1622064"/>
            <a:ext cx="7036019" cy="99514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 dirty="0">
                <a:solidFill>
                  <a:srgbClr val="FFFFFF"/>
                </a:solidFill>
                <a:latin typeface="+mj-lt"/>
              </a:rPr>
              <a:t>Astronomy training program for teachers and informal educators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053990" y="2916970"/>
            <a:ext cx="8013482" cy="1069011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sz="2400" dirty="0">
                <a:solidFill>
                  <a:prstClr val="white"/>
                </a:solidFill>
                <a:latin typeface="Arial"/>
              </a:rPr>
              <a:t>FREE, in English and French</a:t>
            </a:r>
          </a:p>
          <a:p>
            <a:pPr lvl="1"/>
            <a:r>
              <a:rPr lang="en-CA" sz="2400" dirty="0">
                <a:solidFill>
                  <a:prstClr val="white"/>
                </a:solidFill>
                <a:latin typeface="Arial"/>
              </a:rPr>
              <a:t>Available everywhere in Canada and worldwide!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97" y="5124959"/>
            <a:ext cx="1905869" cy="9631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77" y="5164207"/>
            <a:ext cx="3923935" cy="884669"/>
          </a:xfrm>
          <a:prstGeom prst="rect">
            <a:avLst/>
          </a:prstGeom>
          <a:ln>
            <a:noFill/>
          </a:ln>
        </p:spPr>
      </p:pic>
      <p:sp>
        <p:nvSpPr>
          <p:cNvPr id="18" name="ZoneTexte 14"/>
          <p:cNvSpPr txBox="1"/>
          <p:nvPr/>
        </p:nvSpPr>
        <p:spPr>
          <a:xfrm>
            <a:off x="520972" y="4520908"/>
            <a:ext cx="7036019" cy="533479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b="1" dirty="0">
                <a:solidFill>
                  <a:srgbClr val="FFFFFF"/>
                </a:solidFill>
                <a:latin typeface="+mj-lt"/>
              </a:rPr>
              <a:t>Thanks to our supporters: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10D3A1-F7A7-3243-93F3-CD23954AE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351" y="5096349"/>
            <a:ext cx="1971821" cy="102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65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7FD027-279B-0A42-9D2C-A04F176BE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AF56D7AE-B944-A74F-AD53-9EF93801924D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Astronomical Unit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E37FFC-E75A-F241-9552-EDA9B5E605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5EDF7A1-FAB5-D545-811A-B9DF796AC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5917" y="2074863"/>
            <a:ext cx="604837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12">
            <a:extLst>
              <a:ext uri="{FF2B5EF4-FFF2-40B4-BE49-F238E27FC236}">
                <a16:creationId xmlns:a16="http://schemas.microsoft.com/office/drawing/2014/main" id="{06A8FD02-6194-2F47-BE64-83FA97536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7804" y="4421553"/>
            <a:ext cx="23764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A" sz="1400" dirty="0">
                <a:solidFill>
                  <a:schemeClr val="bg1"/>
                </a:solidFill>
              </a:rPr>
              <a:t>147.5 million km</a:t>
            </a:r>
          </a:p>
        </p:txBody>
      </p:sp>
      <p:sp>
        <p:nvSpPr>
          <p:cNvPr id="12" name="ZoneTexte 14">
            <a:extLst>
              <a:ext uri="{FF2B5EF4-FFF2-40B4-BE49-F238E27FC236}">
                <a16:creationId xmlns:a16="http://schemas.microsoft.com/office/drawing/2014/main" id="{3C9E2B35-3E4C-6249-BB7E-05E273A556EE}"/>
              </a:ext>
            </a:extLst>
          </p:cNvPr>
          <p:cNvSpPr txBox="1"/>
          <p:nvPr/>
        </p:nvSpPr>
        <p:spPr>
          <a:xfrm>
            <a:off x="649287" y="1023103"/>
            <a:ext cx="7832725" cy="136447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 dirty="0">
                <a:solidFill>
                  <a:srgbClr val="30BEFC"/>
                </a:solidFill>
                <a:latin typeface="Arial"/>
              </a:rPr>
              <a:t>1 astronomical unit (au) =   </a:t>
            </a:r>
          </a:p>
          <a:p>
            <a:r>
              <a:rPr lang="en-CA" sz="2400" b="1" dirty="0">
                <a:solidFill>
                  <a:srgbClr val="FFFFFF"/>
                </a:solidFill>
                <a:latin typeface="Arial"/>
              </a:rPr>
              <a:t> 	= average Earth-Sun distance</a:t>
            </a:r>
          </a:p>
          <a:p>
            <a:r>
              <a:rPr lang="en-CA" sz="2400" b="1" dirty="0">
                <a:solidFill>
                  <a:srgbClr val="FFFFFF"/>
                </a:solidFill>
                <a:latin typeface="Arial"/>
              </a:rPr>
              <a:t>	= 149.6 million km</a:t>
            </a:r>
            <a:endParaRPr lang="en-CA" sz="2400" b="1" dirty="0">
              <a:solidFill>
                <a:srgbClr val="FFFFFF"/>
              </a:solidFill>
            </a:endParaRP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D0FF7CBD-8106-A346-BD54-CECDF6556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075" y="4421553"/>
            <a:ext cx="23764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A" sz="1400" dirty="0">
                <a:solidFill>
                  <a:schemeClr val="bg1"/>
                </a:solidFill>
              </a:rPr>
              <a:t>152.6 million km</a:t>
            </a:r>
          </a:p>
        </p:txBody>
      </p:sp>
      <p:sp>
        <p:nvSpPr>
          <p:cNvPr id="14" name="ZoneTexte 14">
            <a:extLst>
              <a:ext uri="{FF2B5EF4-FFF2-40B4-BE49-F238E27FC236}">
                <a16:creationId xmlns:a16="http://schemas.microsoft.com/office/drawing/2014/main" id="{17D44575-A04F-8747-BDF5-8BB49C182364}"/>
              </a:ext>
            </a:extLst>
          </p:cNvPr>
          <p:cNvSpPr txBox="1"/>
          <p:nvPr/>
        </p:nvSpPr>
        <p:spPr>
          <a:xfrm>
            <a:off x="7026442" y="5735494"/>
            <a:ext cx="2117558" cy="471924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1400" b="1" dirty="0">
                <a:solidFill>
                  <a:srgbClr val="FFFFFF"/>
                </a:solidFill>
                <a:latin typeface="Arial"/>
              </a:rPr>
              <a:t>Image not to scale</a:t>
            </a:r>
            <a:endParaRPr lang="en-CA" sz="1400" b="1" dirty="0">
              <a:solidFill>
                <a:srgbClr val="FFFFFF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4DD828A-48F5-8B46-94BC-A3F4D98E5B3B}"/>
              </a:ext>
            </a:extLst>
          </p:cNvPr>
          <p:cNvSpPr txBox="1"/>
          <p:nvPr/>
        </p:nvSpPr>
        <p:spPr>
          <a:xfrm>
            <a:off x="126063" y="5851352"/>
            <a:ext cx="3711801" cy="44114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1100" b="1" dirty="0">
                <a:solidFill>
                  <a:srgbClr val="FFFFFF"/>
                </a:solidFill>
                <a:latin typeface="Arial"/>
              </a:rPr>
              <a:t>Credit: FAAQ/Montreal Planetarium</a:t>
            </a:r>
            <a:endParaRPr lang="en-CA" sz="11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64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7FD027-279B-0A42-9D2C-A04F176BE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AF56D7AE-B944-A74F-AD53-9EF93801924D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Orbits of the Planets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E37FFC-E75A-F241-9552-EDA9B5E605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ZoneTexte 14">
            <a:extLst>
              <a:ext uri="{FF2B5EF4-FFF2-40B4-BE49-F238E27FC236}">
                <a16:creationId xmlns:a16="http://schemas.microsoft.com/office/drawing/2014/main" id="{3C9E2B35-3E4C-6249-BB7E-05E273A556EE}"/>
              </a:ext>
            </a:extLst>
          </p:cNvPr>
          <p:cNvSpPr txBox="1"/>
          <p:nvPr/>
        </p:nvSpPr>
        <p:spPr>
          <a:xfrm>
            <a:off x="5849655" y="1177608"/>
            <a:ext cx="2832774" cy="2103140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  <a:latin typeface="Arial"/>
              </a:rPr>
              <a:t>The orbits are not circles, but almost. They are ellipses with the Sun at one focus. </a:t>
            </a:r>
            <a:endParaRPr lang="en-CA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6B84E-14D4-D843-A004-93CBC0625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755" y="915534"/>
            <a:ext cx="5189069" cy="518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83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7FD027-279B-0A42-9D2C-A04F176BE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AF56D7AE-B944-A74F-AD53-9EF93801924D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Size of the Solar System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E37FFC-E75A-F241-9552-EDA9B5E605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9" name="Tableau 7">
            <a:extLst>
              <a:ext uri="{FF2B5EF4-FFF2-40B4-BE49-F238E27FC236}">
                <a16:creationId xmlns:a16="http://schemas.microsoft.com/office/drawing/2014/main" id="{A13599F0-CB74-144E-BAAE-99BBDD401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434377"/>
              </p:ext>
            </p:extLst>
          </p:nvPr>
        </p:nvGraphicFramePr>
        <p:xfrm>
          <a:off x="257120" y="1001618"/>
          <a:ext cx="8617058" cy="4935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238903557"/>
                    </a:ext>
                  </a:extLst>
                </a:gridCol>
                <a:gridCol w="2116190">
                  <a:extLst>
                    <a:ext uri="{9D8B030D-6E8A-4147-A177-3AD203B41FA5}">
                      <a16:colId xmlns:a16="http://schemas.microsoft.com/office/drawing/2014/main" val="931685752"/>
                    </a:ext>
                  </a:extLst>
                </a:gridCol>
              </a:tblGrid>
              <a:tr h="579124"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>
                          <a:solidFill>
                            <a:schemeClr val="bg1"/>
                          </a:solidFill>
                        </a:rPr>
                        <a:t>Object</a:t>
                      </a:r>
                    </a:p>
                  </a:txBody>
                  <a:tcPr anchor="ctr">
                    <a:solidFill>
                      <a:srgbClr val="30BE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 dirty="0">
                          <a:solidFill>
                            <a:schemeClr val="bg1"/>
                          </a:solidFill>
                        </a:rPr>
                        <a:t>Diameter (km)</a:t>
                      </a:r>
                    </a:p>
                  </a:txBody>
                  <a:tcPr anchor="ctr">
                    <a:solidFill>
                      <a:srgbClr val="30BE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>
                          <a:solidFill>
                            <a:schemeClr val="bg1"/>
                          </a:solidFill>
                        </a:rPr>
                        <a:t>Distance from Sun (km)</a:t>
                      </a:r>
                    </a:p>
                  </a:txBody>
                  <a:tcPr anchor="ctr">
                    <a:solidFill>
                      <a:srgbClr val="30BE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>
                          <a:solidFill>
                            <a:schemeClr val="bg1"/>
                          </a:solidFill>
                        </a:rPr>
                        <a:t>Distance from Sun (au)</a:t>
                      </a:r>
                    </a:p>
                  </a:txBody>
                  <a:tcPr anchor="ctr">
                    <a:solidFill>
                      <a:srgbClr val="30B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CA" sz="1600" b="1" noProof="0"/>
                        <a:t>Sun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/>
                        <a:t>1 392 530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/>
                        <a:t>---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/>
                        <a:t>---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CA" sz="1600" b="1" noProof="0"/>
                        <a:t>Mercury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/>
                        <a:t>4879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/>
                        <a:t>57 900 000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 dirty="0"/>
                        <a:t>0.4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CA" sz="1600" b="1" noProof="0"/>
                        <a:t>Venus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/>
                        <a:t>12 104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/>
                        <a:t>108 200 000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 dirty="0"/>
                        <a:t>0.7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157435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CA" sz="1600" b="1" noProof="0"/>
                        <a:t>Earth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/>
                        <a:t>12 756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/>
                        <a:t>149 600 000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 dirty="0"/>
                        <a:t>1.0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886889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CA" sz="1600" b="1" noProof="0"/>
                        <a:t>Mars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/>
                        <a:t>6792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/>
                        <a:t>227 900 000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 dirty="0"/>
                        <a:t>1.5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CA" sz="1600" b="1" noProof="0"/>
                        <a:t>Ceres (asteroid belt)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/>
                        <a:t>952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/>
                        <a:t>414 000 000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 dirty="0"/>
                        <a:t>2.8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CA" sz="1600" b="1" noProof="0"/>
                        <a:t>Jupiter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/>
                        <a:t>142 984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noProof="0"/>
                        <a:t>778 600 000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 dirty="0"/>
                        <a:t>5.2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CA" sz="1600" b="1" noProof="0"/>
                        <a:t>Saturn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/>
                        <a:t>120 536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/>
                        <a:t>1 433 500 000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 dirty="0"/>
                        <a:t>9.6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CA" sz="1600" b="1" noProof="0"/>
                        <a:t>Uranus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/>
                        <a:t>51 118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/>
                        <a:t>2 872 500 000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 dirty="0"/>
                        <a:t>19.2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CA" sz="1600" b="1" noProof="0"/>
                        <a:t>Neptune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/>
                        <a:t>49 528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/>
                        <a:t>4 495 100 000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 dirty="0"/>
                        <a:t>30.1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192977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n-CA" sz="1600" b="1" noProof="0"/>
                        <a:t>Pluto (Kuiper belt)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/>
                        <a:t>2390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/>
                        <a:t>5 906 400 000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noProof="0" dirty="0"/>
                        <a:t>39.5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412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535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447475"/>
            <a:ext cx="9144000" cy="1107342"/>
          </a:xfrm>
        </p:spPr>
        <p:txBody>
          <a:bodyPr>
            <a:normAutofit/>
          </a:bodyPr>
          <a:lstStyle/>
          <a:p>
            <a:r>
              <a:rPr lang="en-CA" sz="4400" dirty="0">
                <a:latin typeface="+mj-lt"/>
              </a:rPr>
              <a:t>Activity ideas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95B9FC-4983-4F40-AF9B-CF0A249924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816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447475"/>
            <a:ext cx="9144000" cy="1107342"/>
          </a:xfrm>
        </p:spPr>
        <p:txBody>
          <a:bodyPr>
            <a:normAutofit/>
          </a:bodyPr>
          <a:lstStyle/>
          <a:p>
            <a:r>
              <a:rPr lang="en-CA" sz="4400" dirty="0">
                <a:latin typeface="+mj-lt"/>
              </a:rPr>
              <a:t>Pocket Solar System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95B9FC-4983-4F40-AF9B-CF0A249924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8960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4D3DB6-7658-0E46-BFAA-22B449081A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5305C37-821B-4A4A-B60F-6A0B5846B9D3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Pocket Solar System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23190DE-6F95-9941-998A-1052CFC48D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83EC7D2-B431-E246-A9FE-8CB961D27A5E}"/>
              </a:ext>
            </a:extLst>
          </p:cNvPr>
          <p:cNvSpPr txBox="1">
            <a:spLocks/>
          </p:cNvSpPr>
          <p:nvPr/>
        </p:nvSpPr>
        <p:spPr>
          <a:xfrm>
            <a:off x="636586" y="1589470"/>
            <a:ext cx="7845426" cy="995144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en-CA" sz="2400">
                <a:latin typeface="Arial"/>
              </a:rPr>
              <a:t>Simple and surprising activity to learn about the distances in the solar system.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357327C-208B-784F-97EB-9A13A379DCB5}"/>
              </a:ext>
            </a:extLst>
          </p:cNvPr>
          <p:cNvSpPr txBox="1">
            <a:spLocks/>
          </p:cNvSpPr>
          <p:nvPr/>
        </p:nvSpPr>
        <p:spPr>
          <a:xfrm>
            <a:off x="636586" y="4019526"/>
            <a:ext cx="7845426" cy="1087477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Adapted from « Pocket Solar System » from the </a:t>
            </a:r>
            <a:r>
              <a:rPr lang="en-CA" i="1" dirty="0"/>
              <a:t>Astronomical Society of the Pacific/</a:t>
            </a:r>
            <a:r>
              <a:rPr lang="en-CA" dirty="0"/>
              <a:t>Night Sky Network: </a:t>
            </a:r>
            <a:r>
              <a:rPr lang="en-CA" dirty="0">
                <a:hlinkClick r:id="rId3"/>
              </a:rPr>
              <a:t>http://nightsky.jpl.nasa.gov/download-view.cfm?Doc_ID=392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56263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3573016"/>
            <a:ext cx="864096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67544" y="836712"/>
            <a:ext cx="813690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bg1"/>
                </a:solidFill>
              </a:rPr>
              <a:t>Cut out  a piece of paper tape – about 1m long.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67544" y="2204864"/>
            <a:ext cx="813690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bg1"/>
                </a:solidFill>
              </a:rPr>
              <a:t>Write “Sun” at one end and “Pluto – </a:t>
            </a:r>
            <a:r>
              <a:rPr lang="en-CA" sz="2800" b="1" dirty="0" err="1">
                <a:solidFill>
                  <a:schemeClr val="bg1"/>
                </a:solidFill>
              </a:rPr>
              <a:t>Kuiper</a:t>
            </a:r>
            <a:r>
              <a:rPr lang="en-CA" sz="2800" b="1" dirty="0">
                <a:solidFill>
                  <a:schemeClr val="bg1"/>
                </a:solidFill>
              </a:rPr>
              <a:t> Belt” at the other end.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4539" y="5073904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bg1"/>
                </a:solidFill>
              </a:rPr>
              <a:t>Sun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rot="16200000" flipV="1">
            <a:off x="-108519" y="4653135"/>
            <a:ext cx="720080" cy="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773679" y="4941168"/>
            <a:ext cx="137032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CA" sz="2800" b="1" dirty="0">
                <a:solidFill>
                  <a:schemeClr val="bg1"/>
                </a:solidFill>
              </a:rPr>
              <a:t>Pluto / K.B. 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rot="5400000" flipH="1" flipV="1">
            <a:off x="8534681" y="4650895"/>
            <a:ext cx="720077" cy="44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/>
          <p:cNvCxnSpPr>
            <a:cxnSpLocks/>
          </p:cNvCxnSpPr>
          <p:nvPr/>
        </p:nvCxnSpPr>
        <p:spPr>
          <a:xfrm rot="16200000" flipH="1">
            <a:off x="4111752" y="3933056"/>
            <a:ext cx="72008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048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5">
            <a:extLst>
              <a:ext uri="{FF2B5EF4-FFF2-40B4-BE49-F238E27FC236}">
                <a16:creationId xmlns:a16="http://schemas.microsoft.com/office/drawing/2014/main" id="{E175812C-9AC5-6349-8CB1-B1F3236D5A12}"/>
              </a:ext>
            </a:extLst>
          </p:cNvPr>
          <p:cNvSpPr txBox="1"/>
          <p:nvPr/>
        </p:nvSpPr>
        <p:spPr>
          <a:xfrm>
            <a:off x="5173691" y="966948"/>
            <a:ext cx="3536357" cy="48936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</a:rPr>
              <a:t>We now need to place all these objects between the Sun and Pluto.</a:t>
            </a:r>
          </a:p>
          <a:p>
            <a:endParaRPr lang="en-CA" sz="2400" b="1" dirty="0">
              <a:solidFill>
                <a:schemeClr val="bg1"/>
              </a:solidFill>
            </a:endParaRPr>
          </a:p>
          <a:p>
            <a:r>
              <a:rPr lang="en-CA" sz="2400" b="1" dirty="0">
                <a:solidFill>
                  <a:schemeClr val="bg1"/>
                </a:solidFill>
              </a:rPr>
              <a:t>You can ask your students to predict where they go, either on the other side of the paper or with another colour. We’ll then make the real model. </a:t>
            </a:r>
          </a:p>
        </p:txBody>
      </p:sp>
      <p:sp>
        <p:nvSpPr>
          <p:cNvPr id="14" name="ZoneTexte 5">
            <a:extLst>
              <a:ext uri="{FF2B5EF4-FFF2-40B4-BE49-F238E27FC236}">
                <a16:creationId xmlns:a16="http://schemas.microsoft.com/office/drawing/2014/main" id="{89096C2F-A259-7B49-A514-E8C547EF16AF}"/>
              </a:ext>
            </a:extLst>
          </p:cNvPr>
          <p:cNvSpPr txBox="1"/>
          <p:nvPr/>
        </p:nvSpPr>
        <p:spPr>
          <a:xfrm>
            <a:off x="898754" y="296493"/>
            <a:ext cx="4274937" cy="66718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sz="2400" b="1" dirty="0">
                <a:solidFill>
                  <a:schemeClr val="accent3"/>
                </a:solidFill>
              </a:rPr>
              <a:t>Sun</a:t>
            </a:r>
          </a:p>
          <a:p>
            <a:pPr>
              <a:lnSpc>
                <a:spcPct val="150000"/>
              </a:lnSpc>
            </a:pPr>
            <a:r>
              <a:rPr lang="en-CA" sz="2400" b="1" dirty="0">
                <a:solidFill>
                  <a:schemeClr val="bg1"/>
                </a:solidFill>
              </a:rPr>
              <a:t>Mercury</a:t>
            </a:r>
          </a:p>
          <a:p>
            <a:pPr>
              <a:lnSpc>
                <a:spcPct val="150000"/>
              </a:lnSpc>
            </a:pPr>
            <a:r>
              <a:rPr lang="en-CA" sz="2400" b="1" dirty="0">
                <a:solidFill>
                  <a:schemeClr val="bg1"/>
                </a:solidFill>
              </a:rPr>
              <a:t>Venus</a:t>
            </a:r>
          </a:p>
          <a:p>
            <a:pPr>
              <a:lnSpc>
                <a:spcPct val="150000"/>
              </a:lnSpc>
            </a:pPr>
            <a:r>
              <a:rPr lang="en-CA" sz="2400" b="1" dirty="0">
                <a:solidFill>
                  <a:schemeClr val="bg1"/>
                </a:solidFill>
              </a:rPr>
              <a:t>Earth</a:t>
            </a:r>
          </a:p>
          <a:p>
            <a:pPr>
              <a:lnSpc>
                <a:spcPct val="150000"/>
              </a:lnSpc>
            </a:pPr>
            <a:r>
              <a:rPr lang="en-CA" sz="2400" b="1" dirty="0">
                <a:solidFill>
                  <a:schemeClr val="bg1"/>
                </a:solidFill>
              </a:rPr>
              <a:t>Mars</a:t>
            </a:r>
          </a:p>
          <a:p>
            <a:pPr>
              <a:lnSpc>
                <a:spcPct val="150000"/>
              </a:lnSpc>
            </a:pPr>
            <a:r>
              <a:rPr lang="en-CA" sz="2400" b="1" dirty="0">
                <a:solidFill>
                  <a:schemeClr val="bg1"/>
                </a:solidFill>
              </a:rPr>
              <a:t>Ceres (asteroid belt)</a:t>
            </a:r>
          </a:p>
          <a:p>
            <a:pPr>
              <a:lnSpc>
                <a:spcPct val="150000"/>
              </a:lnSpc>
            </a:pPr>
            <a:r>
              <a:rPr lang="en-CA" sz="2400" b="1" dirty="0">
                <a:solidFill>
                  <a:schemeClr val="bg1"/>
                </a:solidFill>
              </a:rPr>
              <a:t>Jupiter</a:t>
            </a:r>
          </a:p>
          <a:p>
            <a:pPr>
              <a:lnSpc>
                <a:spcPct val="150000"/>
              </a:lnSpc>
            </a:pPr>
            <a:r>
              <a:rPr lang="en-CA" sz="2400" b="1" dirty="0">
                <a:solidFill>
                  <a:schemeClr val="bg1"/>
                </a:solidFill>
              </a:rPr>
              <a:t>Saturn</a:t>
            </a:r>
          </a:p>
          <a:p>
            <a:pPr>
              <a:lnSpc>
                <a:spcPct val="150000"/>
              </a:lnSpc>
            </a:pPr>
            <a:r>
              <a:rPr lang="en-CA" sz="2400" b="1" dirty="0">
                <a:solidFill>
                  <a:schemeClr val="bg1"/>
                </a:solidFill>
              </a:rPr>
              <a:t>Uranus</a:t>
            </a:r>
          </a:p>
          <a:p>
            <a:pPr>
              <a:lnSpc>
                <a:spcPct val="150000"/>
              </a:lnSpc>
            </a:pPr>
            <a:r>
              <a:rPr lang="en-CA" sz="2400" b="1" dirty="0">
                <a:solidFill>
                  <a:schemeClr val="bg1"/>
                </a:solidFill>
              </a:rPr>
              <a:t>Neptune</a:t>
            </a:r>
          </a:p>
          <a:p>
            <a:pPr>
              <a:lnSpc>
                <a:spcPct val="150000"/>
              </a:lnSpc>
            </a:pPr>
            <a:r>
              <a:rPr lang="en-CA" sz="2400" b="1" dirty="0">
                <a:solidFill>
                  <a:schemeClr val="accent3"/>
                </a:solidFill>
              </a:rPr>
              <a:t>Pluto (Kuiper belt)</a:t>
            </a:r>
          </a:p>
          <a:p>
            <a:pPr>
              <a:lnSpc>
                <a:spcPct val="150000"/>
              </a:lnSpc>
            </a:pPr>
            <a:endParaRPr lang="en-C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900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3573016"/>
            <a:ext cx="864096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4539" y="5073904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bg1"/>
                </a:solidFill>
              </a:rPr>
              <a:t>Sun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rot="16200000" flipV="1">
            <a:off x="-108519" y="4653135"/>
            <a:ext cx="720080" cy="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773679" y="4941168"/>
            <a:ext cx="1370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800" b="1">
                <a:solidFill>
                  <a:schemeClr val="bg1"/>
                </a:solidFill>
              </a:rPr>
              <a:t>Pluto / K.B.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rot="5400000" flipH="1" flipV="1">
            <a:off x="8534681" y="4650895"/>
            <a:ext cx="720077" cy="44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/>
          <p:cNvCxnSpPr>
            <a:endCxn id="5" idx="2"/>
          </p:cNvCxnSpPr>
          <p:nvPr/>
        </p:nvCxnSpPr>
        <p:spPr>
          <a:xfrm rot="16200000" flipH="1">
            <a:off x="4211960" y="3933056"/>
            <a:ext cx="72008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923928" y="4941168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>
                <a:solidFill>
                  <a:srgbClr val="FFFF00"/>
                </a:solidFill>
              </a:rPr>
              <a:t>Uranus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 rot="16200000" flipV="1">
            <a:off x="4211961" y="4653135"/>
            <a:ext cx="720080" cy="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539552" y="980728"/>
            <a:ext cx="8604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</a:rPr>
              <a:t>Which object would be in the middle of the tape?</a:t>
            </a:r>
          </a:p>
        </p:txBody>
      </p:sp>
    </p:spTree>
    <p:extLst>
      <p:ext uri="{BB962C8B-B14F-4D97-AF65-F5344CB8AC3E}">
        <p14:creationId xmlns:p14="http://schemas.microsoft.com/office/powerpoint/2010/main" val="292581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3573016"/>
            <a:ext cx="864096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67544" y="908720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bg1"/>
                </a:solidFill>
              </a:rPr>
              <a:t>Which object is halfway between Uranus and Pluto?</a:t>
            </a:r>
          </a:p>
        </p:txBody>
      </p:sp>
      <p:sp>
        <p:nvSpPr>
          <p:cNvPr id="8" name="ZoneTexte 7"/>
          <p:cNvSpPr txBox="1"/>
          <p:nvPr/>
        </p:nvSpPr>
        <p:spPr>
          <a:xfrm rot="16200000">
            <a:off x="-296400" y="496601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Sun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rot="16200000" flipV="1">
            <a:off x="-108519" y="4653135"/>
            <a:ext cx="720080" cy="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 rot="16200000">
            <a:off x="8170936" y="5441662"/>
            <a:ext cx="137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Pluto / K.B. 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rot="5400000" flipH="1" flipV="1">
            <a:off x="8534681" y="4650895"/>
            <a:ext cx="720077" cy="44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/>
          <p:cNvCxnSpPr>
            <a:stCxn id="5" idx="0"/>
            <a:endCxn id="5" idx="2"/>
          </p:cNvCxnSpPr>
          <p:nvPr/>
        </p:nvCxnSpPr>
        <p:spPr>
          <a:xfrm rot="16200000" flipH="1">
            <a:off x="4211960" y="3933056"/>
            <a:ext cx="72008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rot="5400000" flipH="1" flipV="1">
            <a:off x="4214201" y="4650895"/>
            <a:ext cx="720077" cy="44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 rot="16200000">
            <a:off x="3856566" y="500853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bg1"/>
                </a:solidFill>
              </a:rPr>
              <a:t>Uranus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67544" y="1988840"/>
            <a:ext cx="8676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bg1"/>
                </a:solidFill>
              </a:rPr>
              <a:t>Which object is halfway between the Sun and Uranus? </a:t>
            </a:r>
          </a:p>
        </p:txBody>
      </p:sp>
      <p:cxnSp>
        <p:nvCxnSpPr>
          <p:cNvPr id="17" name="Connecteur droit 16"/>
          <p:cNvCxnSpPr/>
          <p:nvPr/>
        </p:nvCxnSpPr>
        <p:spPr>
          <a:xfrm rot="16200000" flipH="1">
            <a:off x="6372200" y="3933056"/>
            <a:ext cx="72008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rot="16200000" flipH="1">
            <a:off x="2051720" y="3933056"/>
            <a:ext cx="72008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012160" y="4941168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>
                <a:solidFill>
                  <a:srgbClr val="FFFF00"/>
                </a:solidFill>
              </a:rPr>
              <a:t>Neptune</a:t>
            </a:r>
          </a:p>
        </p:txBody>
      </p:sp>
      <p:cxnSp>
        <p:nvCxnSpPr>
          <p:cNvPr id="19" name="Connecteur droit avec flèche 18"/>
          <p:cNvCxnSpPr/>
          <p:nvPr/>
        </p:nvCxnSpPr>
        <p:spPr>
          <a:xfrm rot="5400000" flipH="1" flipV="1">
            <a:off x="6374441" y="4650895"/>
            <a:ext cx="720077" cy="447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rot="5400000" flipH="1" flipV="1">
            <a:off x="2053961" y="4650895"/>
            <a:ext cx="720077" cy="447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1835696" y="5013176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FFFF00"/>
                </a:solidFill>
              </a:rPr>
              <a:t>Saturn</a:t>
            </a:r>
          </a:p>
        </p:txBody>
      </p:sp>
    </p:spTree>
    <p:extLst>
      <p:ext uri="{BB962C8B-B14F-4D97-AF65-F5344CB8AC3E}">
        <p14:creationId xmlns:p14="http://schemas.microsoft.com/office/powerpoint/2010/main" val="160304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18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3BC1C-6E4A-A243-BEB1-F354662FD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15" y="1190677"/>
            <a:ext cx="2590885" cy="16312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2081BB-70F1-CD45-A2D9-D7EC96ABA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79" y="3533199"/>
            <a:ext cx="2488921" cy="161779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9C2D61-C7A1-3746-9569-F02AD1152F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B6E3BF0D-8498-6346-B35E-E4979EF5AF64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Upcoming Workshops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A817B-CD4E-F540-A664-BA9B805360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952CBA-7CEC-3C41-9207-4BE7B0B2BB13}"/>
              </a:ext>
            </a:extLst>
          </p:cNvPr>
          <p:cNvSpPr txBox="1"/>
          <p:nvPr/>
        </p:nvSpPr>
        <p:spPr>
          <a:xfrm>
            <a:off x="2831274" y="1729908"/>
            <a:ext cx="5273635" cy="9541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bg1"/>
                </a:solidFill>
              </a:rPr>
              <a:t>Is Pluto a Planet or Not?</a:t>
            </a:r>
          </a:p>
          <a:p>
            <a:r>
              <a:rPr lang="en-CA" sz="2800" b="1" dirty="0">
                <a:solidFill>
                  <a:schemeClr val="bg1"/>
                </a:solidFill>
              </a:rPr>
              <a:t> - </a:t>
            </a:r>
            <a:r>
              <a:rPr lang="en-CA" sz="2400" b="1" i="1" dirty="0">
                <a:solidFill>
                  <a:schemeClr val="bg1"/>
                </a:solidFill>
              </a:rPr>
              <a:t>October 24, 2018</a:t>
            </a:r>
            <a:endParaRPr lang="en-CA" sz="2800" b="1" i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FF12D1-B19A-DB4D-9589-190269DE8323}"/>
              </a:ext>
            </a:extLst>
          </p:cNvPr>
          <p:cNvSpPr txBox="1"/>
          <p:nvPr/>
        </p:nvSpPr>
        <p:spPr>
          <a:xfrm>
            <a:off x="2831274" y="4106464"/>
            <a:ext cx="5273635" cy="132343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bg1"/>
                </a:solidFill>
              </a:rPr>
              <a:t>Workshop for Teachers – Level 2</a:t>
            </a:r>
          </a:p>
          <a:p>
            <a:r>
              <a:rPr lang="en-CA" sz="2400" b="1" i="1" dirty="0">
                <a:solidFill>
                  <a:schemeClr val="bg1"/>
                </a:solidFill>
              </a:rPr>
              <a:t>12 to 30 November 2018</a:t>
            </a:r>
            <a:endParaRPr lang="en-CA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89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3573016"/>
            <a:ext cx="864096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0" name="Connecteur droit avec flèche 9"/>
          <p:cNvCxnSpPr/>
          <p:nvPr/>
        </p:nvCxnSpPr>
        <p:spPr>
          <a:xfrm rot="16200000" flipV="1">
            <a:off x="-108519" y="4653135"/>
            <a:ext cx="720080" cy="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rot="5400000" flipH="1" flipV="1">
            <a:off x="8534681" y="4650895"/>
            <a:ext cx="720077" cy="44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/>
          <p:cNvCxnSpPr>
            <a:stCxn id="5" idx="0"/>
            <a:endCxn id="5" idx="2"/>
          </p:cNvCxnSpPr>
          <p:nvPr/>
        </p:nvCxnSpPr>
        <p:spPr>
          <a:xfrm rot="16200000" flipH="1">
            <a:off x="4211960" y="3933056"/>
            <a:ext cx="72008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rot="5400000" flipH="1" flipV="1">
            <a:off x="4214201" y="4650895"/>
            <a:ext cx="720077" cy="44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 rot="16200000">
            <a:off x="3856566" y="500853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Uranus</a:t>
            </a:r>
          </a:p>
        </p:txBody>
      </p:sp>
      <p:cxnSp>
        <p:nvCxnSpPr>
          <p:cNvPr id="17" name="Connecteur droit 16"/>
          <p:cNvCxnSpPr/>
          <p:nvPr/>
        </p:nvCxnSpPr>
        <p:spPr>
          <a:xfrm rot="16200000" flipH="1">
            <a:off x="6372200" y="3933056"/>
            <a:ext cx="72008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rot="16200000" flipH="1">
            <a:off x="2051720" y="3933056"/>
            <a:ext cx="72008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 rot="16200000">
            <a:off x="6138029" y="5247347"/>
            <a:ext cx="1125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bg1"/>
                </a:solidFill>
              </a:rPr>
              <a:t>Neptune</a:t>
            </a:r>
          </a:p>
        </p:txBody>
      </p:sp>
      <p:cxnSp>
        <p:nvCxnSpPr>
          <p:cNvPr id="19" name="Connecteur droit avec flèche 18"/>
          <p:cNvCxnSpPr/>
          <p:nvPr/>
        </p:nvCxnSpPr>
        <p:spPr>
          <a:xfrm rot="5400000" flipH="1" flipV="1">
            <a:off x="6374441" y="4650895"/>
            <a:ext cx="720077" cy="44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rot="5400000" flipH="1" flipV="1">
            <a:off x="2053961" y="4650895"/>
            <a:ext cx="720077" cy="44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 rot="16200000">
            <a:off x="1889557" y="5247347"/>
            <a:ext cx="98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Saturn</a:t>
            </a:r>
          </a:p>
        </p:txBody>
      </p:sp>
      <p:cxnSp>
        <p:nvCxnSpPr>
          <p:cNvPr id="23" name="Connecteur droit 22"/>
          <p:cNvCxnSpPr/>
          <p:nvPr/>
        </p:nvCxnSpPr>
        <p:spPr>
          <a:xfrm rot="16200000" flipH="1">
            <a:off x="971600" y="3933056"/>
            <a:ext cx="72008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rot="5400000" flipH="1" flipV="1">
            <a:off x="973841" y="4650895"/>
            <a:ext cx="720077" cy="447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827584" y="5013176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>
                <a:solidFill>
                  <a:srgbClr val="FFFF00"/>
                </a:solidFill>
              </a:rPr>
              <a:t>Jupiter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233772" y="980728"/>
            <a:ext cx="8676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bg1"/>
                </a:solidFill>
              </a:rPr>
              <a:t>Which object is halfway between the Sun and Saturn? </a:t>
            </a:r>
          </a:p>
        </p:txBody>
      </p:sp>
      <p:sp>
        <p:nvSpPr>
          <p:cNvPr id="28" name="ZoneTexte 27"/>
          <p:cNvSpPr txBox="1"/>
          <p:nvPr/>
        </p:nvSpPr>
        <p:spPr>
          <a:xfrm rot="16200000">
            <a:off x="-296400" y="496601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Sun</a:t>
            </a:r>
          </a:p>
        </p:txBody>
      </p:sp>
      <p:sp>
        <p:nvSpPr>
          <p:cNvPr id="29" name="ZoneTexte 28"/>
          <p:cNvSpPr txBox="1"/>
          <p:nvPr/>
        </p:nvSpPr>
        <p:spPr>
          <a:xfrm rot="16200000">
            <a:off x="8170936" y="5441662"/>
            <a:ext cx="137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Pluto / K.B. </a:t>
            </a:r>
          </a:p>
        </p:txBody>
      </p:sp>
    </p:spTree>
    <p:extLst>
      <p:ext uri="{BB962C8B-B14F-4D97-AF65-F5344CB8AC3E}">
        <p14:creationId xmlns:p14="http://schemas.microsoft.com/office/powerpoint/2010/main" val="178688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4757" y="2780928"/>
            <a:ext cx="864096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0" name="Connecteur droit avec flèche 9"/>
          <p:cNvCxnSpPr/>
          <p:nvPr/>
        </p:nvCxnSpPr>
        <p:spPr>
          <a:xfrm rot="16200000" flipV="1">
            <a:off x="-5282" y="3861047"/>
            <a:ext cx="720080" cy="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rot="5400000" flipH="1" flipV="1">
            <a:off x="8637918" y="3858807"/>
            <a:ext cx="720077" cy="44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/>
          <p:cNvCxnSpPr>
            <a:stCxn id="5" idx="0"/>
            <a:endCxn id="5" idx="2"/>
          </p:cNvCxnSpPr>
          <p:nvPr/>
        </p:nvCxnSpPr>
        <p:spPr>
          <a:xfrm rot="16200000" flipH="1">
            <a:off x="4315197" y="3140968"/>
            <a:ext cx="72008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rot="5400000" flipH="1" flipV="1">
            <a:off x="4317438" y="3858807"/>
            <a:ext cx="720077" cy="44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rot="16200000" flipH="1">
            <a:off x="6475437" y="3140968"/>
            <a:ext cx="72008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rot="16200000" flipH="1">
            <a:off x="2154957" y="3140968"/>
            <a:ext cx="72008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rot="5400000" flipH="1" flipV="1">
            <a:off x="6477678" y="3858807"/>
            <a:ext cx="720077" cy="44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rot="5400000" flipH="1" flipV="1">
            <a:off x="2157198" y="3858807"/>
            <a:ext cx="720077" cy="44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rot="16200000" flipH="1">
            <a:off x="1074837" y="3140968"/>
            <a:ext cx="72008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rot="5400000" flipH="1" flipV="1">
            <a:off x="1077078" y="3858807"/>
            <a:ext cx="720077" cy="44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 rot="16200000">
            <a:off x="879138" y="4344779"/>
            <a:ext cx="1048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bg1"/>
                </a:solidFill>
              </a:rPr>
              <a:t>Jupiter</a:t>
            </a:r>
          </a:p>
        </p:txBody>
      </p:sp>
      <p:cxnSp>
        <p:nvCxnSpPr>
          <p:cNvPr id="27" name="Connecteur droit avec flèche 26"/>
          <p:cNvCxnSpPr/>
          <p:nvPr/>
        </p:nvCxnSpPr>
        <p:spPr>
          <a:xfrm rot="5400000" flipH="1" flipV="1">
            <a:off x="104969" y="4326862"/>
            <a:ext cx="1656183" cy="447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rot="16200000" flipH="1">
            <a:off x="570781" y="3140968"/>
            <a:ext cx="72008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714797" y="5301208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>
                <a:solidFill>
                  <a:srgbClr val="FFFF00"/>
                </a:solidFill>
              </a:rPr>
              <a:t>Ceres / Asteroid belt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233772" y="980728"/>
            <a:ext cx="8676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bg1"/>
                </a:solidFill>
              </a:rPr>
              <a:t>Which object is halfway between the Sun and Jupiter? </a:t>
            </a:r>
          </a:p>
        </p:txBody>
      </p:sp>
      <p:sp>
        <p:nvSpPr>
          <p:cNvPr id="31" name="ZoneTexte 30"/>
          <p:cNvSpPr txBox="1"/>
          <p:nvPr/>
        </p:nvSpPr>
        <p:spPr>
          <a:xfrm rot="16200000">
            <a:off x="3959803" y="428845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Uranus</a:t>
            </a:r>
          </a:p>
        </p:txBody>
      </p:sp>
      <p:sp>
        <p:nvSpPr>
          <p:cNvPr id="32" name="ZoneTexte 31"/>
          <p:cNvSpPr txBox="1"/>
          <p:nvPr/>
        </p:nvSpPr>
        <p:spPr>
          <a:xfrm rot="16200000">
            <a:off x="6241266" y="4527267"/>
            <a:ext cx="1125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bg1"/>
                </a:solidFill>
              </a:rPr>
              <a:t>Neptune</a:t>
            </a:r>
          </a:p>
        </p:txBody>
      </p:sp>
      <p:sp>
        <p:nvSpPr>
          <p:cNvPr id="33" name="ZoneTexte 32"/>
          <p:cNvSpPr txBox="1"/>
          <p:nvPr/>
        </p:nvSpPr>
        <p:spPr>
          <a:xfrm rot="16200000">
            <a:off x="1992794" y="4527267"/>
            <a:ext cx="98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Saturn</a:t>
            </a:r>
          </a:p>
        </p:txBody>
      </p:sp>
      <p:sp>
        <p:nvSpPr>
          <p:cNvPr id="34" name="ZoneTexte 33"/>
          <p:cNvSpPr txBox="1"/>
          <p:nvPr/>
        </p:nvSpPr>
        <p:spPr>
          <a:xfrm rot="16200000">
            <a:off x="-193163" y="424593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Sun</a:t>
            </a:r>
          </a:p>
        </p:txBody>
      </p:sp>
      <p:sp>
        <p:nvSpPr>
          <p:cNvPr id="35" name="ZoneTexte 34"/>
          <p:cNvSpPr txBox="1"/>
          <p:nvPr/>
        </p:nvSpPr>
        <p:spPr>
          <a:xfrm rot="16200000">
            <a:off x="8274173" y="4721582"/>
            <a:ext cx="137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Pluto / K.B. </a:t>
            </a:r>
          </a:p>
        </p:txBody>
      </p:sp>
    </p:spTree>
    <p:extLst>
      <p:ext uri="{BB962C8B-B14F-4D97-AF65-F5344CB8AC3E}">
        <p14:creationId xmlns:p14="http://schemas.microsoft.com/office/powerpoint/2010/main" val="386238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 19"/>
          <p:cNvSpPr/>
          <p:nvPr/>
        </p:nvSpPr>
        <p:spPr>
          <a:xfrm>
            <a:off x="529389" y="2534653"/>
            <a:ext cx="7411453" cy="1347536"/>
          </a:xfrm>
          <a:custGeom>
            <a:avLst/>
            <a:gdLst>
              <a:gd name="connsiteX0" fmla="*/ 0 w 7411453"/>
              <a:gd name="connsiteY0" fmla="*/ 32084 h 1347536"/>
              <a:gd name="connsiteX1" fmla="*/ 16043 w 7411453"/>
              <a:gd name="connsiteY1" fmla="*/ 1347536 h 1347536"/>
              <a:gd name="connsiteX2" fmla="*/ 7331243 w 7411453"/>
              <a:gd name="connsiteY2" fmla="*/ 1331494 h 1347536"/>
              <a:gd name="connsiteX3" fmla="*/ 7234990 w 7411453"/>
              <a:gd name="connsiteY3" fmla="*/ 1010652 h 1347536"/>
              <a:gd name="connsiteX4" fmla="*/ 7411453 w 7411453"/>
              <a:gd name="connsiteY4" fmla="*/ 593558 h 1347536"/>
              <a:gd name="connsiteX5" fmla="*/ 7251032 w 7411453"/>
              <a:gd name="connsiteY5" fmla="*/ 401052 h 1347536"/>
              <a:gd name="connsiteX6" fmla="*/ 7411453 w 7411453"/>
              <a:gd name="connsiteY6" fmla="*/ 0 h 1347536"/>
              <a:gd name="connsiteX7" fmla="*/ 0 w 7411453"/>
              <a:gd name="connsiteY7" fmla="*/ 32084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11453" h="1347536">
                <a:moveTo>
                  <a:pt x="0" y="32084"/>
                </a:moveTo>
                <a:lnTo>
                  <a:pt x="16043" y="1347536"/>
                </a:lnTo>
                <a:lnTo>
                  <a:pt x="7331243" y="1331494"/>
                </a:lnTo>
                <a:lnTo>
                  <a:pt x="7234990" y="1010652"/>
                </a:lnTo>
                <a:lnTo>
                  <a:pt x="7411453" y="593558"/>
                </a:lnTo>
                <a:lnTo>
                  <a:pt x="7251032" y="401052"/>
                </a:lnTo>
                <a:lnTo>
                  <a:pt x="7411453" y="0"/>
                </a:lnTo>
                <a:lnTo>
                  <a:pt x="0" y="3208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/>
          <p:cNvSpPr txBox="1"/>
          <p:nvPr/>
        </p:nvSpPr>
        <p:spPr>
          <a:xfrm rot="16200000">
            <a:off x="-31866" y="457648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Sun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rot="16200000" flipV="1">
            <a:off x="179513" y="4221087"/>
            <a:ext cx="720080" cy="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rot="5400000" flipH="1" flipV="1">
            <a:off x="3710145" y="4218847"/>
            <a:ext cx="720077" cy="447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rot="5400000">
            <a:off x="6732240" y="3212976"/>
            <a:ext cx="144016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 rot="16200000">
            <a:off x="6412850" y="454047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Ceres / A.B.</a:t>
            </a:r>
          </a:p>
        </p:txBody>
      </p:sp>
      <p:cxnSp>
        <p:nvCxnSpPr>
          <p:cNvPr id="37" name="Connecteur droit avec flèche 36"/>
          <p:cNvCxnSpPr/>
          <p:nvPr/>
        </p:nvCxnSpPr>
        <p:spPr>
          <a:xfrm rot="16200000" flipV="1">
            <a:off x="7092281" y="4221087"/>
            <a:ext cx="720080" cy="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 rot="5400000">
            <a:off x="3419872" y="3212976"/>
            <a:ext cx="1296144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ZoneTexte 69"/>
          <p:cNvSpPr txBox="1"/>
          <p:nvPr/>
        </p:nvSpPr>
        <p:spPr>
          <a:xfrm>
            <a:off x="3635896" y="458112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>
                <a:solidFill>
                  <a:srgbClr val="FFFF00"/>
                </a:solidFill>
              </a:rPr>
              <a:t>Mars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33772" y="980728"/>
            <a:ext cx="8676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bg1"/>
                </a:solidFill>
              </a:rPr>
              <a:t>Which object is halfway between the Sun and Ceres? </a:t>
            </a:r>
          </a:p>
        </p:txBody>
      </p:sp>
    </p:spTree>
    <p:extLst>
      <p:ext uri="{BB962C8B-B14F-4D97-AF65-F5344CB8AC3E}">
        <p14:creationId xmlns:p14="http://schemas.microsoft.com/office/powerpoint/2010/main" val="216488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orme libre 40"/>
          <p:cNvSpPr/>
          <p:nvPr/>
        </p:nvSpPr>
        <p:spPr>
          <a:xfrm>
            <a:off x="531713" y="2532820"/>
            <a:ext cx="7411453" cy="1347536"/>
          </a:xfrm>
          <a:custGeom>
            <a:avLst/>
            <a:gdLst>
              <a:gd name="connsiteX0" fmla="*/ 0 w 7411453"/>
              <a:gd name="connsiteY0" fmla="*/ 32084 h 1347536"/>
              <a:gd name="connsiteX1" fmla="*/ 16043 w 7411453"/>
              <a:gd name="connsiteY1" fmla="*/ 1347536 h 1347536"/>
              <a:gd name="connsiteX2" fmla="*/ 7331243 w 7411453"/>
              <a:gd name="connsiteY2" fmla="*/ 1331494 h 1347536"/>
              <a:gd name="connsiteX3" fmla="*/ 7234990 w 7411453"/>
              <a:gd name="connsiteY3" fmla="*/ 1010652 h 1347536"/>
              <a:gd name="connsiteX4" fmla="*/ 7411453 w 7411453"/>
              <a:gd name="connsiteY4" fmla="*/ 593558 h 1347536"/>
              <a:gd name="connsiteX5" fmla="*/ 7251032 w 7411453"/>
              <a:gd name="connsiteY5" fmla="*/ 401052 h 1347536"/>
              <a:gd name="connsiteX6" fmla="*/ 7411453 w 7411453"/>
              <a:gd name="connsiteY6" fmla="*/ 0 h 1347536"/>
              <a:gd name="connsiteX7" fmla="*/ 0 w 7411453"/>
              <a:gd name="connsiteY7" fmla="*/ 32084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11453" h="1347536">
                <a:moveTo>
                  <a:pt x="0" y="32084"/>
                </a:moveTo>
                <a:lnTo>
                  <a:pt x="16043" y="1347536"/>
                </a:lnTo>
                <a:lnTo>
                  <a:pt x="7331243" y="1331494"/>
                </a:lnTo>
                <a:lnTo>
                  <a:pt x="7234990" y="1010652"/>
                </a:lnTo>
                <a:lnTo>
                  <a:pt x="7411453" y="593558"/>
                </a:lnTo>
                <a:lnTo>
                  <a:pt x="7251032" y="401052"/>
                </a:lnTo>
                <a:lnTo>
                  <a:pt x="7411453" y="0"/>
                </a:lnTo>
                <a:lnTo>
                  <a:pt x="0" y="3208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ZoneTexte 5"/>
          <p:cNvSpPr txBox="1"/>
          <p:nvPr/>
        </p:nvSpPr>
        <p:spPr>
          <a:xfrm>
            <a:off x="395536" y="908720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bg1"/>
                </a:solidFill>
              </a:rPr>
              <a:t>Finally, we draw three lines between the Sun and Mars for Mercury, Venus and the Earth. </a:t>
            </a:r>
          </a:p>
        </p:txBody>
      </p:sp>
      <p:sp>
        <p:nvSpPr>
          <p:cNvPr id="8" name="ZoneTexte 7"/>
          <p:cNvSpPr txBox="1"/>
          <p:nvPr/>
        </p:nvSpPr>
        <p:spPr>
          <a:xfrm rot="16200000">
            <a:off x="-31866" y="457648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Sun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rot="16200000" flipV="1">
            <a:off x="179513" y="4221087"/>
            <a:ext cx="720080" cy="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rot="5400000" flipH="1" flipV="1">
            <a:off x="3710145" y="4218847"/>
            <a:ext cx="720077" cy="44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rot="5400000">
            <a:off x="6804248" y="3212976"/>
            <a:ext cx="1296144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 rot="16200000">
            <a:off x="6412850" y="454047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Ceres / A.B.</a:t>
            </a:r>
          </a:p>
        </p:txBody>
      </p:sp>
      <p:cxnSp>
        <p:nvCxnSpPr>
          <p:cNvPr id="37" name="Connecteur droit avec flèche 36"/>
          <p:cNvCxnSpPr/>
          <p:nvPr/>
        </p:nvCxnSpPr>
        <p:spPr>
          <a:xfrm rot="16200000" flipV="1">
            <a:off x="7092281" y="4221087"/>
            <a:ext cx="720080" cy="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Connecteur droit 68"/>
          <p:cNvCxnSpPr/>
          <p:nvPr/>
        </p:nvCxnSpPr>
        <p:spPr>
          <a:xfrm rot="5400000">
            <a:off x="3419872" y="3212976"/>
            <a:ext cx="1296144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ZoneTexte 69"/>
          <p:cNvSpPr txBox="1"/>
          <p:nvPr/>
        </p:nvSpPr>
        <p:spPr>
          <a:xfrm rot="16200000">
            <a:off x="3527739" y="4617277"/>
            <a:ext cx="101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bg1"/>
                </a:solidFill>
              </a:rPr>
              <a:t>Mars</a:t>
            </a:r>
          </a:p>
        </p:txBody>
      </p:sp>
      <p:cxnSp>
        <p:nvCxnSpPr>
          <p:cNvPr id="18" name="Connecteur droit 17"/>
          <p:cNvCxnSpPr/>
          <p:nvPr/>
        </p:nvCxnSpPr>
        <p:spPr>
          <a:xfrm rot="5400000">
            <a:off x="2339752" y="3212976"/>
            <a:ext cx="1296144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rot="5400000">
            <a:off x="827584" y="3212976"/>
            <a:ext cx="1296144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rot="5400000">
            <a:off x="1547664" y="3212976"/>
            <a:ext cx="1296144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 rot="18716406">
            <a:off x="315499" y="4822305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FFFF00"/>
                </a:solidFill>
              </a:rPr>
              <a:t>Mercury</a:t>
            </a:r>
          </a:p>
        </p:txBody>
      </p:sp>
      <p:sp>
        <p:nvSpPr>
          <p:cNvPr id="22" name="ZoneTexte 21"/>
          <p:cNvSpPr txBox="1"/>
          <p:nvPr/>
        </p:nvSpPr>
        <p:spPr>
          <a:xfrm rot="18716406">
            <a:off x="1323611" y="4678289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FFFF00"/>
                </a:solidFill>
              </a:rPr>
              <a:t>Venus</a:t>
            </a:r>
          </a:p>
        </p:txBody>
      </p:sp>
      <p:sp>
        <p:nvSpPr>
          <p:cNvPr id="23" name="ZoneTexte 22"/>
          <p:cNvSpPr txBox="1"/>
          <p:nvPr/>
        </p:nvSpPr>
        <p:spPr>
          <a:xfrm rot="18716406">
            <a:off x="2259715" y="446226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FFFF00"/>
                </a:solidFill>
              </a:rPr>
              <a:t>Earth</a:t>
            </a:r>
          </a:p>
        </p:txBody>
      </p:sp>
      <p:cxnSp>
        <p:nvCxnSpPr>
          <p:cNvPr id="24" name="Connecteur droit avec flèche 23"/>
          <p:cNvCxnSpPr/>
          <p:nvPr/>
        </p:nvCxnSpPr>
        <p:spPr>
          <a:xfrm rot="5400000" flipH="1" flipV="1">
            <a:off x="2630025" y="4218847"/>
            <a:ext cx="720077" cy="447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rot="5400000" flipH="1" flipV="1">
            <a:off x="1837937" y="4218847"/>
            <a:ext cx="720077" cy="447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rot="5400000" flipH="1" flipV="1">
            <a:off x="1117857" y="4218847"/>
            <a:ext cx="720077" cy="447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580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4757" y="2780928"/>
            <a:ext cx="864096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ZoneTexte 5"/>
          <p:cNvSpPr txBox="1"/>
          <p:nvPr/>
        </p:nvSpPr>
        <p:spPr>
          <a:xfrm>
            <a:off x="395536" y="908720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</a:rPr>
              <a:t>Now look at the entire solar system. </a:t>
            </a:r>
          </a:p>
          <a:p>
            <a:r>
              <a:rPr lang="en-CA" sz="3200" b="1" dirty="0">
                <a:solidFill>
                  <a:schemeClr val="bg1"/>
                </a:solidFill>
              </a:rPr>
              <a:t>					Any surprise?!?</a:t>
            </a:r>
          </a:p>
        </p:txBody>
      </p:sp>
      <p:sp>
        <p:nvSpPr>
          <p:cNvPr id="8" name="ZoneTexte 7"/>
          <p:cNvSpPr txBox="1"/>
          <p:nvPr/>
        </p:nvSpPr>
        <p:spPr>
          <a:xfrm rot="16200000">
            <a:off x="-175882" y="421644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Sun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rot="16200000" flipV="1">
            <a:off x="-5282" y="3861047"/>
            <a:ext cx="720080" cy="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 rot="16200000">
            <a:off x="8274173" y="4649574"/>
            <a:ext cx="137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Pluto / K.B. 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rot="5400000" flipH="1" flipV="1">
            <a:off x="8637918" y="3858807"/>
            <a:ext cx="720077" cy="44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/>
          <p:cNvCxnSpPr>
            <a:stCxn id="5" idx="0"/>
            <a:endCxn id="5" idx="2"/>
          </p:cNvCxnSpPr>
          <p:nvPr/>
        </p:nvCxnSpPr>
        <p:spPr>
          <a:xfrm rot="16200000" flipH="1">
            <a:off x="4315197" y="3140968"/>
            <a:ext cx="72008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rot="5400000" flipH="1" flipV="1">
            <a:off x="4317438" y="3858807"/>
            <a:ext cx="720077" cy="44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 rot="16200000">
            <a:off x="3959803" y="421644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bg1"/>
                </a:solidFill>
              </a:rPr>
              <a:t>Uranus</a:t>
            </a:r>
          </a:p>
        </p:txBody>
      </p:sp>
      <p:cxnSp>
        <p:nvCxnSpPr>
          <p:cNvPr id="17" name="Connecteur droit 16"/>
          <p:cNvCxnSpPr/>
          <p:nvPr/>
        </p:nvCxnSpPr>
        <p:spPr>
          <a:xfrm rot="16200000" flipH="1">
            <a:off x="6475437" y="3140968"/>
            <a:ext cx="72008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rot="16200000" flipH="1">
            <a:off x="2154957" y="3140968"/>
            <a:ext cx="72008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 rot="16200000">
            <a:off x="6241266" y="4455259"/>
            <a:ext cx="1125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bg1"/>
                </a:solidFill>
              </a:rPr>
              <a:t>Neptune</a:t>
            </a:r>
          </a:p>
        </p:txBody>
      </p:sp>
      <p:cxnSp>
        <p:nvCxnSpPr>
          <p:cNvPr id="19" name="Connecteur droit avec flèche 18"/>
          <p:cNvCxnSpPr/>
          <p:nvPr/>
        </p:nvCxnSpPr>
        <p:spPr>
          <a:xfrm rot="5400000" flipH="1" flipV="1">
            <a:off x="6477678" y="3858807"/>
            <a:ext cx="720077" cy="44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rot="5400000" flipH="1" flipV="1">
            <a:off x="2157198" y="3858807"/>
            <a:ext cx="720077" cy="44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 rot="16200000">
            <a:off x="1992794" y="4455259"/>
            <a:ext cx="98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Saturn</a:t>
            </a:r>
          </a:p>
        </p:txBody>
      </p:sp>
      <p:cxnSp>
        <p:nvCxnSpPr>
          <p:cNvPr id="23" name="Connecteur droit 22"/>
          <p:cNvCxnSpPr/>
          <p:nvPr/>
        </p:nvCxnSpPr>
        <p:spPr>
          <a:xfrm rot="16200000" flipH="1">
            <a:off x="1074837" y="3140968"/>
            <a:ext cx="72008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rot="5400000" flipH="1" flipV="1">
            <a:off x="1077078" y="3858807"/>
            <a:ext cx="720077" cy="44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 rot="16200000">
            <a:off x="879138" y="4344779"/>
            <a:ext cx="1048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bg1"/>
                </a:solidFill>
              </a:rPr>
              <a:t>Jupiter</a:t>
            </a:r>
          </a:p>
        </p:txBody>
      </p:sp>
      <p:cxnSp>
        <p:nvCxnSpPr>
          <p:cNvPr id="28" name="Connecteur droit 27"/>
          <p:cNvCxnSpPr/>
          <p:nvPr/>
        </p:nvCxnSpPr>
        <p:spPr>
          <a:xfrm rot="16200000" flipH="1">
            <a:off x="570781" y="3140968"/>
            <a:ext cx="72008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 rot="16200000">
            <a:off x="127829" y="4272771"/>
            <a:ext cx="1048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>
                <a:solidFill>
                  <a:schemeClr val="bg1"/>
                </a:solidFill>
              </a:rPr>
              <a:t>Mars</a:t>
            </a:r>
          </a:p>
        </p:txBody>
      </p:sp>
      <p:sp>
        <p:nvSpPr>
          <p:cNvPr id="33" name="ZoneTexte 32"/>
          <p:cNvSpPr txBox="1"/>
          <p:nvPr/>
        </p:nvSpPr>
        <p:spPr>
          <a:xfrm rot="16200000">
            <a:off x="220162" y="454047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Ceres / A.B.</a:t>
            </a:r>
          </a:p>
        </p:txBody>
      </p:sp>
      <p:cxnSp>
        <p:nvCxnSpPr>
          <p:cNvPr id="34" name="Connecteur droit avec flèche 33"/>
          <p:cNvCxnSpPr/>
          <p:nvPr/>
        </p:nvCxnSpPr>
        <p:spPr>
          <a:xfrm rot="5400000" flipH="1" flipV="1">
            <a:off x="569556" y="3858807"/>
            <a:ext cx="720077" cy="44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rot="5400000" flipH="1" flipV="1">
            <a:off x="325769" y="3858807"/>
            <a:ext cx="720077" cy="44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rot="16200000" flipH="1">
            <a:off x="323528" y="3140968"/>
            <a:ext cx="72008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 rot="16200000" flipH="1">
            <a:off x="46779" y="3140968"/>
            <a:ext cx="72008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rot="16200000" flipH="1">
            <a:off x="135267" y="3140968"/>
            <a:ext cx="72008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rot="16200000" flipH="1">
            <a:off x="222023" y="3140968"/>
            <a:ext cx="72008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 rot="16200000">
            <a:off x="-160203" y="5784939"/>
            <a:ext cx="1048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Mercury</a:t>
            </a:r>
          </a:p>
        </p:txBody>
      </p:sp>
      <p:sp>
        <p:nvSpPr>
          <p:cNvPr id="43" name="ZoneTexte 42"/>
          <p:cNvSpPr txBox="1"/>
          <p:nvPr/>
        </p:nvSpPr>
        <p:spPr>
          <a:xfrm rot="16200000">
            <a:off x="55821" y="5568915"/>
            <a:ext cx="1048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Venus</a:t>
            </a:r>
          </a:p>
        </p:txBody>
      </p:sp>
      <p:sp>
        <p:nvSpPr>
          <p:cNvPr id="44" name="ZoneTexte 43"/>
          <p:cNvSpPr txBox="1"/>
          <p:nvPr/>
        </p:nvSpPr>
        <p:spPr>
          <a:xfrm rot="16200000">
            <a:off x="271845" y="5541631"/>
            <a:ext cx="1048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Earth</a:t>
            </a:r>
          </a:p>
        </p:txBody>
      </p:sp>
      <p:cxnSp>
        <p:nvCxnSpPr>
          <p:cNvPr id="48" name="Connecteur droit 47"/>
          <p:cNvCxnSpPr/>
          <p:nvPr/>
        </p:nvCxnSpPr>
        <p:spPr>
          <a:xfrm rot="10800000">
            <a:off x="251520" y="5445224"/>
            <a:ext cx="7200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 rot="5400000" flipH="1" flipV="1">
            <a:off x="-454339" y="4456795"/>
            <a:ext cx="1941144" cy="7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583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Group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3246274"/>
              </p:ext>
            </p:extLst>
          </p:nvPr>
        </p:nvGraphicFramePr>
        <p:xfrm>
          <a:off x="1107777" y="156554"/>
          <a:ext cx="7056783" cy="6669362"/>
        </p:xfrm>
        <a:graphic>
          <a:graphicData uri="http://schemas.openxmlformats.org/drawingml/2006/table">
            <a:tbl>
              <a:tblPr/>
              <a:tblGrid>
                <a:gridCol w="1818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9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9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25182">
                <a:tc>
                  <a:txBody>
                    <a:bodyPr/>
                    <a:lstStyle/>
                    <a:p>
                      <a:endParaRPr lang="en-CA" noProof="0">
                        <a:solidFill>
                          <a:schemeClr val="bg1"/>
                        </a:solidFill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Real distance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(au)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Approximate distance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(au)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4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Mercury</a:t>
                      </a: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0,39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0,4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4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Venus</a:t>
                      </a: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0,72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0,7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4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Earth</a:t>
                      </a: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4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Mars</a:t>
                      </a: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1,52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1,5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44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Ceres</a:t>
                      </a: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2,77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2,8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44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Jupiter</a:t>
                      </a: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5,20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44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Saturn</a:t>
                      </a: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9,54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44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Uranus</a:t>
                      </a: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19,19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44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Neptune</a:t>
                      </a: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30,06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44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Pluto</a:t>
                      </a: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39,44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4209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30BB64-CB8F-5E43-B0DE-C09F2E16A5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E411AEAE-CEC3-9146-B921-B583106E712F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Pocket Solar System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F02D1E2-A81C-C549-9204-36832824941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ABD36B-5162-654F-B8AF-54844387C5E7}"/>
              </a:ext>
            </a:extLst>
          </p:cNvPr>
          <p:cNvSpPr txBox="1">
            <a:spLocks/>
          </p:cNvSpPr>
          <p:nvPr/>
        </p:nvSpPr>
        <p:spPr>
          <a:xfrm>
            <a:off x="636586" y="2952810"/>
            <a:ext cx="7845426" cy="2287806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FF0000"/>
              </a:buClr>
              <a:buFont typeface="System Font Regular"/>
              <a:buChar char="x"/>
            </a:pPr>
            <a:r>
              <a:rPr lang="en-CA" sz="2400">
                <a:solidFill>
                  <a:prstClr val="white"/>
                </a:solidFill>
                <a:latin typeface="Arial"/>
              </a:rPr>
              <a:t>shows objects in a straight line</a:t>
            </a:r>
          </a:p>
          <a:p>
            <a:pPr lvl="1">
              <a:buClr>
                <a:srgbClr val="FF0000"/>
              </a:buClr>
              <a:buFont typeface="System Font Regular"/>
              <a:buChar char="x"/>
            </a:pPr>
            <a:r>
              <a:rPr lang="en-CA" sz="2400">
                <a:solidFill>
                  <a:prstClr val="white"/>
                </a:solidFill>
                <a:latin typeface="Arial"/>
              </a:rPr>
              <a:t>no information about sizes of the objects</a:t>
            </a:r>
          </a:p>
          <a:p>
            <a:pPr lvl="1">
              <a:buClr>
                <a:srgbClr val="FF0000"/>
              </a:buClr>
              <a:buFont typeface="System Font Regular"/>
              <a:buChar char="x"/>
            </a:pPr>
            <a:r>
              <a:rPr lang="en-CA" sz="2400">
                <a:solidFill>
                  <a:prstClr val="white"/>
                </a:solidFill>
                <a:latin typeface="Arial"/>
              </a:rPr>
              <a:t>may be too abstract for some people (tip: draw planets instead of writing names…)</a:t>
            </a:r>
          </a:p>
          <a:p>
            <a:pPr lvl="1"/>
            <a:endParaRPr lang="en-CA" sz="2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28576BC-C976-2D41-82FD-A8B70140C973}"/>
              </a:ext>
            </a:extLst>
          </p:cNvPr>
          <p:cNvSpPr txBox="1">
            <a:spLocks/>
          </p:cNvSpPr>
          <p:nvPr/>
        </p:nvSpPr>
        <p:spPr>
          <a:xfrm>
            <a:off x="636586" y="1617013"/>
            <a:ext cx="7845426" cy="1069011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>
                  <a:lumMod val="60000"/>
                  <a:lumOff val="40000"/>
                </a:schemeClr>
              </a:buClr>
              <a:buFont typeface="Lucida Grande" panose="020B0600040502020204" pitchFamily="34" charset="0"/>
              <a:buChar char="✓"/>
            </a:pPr>
            <a:r>
              <a:rPr lang="en-CA" sz="2400">
                <a:solidFill>
                  <a:prstClr val="white"/>
                </a:solidFill>
                <a:latin typeface="Arial"/>
              </a:rPr>
              <a:t>very simple, short and efficient</a:t>
            </a:r>
          </a:p>
          <a:p>
            <a:pPr lvl="1">
              <a:buClr>
                <a:schemeClr val="accent6">
                  <a:lumMod val="60000"/>
                  <a:lumOff val="40000"/>
                </a:schemeClr>
              </a:buClr>
              <a:buFont typeface="Lucida Grande" panose="020B0600040502020204" pitchFamily="34" charset="0"/>
              <a:buChar char="✓"/>
            </a:pPr>
            <a:r>
              <a:rPr lang="en-CA" sz="2400">
                <a:solidFill>
                  <a:prstClr val="white"/>
                </a:solidFill>
                <a:latin typeface="Arial"/>
              </a:rPr>
              <a:t>shows distances to scale</a:t>
            </a:r>
            <a:endParaRPr lang="en-CA" sz="220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220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447475"/>
            <a:ext cx="9144000" cy="1107342"/>
          </a:xfrm>
        </p:spPr>
        <p:txBody>
          <a:bodyPr>
            <a:normAutofit/>
          </a:bodyPr>
          <a:lstStyle/>
          <a:p>
            <a:r>
              <a:rPr lang="en-CA" sz="4400" dirty="0">
                <a:latin typeface="+mj-lt"/>
              </a:rPr>
              <a:t>Planets in Playdough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95B9FC-4983-4F40-AF9B-CF0A249924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2217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C80AF-8F5E-3747-B985-073633E13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4B19CBB9-EAA0-3543-A36A-BAA1F166FEB4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Planets in Playdough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0BEF8B7-523A-4F48-8454-83F837B3C0D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307B999-291E-104E-89D5-F074CCD1A7A8}"/>
              </a:ext>
            </a:extLst>
          </p:cNvPr>
          <p:cNvSpPr txBox="1">
            <a:spLocks/>
          </p:cNvSpPr>
          <p:nvPr/>
        </p:nvSpPr>
        <p:spPr>
          <a:xfrm>
            <a:off x="442763" y="1332784"/>
            <a:ext cx="7845426" cy="625812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en-CA" sz="2400" dirty="0">
                <a:latin typeface="Arial"/>
              </a:rPr>
              <a:t>Models the volumes of the planets to scale.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635102-3F77-0748-BF06-F5E498DDC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87" y="2540056"/>
            <a:ext cx="3447312" cy="234787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514F63-5A8F-4A48-A2C0-F9DBA9529F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170"/>
          <a:stretch/>
        </p:blipFill>
        <p:spPr>
          <a:xfrm>
            <a:off x="4265268" y="2035577"/>
            <a:ext cx="4540859" cy="3262934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904989E-3828-7341-A3DB-A121E9B4E89C}"/>
              </a:ext>
            </a:extLst>
          </p:cNvPr>
          <p:cNvSpPr txBox="1">
            <a:spLocks/>
          </p:cNvSpPr>
          <p:nvPr/>
        </p:nvSpPr>
        <p:spPr>
          <a:xfrm>
            <a:off x="258221" y="4933388"/>
            <a:ext cx="8885779" cy="1807674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en-CA" sz="2400" dirty="0"/>
              <a:t>Info:  </a:t>
            </a:r>
            <a:r>
              <a:rPr lang="en-CA" sz="2400" dirty="0">
                <a:hlinkClick r:id="rId5"/>
              </a:rPr>
              <a:t>http://astronomy.sdsu.edu/projectastro/resources/WorldsInComparison.pdf</a:t>
            </a:r>
            <a:endParaRPr lang="en-CA" sz="2400" dirty="0"/>
          </a:p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endParaRPr lang="en-CA" sz="24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75883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208A56-7D91-7548-BAB7-6950896196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DC6F8A8D-F9DB-AA44-923C-9F8E691953D1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Planets in Playdough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65FEF12-09FD-B042-A51B-4E04906483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6257E34-A385-3A48-90D7-6A9D23A18B54}"/>
              </a:ext>
            </a:extLst>
          </p:cNvPr>
          <p:cNvSpPr txBox="1">
            <a:spLocks/>
          </p:cNvSpPr>
          <p:nvPr/>
        </p:nvSpPr>
        <p:spPr>
          <a:xfrm>
            <a:off x="636585" y="3119537"/>
            <a:ext cx="8135455" cy="2324739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FF0000"/>
              </a:buClr>
              <a:buFont typeface="System Font Regular"/>
              <a:buChar char="x"/>
            </a:pPr>
            <a:r>
              <a:rPr lang="en-CA" sz="2400">
                <a:solidFill>
                  <a:prstClr val="white"/>
                </a:solidFill>
                <a:latin typeface="Arial"/>
              </a:rPr>
              <a:t>needs a lot of playdough</a:t>
            </a:r>
          </a:p>
          <a:p>
            <a:pPr lvl="1">
              <a:buClr>
                <a:srgbClr val="FF0000"/>
              </a:buClr>
              <a:buFont typeface="System Font Regular"/>
              <a:buChar char="x"/>
            </a:pPr>
            <a:r>
              <a:rPr lang="en-CA" sz="2400">
                <a:solidFill>
                  <a:prstClr val="white"/>
                </a:solidFill>
                <a:latin typeface="Arial"/>
              </a:rPr>
              <a:t>impossible to do perfectly (but that’s part of the challenge!)</a:t>
            </a:r>
          </a:p>
          <a:p>
            <a:pPr lvl="1">
              <a:buClr>
                <a:srgbClr val="FF0000"/>
              </a:buClr>
              <a:buFont typeface="System Font Regular"/>
              <a:buChar char="x"/>
            </a:pPr>
            <a:r>
              <a:rPr lang="en-CA" sz="2400">
                <a:solidFill>
                  <a:prstClr val="white"/>
                </a:solidFill>
                <a:latin typeface="Arial"/>
              </a:rPr>
              <a:t>nothing about distances</a:t>
            </a:r>
          </a:p>
          <a:p>
            <a:pPr lvl="1">
              <a:buClr>
                <a:srgbClr val="FF0000"/>
              </a:buClr>
              <a:buFont typeface="System Font Regular"/>
              <a:buChar char="x"/>
            </a:pPr>
            <a:r>
              <a:rPr lang="en-CA" sz="2400">
                <a:solidFill>
                  <a:prstClr val="white"/>
                </a:solidFill>
                <a:latin typeface="Arial"/>
              </a:rPr>
              <a:t>planets only – the other objects would be too small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22C539A-FA0F-7746-9B12-4489EFA3BCA3}"/>
              </a:ext>
            </a:extLst>
          </p:cNvPr>
          <p:cNvSpPr txBox="1">
            <a:spLocks/>
          </p:cNvSpPr>
          <p:nvPr/>
        </p:nvSpPr>
        <p:spPr>
          <a:xfrm>
            <a:off x="636586" y="1617013"/>
            <a:ext cx="7845426" cy="1438342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>
                  <a:lumMod val="60000"/>
                  <a:lumOff val="40000"/>
                </a:schemeClr>
              </a:buClr>
              <a:buFont typeface="Lucida Grande" panose="020B0600040502020204" pitchFamily="34" charset="0"/>
              <a:buChar char="✓"/>
            </a:pPr>
            <a:r>
              <a:rPr lang="en-CA" sz="2400" dirty="0">
                <a:solidFill>
                  <a:prstClr val="white"/>
                </a:solidFill>
                <a:latin typeface="Arial"/>
              </a:rPr>
              <a:t>excellent activity to model sizes  (volume, not just diameter)</a:t>
            </a:r>
          </a:p>
          <a:p>
            <a:pPr lvl="1">
              <a:buClr>
                <a:schemeClr val="accent6">
                  <a:lumMod val="60000"/>
                  <a:lumOff val="40000"/>
                </a:schemeClr>
              </a:buClr>
              <a:buFont typeface="Lucida Grande" panose="020B0600040502020204" pitchFamily="34" charset="0"/>
              <a:buChar char="✓"/>
            </a:pPr>
            <a:r>
              <a:rPr lang="en-CA" sz="2400" dirty="0">
                <a:solidFill>
                  <a:prstClr val="white"/>
                </a:solidFill>
                <a:latin typeface="Arial"/>
              </a:rPr>
              <a:t>very surprising!</a:t>
            </a:r>
            <a:endParaRPr lang="en-CA" sz="22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070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Contact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8"/>
          </p:nvPr>
        </p:nvSpPr>
        <p:spPr/>
      </p:sp>
      <p:grpSp>
        <p:nvGrpSpPr>
          <p:cNvPr id="9" name="Groupe 11"/>
          <p:cNvGrpSpPr/>
          <p:nvPr/>
        </p:nvGrpSpPr>
        <p:grpSpPr>
          <a:xfrm>
            <a:off x="-7996" y="5129782"/>
            <a:ext cx="9147289" cy="1728217"/>
            <a:chOff x="-1" y="1628775"/>
            <a:chExt cx="9147289" cy="1728217"/>
          </a:xfrm>
        </p:grpSpPr>
        <p:sp>
          <p:nvSpPr>
            <p:cNvPr id="10" name="Rectangle 9"/>
            <p:cNvSpPr/>
            <p:nvPr/>
          </p:nvSpPr>
          <p:spPr>
            <a:xfrm>
              <a:off x="-1" y="1628775"/>
              <a:ext cx="9147289" cy="172821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11" name="Picture 2" descr="C:\Fichiers\DU\Admin\Logos\logo_EN-transparent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20246" y="1774317"/>
              <a:ext cx="3032398" cy="1260311"/>
            </a:xfrm>
            <a:prstGeom prst="rect">
              <a:avLst/>
            </a:prstGeom>
            <a:noFill/>
          </p:spPr>
        </p:pic>
        <p:pic>
          <p:nvPicPr>
            <p:cNvPr id="14" name="Picture 3" descr="C:\Fichiers\DU\Admin\Logos\logo_FR-transparent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64213" y="1784951"/>
              <a:ext cx="3371506" cy="1239041"/>
            </a:xfrm>
            <a:prstGeom prst="rect">
              <a:avLst/>
            </a:prstGeom>
            <a:noFill/>
          </p:spPr>
        </p:pic>
      </p:grpSp>
      <p:sp>
        <p:nvSpPr>
          <p:cNvPr id="15" name="ZoneTexte 14"/>
          <p:cNvSpPr txBox="1"/>
          <p:nvPr/>
        </p:nvSpPr>
        <p:spPr>
          <a:xfrm>
            <a:off x="891597" y="2097145"/>
            <a:ext cx="7436127" cy="748923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3200" b="1" dirty="0" err="1">
                <a:solidFill>
                  <a:srgbClr val="FFFFFF"/>
                </a:solidFill>
                <a:latin typeface="+mj-lt"/>
              </a:rPr>
              <a:t>www.discovertheuniverse.ca</a:t>
            </a:r>
            <a:endParaRPr lang="en-CA" sz="3200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6" name="Table Placeholder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833" y="3044041"/>
            <a:ext cx="881381" cy="88138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494" y="3031510"/>
            <a:ext cx="893912" cy="893912"/>
          </a:xfrm>
          <a:prstGeom prst="rect">
            <a:avLst/>
          </a:prstGeom>
          <a:solidFill>
            <a:srgbClr val="55ACEE"/>
          </a:solidFill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686" y="3044041"/>
            <a:ext cx="921244" cy="92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977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447475"/>
            <a:ext cx="9144000" cy="1107342"/>
          </a:xfrm>
        </p:spPr>
        <p:txBody>
          <a:bodyPr>
            <a:normAutofit fontScale="90000"/>
          </a:bodyPr>
          <a:lstStyle/>
          <a:p>
            <a:r>
              <a:rPr lang="en-CA" sz="4400" dirty="0">
                <a:latin typeface="+mj-lt"/>
              </a:rPr>
              <a:t>Scale Model of the Solar System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95B9FC-4983-4F40-AF9B-CF0A249924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73680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30BB64-CB8F-5E43-B0DE-C09F2E16A5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E411AEAE-CEC3-9146-B921-B583106E712F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Scale Model of the Solar System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F02D1E2-A81C-C549-9204-36832824941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1BEE9C0-1FFC-5949-B8AD-2DF0BB24968F}"/>
              </a:ext>
            </a:extLst>
          </p:cNvPr>
          <p:cNvSpPr txBox="1">
            <a:spLocks/>
          </p:cNvSpPr>
          <p:nvPr/>
        </p:nvSpPr>
        <p:spPr>
          <a:xfrm>
            <a:off x="636586" y="1468317"/>
            <a:ext cx="7845426" cy="2620204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en-CA" sz="2400" dirty="0">
                <a:latin typeface="Arial"/>
              </a:rPr>
              <a:t>Recreates the main objects in the solar system using the right scale for both size AND distance.</a:t>
            </a:r>
          </a:p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endParaRPr lang="en-CA" sz="2400" dirty="0">
              <a:latin typeface="Arial"/>
            </a:endParaRPr>
          </a:p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en-CA" sz="2400" dirty="0">
                <a:latin typeface="Arial"/>
              </a:rPr>
              <a:t>You can find everyday items to represent the planets and put them at the right distance from your Sun (get ready for a long walk!)</a:t>
            </a:r>
          </a:p>
        </p:txBody>
      </p:sp>
    </p:spTree>
    <p:extLst>
      <p:ext uri="{BB962C8B-B14F-4D97-AF65-F5344CB8AC3E}">
        <p14:creationId xmlns:p14="http://schemas.microsoft.com/office/powerpoint/2010/main" val="39749491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30BB64-CB8F-5E43-B0DE-C09F2E16A5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E411AEAE-CEC3-9146-B921-B583106E712F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Calculate your Model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F02D1E2-A81C-C549-9204-36832824941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1BEE9C0-1FFC-5949-B8AD-2DF0BB24968F}"/>
              </a:ext>
            </a:extLst>
          </p:cNvPr>
          <p:cNvSpPr txBox="1">
            <a:spLocks/>
          </p:cNvSpPr>
          <p:nvPr/>
        </p:nvSpPr>
        <p:spPr>
          <a:xfrm>
            <a:off x="636586" y="1267901"/>
            <a:ext cx="7845426" cy="995144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en-CA" sz="2400" dirty="0">
                <a:latin typeface="Arial"/>
              </a:rPr>
              <a:t>If you want the Sun to be 30 cm in diameter, how big should Earth be?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F35E53-9BC9-2D42-8F21-52D2F431B6EE}"/>
                  </a:ext>
                </a:extLst>
              </p:cNvPr>
              <p:cNvSpPr txBox="1"/>
              <p:nvPr/>
            </p:nvSpPr>
            <p:spPr>
              <a:xfrm>
                <a:off x="934203" y="2977268"/>
                <a:ext cx="4893160" cy="6994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A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30 </m:t>
                        </m:r>
                        <m:r>
                          <a:rPr lang="fr-CA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num>
                      <m:den>
                        <m:r>
                          <a:rPr lang="fr-CA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1392530 </m:t>
                        </m:r>
                        <m:r>
                          <a:rPr lang="fr-CA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𝑘𝑚</m:t>
                        </m:r>
                      </m:den>
                    </m:f>
                  </m:oMath>
                </a14:m>
                <a:r>
                  <a:rPr lang="fr-FR" sz="3200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32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A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fr-CA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12756 </m:t>
                        </m:r>
                        <m:r>
                          <a:rPr lang="fr-CA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𝑘𝑚</m:t>
                        </m:r>
                      </m:den>
                    </m:f>
                  </m:oMath>
                </a14:m>
                <a:r>
                  <a:rPr lang="fr-FR" sz="32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F35E53-9BC9-2D42-8F21-52D2F431B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203" y="2977268"/>
                <a:ext cx="4893160" cy="699487"/>
              </a:xfrm>
              <a:prstGeom prst="rect">
                <a:avLst/>
              </a:prstGeom>
              <a:blipFill>
                <a:blip r:embed="rId3"/>
                <a:stretch>
                  <a:fillRect l="-2073" t="-7018" b="-263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903A42C-9186-784D-9D06-E3EA5D77E65A}"/>
                  </a:ext>
                </a:extLst>
              </p:cNvPr>
              <p:cNvSpPr txBox="1"/>
              <p:nvPr/>
            </p:nvSpPr>
            <p:spPr>
              <a:xfrm>
                <a:off x="2522186" y="4123518"/>
                <a:ext cx="6076407" cy="7014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𝓍</m:t>
                      </m:r>
                      <m:r>
                        <a:rPr lang="fr-FR" sz="24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30 </m:t>
                          </m:r>
                          <m:r>
                            <a:rPr lang="fr-CA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  <m:r>
                            <a:rPr lang="fr-CA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× 12756 </m:t>
                          </m:r>
                          <m:r>
                            <a:rPr lang="fr-CA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𝑘𝑚</m:t>
                          </m:r>
                        </m:num>
                        <m:den>
                          <m:r>
                            <a:rPr lang="fr-CA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1392530 </m:t>
                          </m:r>
                          <m:r>
                            <a:rPr lang="fr-CA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𝑘𝑚</m:t>
                          </m:r>
                        </m:den>
                      </m:f>
                      <m:r>
                        <a:rPr lang="fr-CA" sz="24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=0.27 </m:t>
                      </m:r>
                      <m:r>
                        <m:rPr>
                          <m:sty m:val="p"/>
                        </m:rPr>
                        <a:rPr lang="fr-CA" sz="24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fr-CA" sz="24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=2.7 </m:t>
                      </m:r>
                      <m:r>
                        <m:rPr>
                          <m:sty m:val="p"/>
                        </m:rPr>
                        <a:rPr lang="fr-CA" sz="24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fr-FR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903A42C-9186-784D-9D06-E3EA5D77E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186" y="4123518"/>
                <a:ext cx="6076407" cy="701410"/>
              </a:xfrm>
              <a:prstGeom prst="rect">
                <a:avLst/>
              </a:prstGeom>
              <a:blipFill>
                <a:blip r:embed="rId4"/>
                <a:stretch>
                  <a:fillRect t="-8929" b="-2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Bent-Up Arrow 12">
            <a:extLst>
              <a:ext uri="{FF2B5EF4-FFF2-40B4-BE49-F238E27FC236}">
                <a16:creationId xmlns:a16="http://schemas.microsoft.com/office/drawing/2014/main" id="{043D6885-0379-1847-9AF0-C2703FE0EE77}"/>
              </a:ext>
            </a:extLst>
          </p:cNvPr>
          <p:cNvSpPr/>
          <p:nvPr/>
        </p:nvSpPr>
        <p:spPr>
          <a:xfrm rot="5400000">
            <a:off x="1720564" y="4072535"/>
            <a:ext cx="602527" cy="572037"/>
          </a:xfrm>
          <a:prstGeom prst="bentUpArrow">
            <a:avLst>
              <a:gd name="adj1" fmla="val 25000"/>
              <a:gd name="adj2" fmla="val 25000"/>
              <a:gd name="adj3" fmla="val 18713"/>
            </a:avLst>
          </a:prstGeom>
          <a:solidFill>
            <a:srgbClr val="30BEF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00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30BB64-CB8F-5E43-B0DE-C09F2E16A5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E411AEAE-CEC3-9146-B921-B583106E712F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Calculate your Model in Excel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F02D1E2-A81C-C549-9204-36832824941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DA864D-1445-E346-A7AA-B5F524608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52" y="1128713"/>
            <a:ext cx="3924300" cy="3721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BCD9FD-C9C6-7C42-9E6D-E53A018B7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414" y="2164842"/>
            <a:ext cx="4102100" cy="37719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4999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F40350E-AF54-6749-9389-C3978291C9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15BDFBA8-222E-F545-8951-6B2BF4375744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Scale Model of the Solar System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EF6369F-BFBF-B547-AF7F-D8AFDF68BE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F8456BC-14E0-434B-AA3E-DF365924A520}"/>
              </a:ext>
            </a:extLst>
          </p:cNvPr>
          <p:cNvSpPr txBox="1">
            <a:spLocks/>
          </p:cNvSpPr>
          <p:nvPr/>
        </p:nvSpPr>
        <p:spPr>
          <a:xfrm>
            <a:off x="419609" y="1162911"/>
            <a:ext cx="8235876" cy="1032077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en-CA" sz="2400">
                <a:hlinkClick r:id="rId3"/>
              </a:rPr>
              <a:t>http://www.discovertheuniverse.ca/solarsystem.html</a:t>
            </a:r>
            <a:endParaRPr lang="en-CA" sz="2400"/>
          </a:p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endParaRPr lang="en-CA" sz="2200">
              <a:latin typeface="Arial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168A1EE-00DD-9C40-8296-5C64B9CDEA92}"/>
              </a:ext>
            </a:extLst>
          </p:cNvPr>
          <p:cNvSpPr txBox="1">
            <a:spLocks/>
          </p:cNvSpPr>
          <p:nvPr/>
        </p:nvSpPr>
        <p:spPr>
          <a:xfrm>
            <a:off x="4722348" y="2041210"/>
            <a:ext cx="3659455" cy="4097532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en-CA" sz="2400">
                <a:latin typeface="Arial"/>
              </a:rPr>
              <a:t>Enter the size of the Sun you want for your model. Everything else is calculated automatically. </a:t>
            </a:r>
          </a:p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endParaRPr lang="en-CA" sz="2400">
              <a:latin typeface="Arial"/>
            </a:endParaRPr>
          </a:p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en-CA" sz="2400">
                <a:latin typeface="Arial"/>
              </a:rPr>
              <a:t>Show the scale solar system on the map, centred where you want. </a:t>
            </a:r>
            <a:endParaRPr lang="en-CA" sz="2200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F63ABC-785C-9A46-A304-D99B0ECF1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87" y="2041210"/>
            <a:ext cx="3703812" cy="38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173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F40350E-AF54-6749-9389-C3978291C9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15BDFBA8-222E-F545-8951-6B2BF4375744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Scale Model of the Solar System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EF6369F-BFBF-B547-AF7F-D8AFDF68BE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168A1EE-00DD-9C40-8296-5C64B9CDEA92}"/>
              </a:ext>
            </a:extLst>
          </p:cNvPr>
          <p:cNvSpPr txBox="1">
            <a:spLocks/>
          </p:cNvSpPr>
          <p:nvPr/>
        </p:nvSpPr>
        <p:spPr>
          <a:xfrm>
            <a:off x="475989" y="1128713"/>
            <a:ext cx="8381803" cy="625812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en-CA" sz="2400" dirty="0">
                <a:latin typeface="Arial"/>
              </a:rPr>
              <a:t>Also available in our Resources section. </a:t>
            </a:r>
            <a:endParaRPr lang="en-CA" sz="2200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7727A-83DA-8E4B-BB62-60B6D135F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326" y="1821942"/>
            <a:ext cx="450077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941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CC0027-E845-8042-9E40-376C9A12C5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D2335963-033F-B842-815E-C99947195968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Scale Model of the Solar System - Example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01250CB-E256-A44A-9905-4F0A33C16A2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EC5BDA3-4986-034E-84EB-367EFAC80958}"/>
              </a:ext>
            </a:extLst>
          </p:cNvPr>
          <p:cNvSpPr txBox="1">
            <a:spLocks/>
          </p:cNvSpPr>
          <p:nvPr/>
        </p:nvSpPr>
        <p:spPr>
          <a:xfrm>
            <a:off x="649287" y="1143936"/>
            <a:ext cx="7845426" cy="933589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en-CA" sz="2200" dirty="0">
                <a:solidFill>
                  <a:prstClr val="white"/>
                </a:solidFill>
                <a:latin typeface="Arial"/>
              </a:rPr>
              <a:t>Giant scale model based on the Observatory of Mont </a:t>
            </a:r>
            <a:r>
              <a:rPr lang="en-CA" sz="2200" dirty="0" err="1">
                <a:solidFill>
                  <a:prstClr val="white"/>
                </a:solidFill>
                <a:latin typeface="Arial"/>
              </a:rPr>
              <a:t>Megantic</a:t>
            </a:r>
            <a:r>
              <a:rPr lang="en-CA" sz="2200" dirty="0">
                <a:solidFill>
                  <a:prstClr val="white"/>
                </a:solidFill>
                <a:latin typeface="Arial"/>
              </a:rPr>
              <a:t>, near </a:t>
            </a:r>
            <a:r>
              <a:rPr lang="en-CA" sz="2200" dirty="0" err="1">
                <a:solidFill>
                  <a:prstClr val="white"/>
                </a:solidFill>
                <a:latin typeface="Arial"/>
              </a:rPr>
              <a:t>Sherbooke</a:t>
            </a:r>
            <a:r>
              <a:rPr lang="en-CA" sz="2200" dirty="0">
                <a:solidFill>
                  <a:prstClr val="white"/>
                </a:solidFill>
                <a:latin typeface="Arial"/>
              </a:rPr>
              <a:t>, QC.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670D988-F4A7-7044-B12B-46894A63A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928" y="2077525"/>
            <a:ext cx="5146717" cy="407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453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CC0027-E845-8042-9E40-376C9A12C5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D2335963-033F-B842-815E-C99947195968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Scale Model of the Solar System - Example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01250CB-E256-A44A-9905-4F0A33C16A2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C8248D0-B591-0347-B06C-BCDFD8315A54}"/>
              </a:ext>
            </a:extLst>
          </p:cNvPr>
          <p:cNvSpPr txBox="1">
            <a:spLocks/>
          </p:cNvSpPr>
          <p:nvPr/>
        </p:nvSpPr>
        <p:spPr>
          <a:xfrm>
            <a:off x="318292" y="4941598"/>
            <a:ext cx="8507415" cy="1401409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fr-CA" sz="2400" dirty="0"/>
              <a:t>Info : </a:t>
            </a:r>
            <a:r>
              <a:rPr lang="fr-CA" sz="2400" dirty="0">
                <a:hlinkClick r:id="rId3"/>
              </a:rPr>
              <a:t>http://www.astrolab-parc-national-mont-megantic.org/en/giant.solar.system.htm</a:t>
            </a:r>
            <a:endParaRPr lang="fr-CA" sz="2400" dirty="0"/>
          </a:p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endParaRPr lang="fr-CA" sz="2200" dirty="0"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553600-00AF-6F4C-80CF-6CB95EFDD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87" y="1203833"/>
            <a:ext cx="4897464" cy="3673098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8E0AF80-1C69-A247-9BAD-E2A98362E89C}"/>
              </a:ext>
            </a:extLst>
          </p:cNvPr>
          <p:cNvSpPr txBox="1">
            <a:spLocks/>
          </p:cNvSpPr>
          <p:nvPr/>
        </p:nvSpPr>
        <p:spPr>
          <a:xfrm>
            <a:off x="5701734" y="3771575"/>
            <a:ext cx="3729348" cy="995144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fr-CA" sz="2400" dirty="0"/>
              <a:t>Uranus, in Lac-Mégantic</a:t>
            </a:r>
            <a:endParaRPr lang="fr-CA" sz="22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89569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5872B0-48B7-7245-86A5-350771D016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39E1A980-9B6C-D249-9936-FEC91493D2C2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Scale Model of the Solar System - Example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44CA4CD-CACA-8942-8283-68A5445613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BE4BB7B-93C9-2F40-8E48-1E4C7515EB68}"/>
              </a:ext>
            </a:extLst>
          </p:cNvPr>
          <p:cNvSpPr txBox="1">
            <a:spLocks/>
          </p:cNvSpPr>
          <p:nvPr/>
        </p:nvSpPr>
        <p:spPr>
          <a:xfrm>
            <a:off x="636586" y="5227340"/>
            <a:ext cx="7845426" cy="933589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7" lvl="1" indent="0">
              <a:buNone/>
            </a:pPr>
            <a:r>
              <a:rPr lang="en-CA" sz="2200" dirty="0">
                <a:solidFill>
                  <a:prstClr val="white"/>
                </a:solidFill>
                <a:latin typeface="Arial"/>
              </a:rPr>
              <a:t>Excellent video– Solar system to scale in the Nevada desert:</a:t>
            </a:r>
            <a:r>
              <a:rPr lang="en-CA" sz="2200" dirty="0">
                <a:solidFill>
                  <a:prstClr val="white"/>
                </a:solidFill>
              </a:rPr>
              <a:t> </a:t>
            </a:r>
            <a:r>
              <a:rPr lang="en-CA" sz="2200" dirty="0">
                <a:solidFill>
                  <a:prstClr val="white"/>
                </a:solidFill>
                <a:hlinkClick r:id="rId3"/>
              </a:rPr>
              <a:t>https://youtu.be/zR3Igc3Rhfg</a:t>
            </a:r>
            <a:endParaRPr lang="en-CA" sz="22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9C0D3-D22A-C14E-A7CA-B22FC8165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175" y="1128713"/>
            <a:ext cx="5674290" cy="409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557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2EE47-8A73-534E-B0F1-1A86E0C835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4D34243B-A435-044D-852C-4B1F16E46CCB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Scale Model of the Solar System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5B8998-78BA-A64C-A4AB-0BFAC22D1BD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36F7B82-F440-6543-B91A-90AA1787E70C}"/>
              </a:ext>
            </a:extLst>
          </p:cNvPr>
          <p:cNvSpPr txBox="1">
            <a:spLocks/>
          </p:cNvSpPr>
          <p:nvPr/>
        </p:nvSpPr>
        <p:spPr>
          <a:xfrm>
            <a:off x="636586" y="2915877"/>
            <a:ext cx="7845426" cy="2731004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FF0000"/>
              </a:buClr>
              <a:buFont typeface="System Font Regular"/>
              <a:buChar char="x"/>
            </a:pPr>
            <a:r>
              <a:rPr lang="en-CA" sz="2400">
                <a:solidFill>
                  <a:prstClr val="white"/>
                </a:solidFill>
                <a:latin typeface="Arial"/>
              </a:rPr>
              <a:t>needs many items and long distance</a:t>
            </a:r>
          </a:p>
          <a:p>
            <a:pPr lvl="1">
              <a:buClr>
                <a:srgbClr val="FF0000"/>
              </a:buClr>
              <a:buFont typeface="System Font Regular"/>
              <a:buChar char="x"/>
            </a:pPr>
            <a:r>
              <a:rPr lang="en-CA" sz="2400">
                <a:solidFill>
                  <a:prstClr val="white"/>
                </a:solidFill>
                <a:latin typeface="Arial"/>
              </a:rPr>
              <a:t>might be difficult to have a general overview</a:t>
            </a:r>
          </a:p>
          <a:p>
            <a:pPr lvl="1">
              <a:buClr>
                <a:srgbClr val="FF0000"/>
              </a:buClr>
              <a:buFont typeface="System Font Regular"/>
              <a:buChar char="x"/>
            </a:pPr>
            <a:r>
              <a:rPr lang="en-CA" sz="2400">
                <a:solidFill>
                  <a:prstClr val="white"/>
                </a:solidFill>
                <a:latin typeface="Arial"/>
              </a:rPr>
              <a:t>might give the impression that planest are all in a line</a:t>
            </a:r>
          </a:p>
          <a:p>
            <a:pPr lvl="1">
              <a:buClr>
                <a:srgbClr val="FF0000"/>
              </a:buClr>
              <a:buFont typeface="System Font Regular"/>
              <a:buChar char="x"/>
            </a:pPr>
            <a:r>
              <a:rPr lang="en-CA" sz="2400">
                <a:solidFill>
                  <a:prstClr val="white"/>
                </a:solidFill>
                <a:latin typeface="Arial"/>
              </a:rPr>
              <a:t>very difficult to model the smaller objects </a:t>
            </a:r>
          </a:p>
          <a:p>
            <a:pPr lvl="1"/>
            <a:endParaRPr lang="en-CA" sz="2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EC5BDA3-4986-034E-84EB-367EFAC80958}"/>
              </a:ext>
            </a:extLst>
          </p:cNvPr>
          <p:cNvSpPr txBox="1">
            <a:spLocks/>
          </p:cNvSpPr>
          <p:nvPr/>
        </p:nvSpPr>
        <p:spPr>
          <a:xfrm>
            <a:off x="636586" y="1357455"/>
            <a:ext cx="7845426" cy="1438342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>
                  <a:lumMod val="60000"/>
                  <a:lumOff val="40000"/>
                </a:schemeClr>
              </a:buClr>
              <a:buFont typeface="Lucida Grande" panose="020B0600040502020204" pitchFamily="34" charset="0"/>
              <a:buChar char="✓"/>
            </a:pPr>
            <a:r>
              <a:rPr lang="en-CA" sz="2400">
                <a:solidFill>
                  <a:prstClr val="white"/>
                </a:solidFill>
                <a:latin typeface="Arial"/>
              </a:rPr>
              <a:t>models distances AND sizes</a:t>
            </a:r>
          </a:p>
          <a:p>
            <a:pPr lvl="1">
              <a:buClr>
                <a:schemeClr val="accent6">
                  <a:lumMod val="60000"/>
                  <a:lumOff val="40000"/>
                </a:schemeClr>
              </a:buClr>
              <a:buFont typeface="Lucida Grande" panose="020B0600040502020204" pitchFamily="34" charset="0"/>
              <a:buChar char="✓"/>
            </a:pPr>
            <a:r>
              <a:rPr lang="en-CA" sz="2400">
                <a:solidFill>
                  <a:prstClr val="white"/>
                </a:solidFill>
                <a:latin typeface="Arial"/>
              </a:rPr>
              <a:t>gives an excellent idea of the true scale of the solar system</a:t>
            </a:r>
            <a:endParaRPr lang="en-CA" sz="220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179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54;p13">
            <a:extLst>
              <a:ext uri="{FF2B5EF4-FFF2-40B4-BE49-F238E27FC236}">
                <a16:creationId xmlns:a16="http://schemas.microsoft.com/office/drawing/2014/main" id="{7E457A1A-95E1-F941-B1AA-F852BB21A17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7821" b="7804"/>
          <a:stretch/>
        </p:blipFill>
        <p:spPr>
          <a:xfrm>
            <a:off x="0" y="0"/>
            <a:ext cx="914399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55;p13">
            <a:extLst>
              <a:ext uri="{FF2B5EF4-FFF2-40B4-BE49-F238E27FC236}">
                <a16:creationId xmlns:a16="http://schemas.microsoft.com/office/drawing/2014/main" id="{A98B49FA-AE82-B942-B60B-EAB6F57F1398}"/>
              </a:ext>
            </a:extLst>
          </p:cNvPr>
          <p:cNvSpPr txBox="1">
            <a:spLocks/>
          </p:cNvSpPr>
          <p:nvPr/>
        </p:nvSpPr>
        <p:spPr>
          <a:xfrm>
            <a:off x="1833648" y="1081842"/>
            <a:ext cx="6267364" cy="12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4800" b="1" dirty="0">
                <a:latin typeface="Amatic SC"/>
                <a:ea typeface="Amatic SC"/>
                <a:cs typeface="Amatic SC"/>
                <a:sym typeface="Amatic SC"/>
              </a:rPr>
              <a:t>Canadian Youth Exploring Space </a:t>
            </a:r>
          </a:p>
          <a:p>
            <a:pPr algn="l">
              <a:spcBef>
                <a:spcPts val="0"/>
              </a:spcBef>
            </a:pPr>
            <a:r>
              <a:rPr lang="en-GB" sz="4800" b="1" dirty="0">
                <a:latin typeface="Amatic SC"/>
                <a:ea typeface="Amatic SC"/>
                <a:cs typeface="Amatic SC"/>
                <a:sym typeface="Amatic SC"/>
              </a:rPr>
              <a:t>(Can-YES)</a:t>
            </a:r>
          </a:p>
        </p:txBody>
      </p:sp>
      <p:sp>
        <p:nvSpPr>
          <p:cNvPr id="22" name="Google Shape;57;p13">
            <a:extLst>
              <a:ext uri="{FF2B5EF4-FFF2-40B4-BE49-F238E27FC236}">
                <a16:creationId xmlns:a16="http://schemas.microsoft.com/office/drawing/2014/main" id="{2591248E-F65A-004F-9B92-9D7C8FC1D9FD}"/>
              </a:ext>
            </a:extLst>
          </p:cNvPr>
          <p:cNvSpPr txBox="1"/>
          <p:nvPr/>
        </p:nvSpPr>
        <p:spPr>
          <a:xfrm>
            <a:off x="2557463" y="4696914"/>
            <a:ext cx="5986431" cy="2324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For more info and how to book a session</a:t>
            </a:r>
            <a:endParaRPr sz="24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Contact:</a:t>
            </a:r>
            <a:endParaRPr sz="20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nannau@observatoryhill.org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OR VISIT:</a:t>
            </a:r>
            <a:endParaRPr sz="20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https://</a:t>
            </a:r>
            <a:r>
              <a:rPr lang="en-GB" sz="16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thecentreoftheuniverse.net</a:t>
            </a:r>
            <a:r>
              <a:rPr lang="en-GB" sz="16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/</a:t>
            </a:r>
            <a:r>
              <a:rPr lang="en-GB" sz="16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canyes</a:t>
            </a:r>
            <a:r>
              <a:rPr lang="en-GB" sz="16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/</a:t>
            </a:r>
            <a:endParaRPr sz="2400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3" name="Google Shape;58;p13">
            <a:extLst>
              <a:ext uri="{FF2B5EF4-FFF2-40B4-BE49-F238E27FC236}">
                <a16:creationId xmlns:a16="http://schemas.microsoft.com/office/drawing/2014/main" id="{FC6B80D2-1807-0D48-A527-4D77FA77867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425" y="158000"/>
            <a:ext cx="1512799" cy="15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59;p13">
            <a:extLst>
              <a:ext uri="{FF2B5EF4-FFF2-40B4-BE49-F238E27FC236}">
                <a16:creationId xmlns:a16="http://schemas.microsoft.com/office/drawing/2014/main" id="{DACA8AFC-BF05-B54C-BB3E-447BBE0EA191}"/>
              </a:ext>
            </a:extLst>
          </p:cNvPr>
          <p:cNvSpPr txBox="1"/>
          <p:nvPr/>
        </p:nvSpPr>
        <p:spPr>
          <a:xfrm>
            <a:off x="1744662" y="2333482"/>
            <a:ext cx="4047300" cy="25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What we offer:</a:t>
            </a:r>
            <a:endParaRPr sz="28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urier New"/>
              <a:buChar char="-"/>
            </a:pPr>
            <a:r>
              <a:rPr lang="en-GB" sz="1400" b="1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Live one-on-one interactive video conferences with scientists.</a:t>
            </a:r>
            <a:endParaRPr sz="1400" b="1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urier New"/>
              <a:buChar char="-"/>
            </a:pPr>
            <a:r>
              <a:rPr lang="en-GB" sz="1400" b="1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Preparatory astronomy material and interactive activities.</a:t>
            </a:r>
            <a:endParaRPr sz="1400" b="1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urier New"/>
              <a:buChar char="-"/>
            </a:pPr>
            <a:r>
              <a:rPr lang="en-GB" sz="1400" b="1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Access to some of Canada’s best research facilities and their data.</a:t>
            </a:r>
            <a:endParaRPr sz="1400" b="1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/>
          </a:p>
        </p:txBody>
      </p:sp>
    </p:spTree>
    <p:extLst>
      <p:ext uri="{BB962C8B-B14F-4D97-AF65-F5344CB8AC3E}">
        <p14:creationId xmlns:p14="http://schemas.microsoft.com/office/powerpoint/2010/main" val="19610046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BA2365-C698-8F46-9492-F912117E8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33" y="739193"/>
            <a:ext cx="8317282" cy="5485702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72987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F39957-9DB1-9444-A8BF-CC4767A1F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D3EA68B2-A3C5-194F-90A6-E7B3864665F1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Sphero Solar System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5C8191-8747-9E46-B786-C8DDD834C2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00BA3F4-6277-BE41-987B-66FB7DF72F27}"/>
              </a:ext>
            </a:extLst>
          </p:cNvPr>
          <p:cNvSpPr txBox="1">
            <a:spLocks/>
          </p:cNvSpPr>
          <p:nvPr/>
        </p:nvSpPr>
        <p:spPr>
          <a:xfrm>
            <a:off x="519770" y="1296847"/>
            <a:ext cx="8507415" cy="1881541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en-CA" sz="2400"/>
              <a:t>Activity developed by X-Chem Outreach and Actua</a:t>
            </a:r>
          </a:p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endParaRPr lang="en-CA" sz="2400"/>
          </a:p>
          <a:p>
            <a:pPr lvl="1"/>
            <a:r>
              <a:rPr lang="en-CA" sz="2400">
                <a:latin typeface="Arial"/>
              </a:rPr>
              <a:t>includes robotics, coding, and math to calculate orbital periods and speeds to scale</a:t>
            </a:r>
            <a:endParaRPr lang="en-CA" sz="2200">
              <a:latin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38B687-9E16-FC49-AEB5-1F62C5527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58954"/>
            <a:ext cx="9144000" cy="267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052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F39957-9DB1-9444-A8BF-CC4767A1F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D3EA68B2-A3C5-194F-90A6-E7B3864665F1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Sphero Solar System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5C8191-8747-9E46-B786-C8DDD834C2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2FB8BDE-5752-CA4C-BF03-C35966A658CA}"/>
              </a:ext>
            </a:extLst>
          </p:cNvPr>
          <p:cNvSpPr txBox="1">
            <a:spLocks/>
          </p:cNvSpPr>
          <p:nvPr/>
        </p:nvSpPr>
        <p:spPr>
          <a:xfrm>
            <a:off x="3719593" y="1296847"/>
            <a:ext cx="5307592" cy="4282198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en-CA" sz="2400" dirty="0"/>
              <a:t>What you’ll need:</a:t>
            </a:r>
          </a:p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endParaRPr lang="en-CA" sz="2400" dirty="0"/>
          </a:p>
          <a:p>
            <a:pPr lvl="1"/>
            <a:r>
              <a:rPr lang="en-CA" sz="2400" dirty="0">
                <a:latin typeface="Arial"/>
              </a:rPr>
              <a:t>4-5 Sphero SPRK+ or Sphero Mini</a:t>
            </a:r>
          </a:p>
          <a:p>
            <a:pPr lvl="1"/>
            <a:r>
              <a:rPr lang="en-CA" sz="2400" dirty="0">
                <a:latin typeface="Arial"/>
              </a:rPr>
              <a:t>4-5 tablets to control each Sphero</a:t>
            </a:r>
          </a:p>
          <a:p>
            <a:pPr lvl="1"/>
            <a:r>
              <a:rPr lang="en-CA" sz="2400" dirty="0">
                <a:latin typeface="Arial"/>
              </a:rPr>
              <a:t>large surface (up to Mars: radius of 1.6 m; up to Jupiter: radius of 5.3 m)</a:t>
            </a:r>
          </a:p>
          <a:p>
            <a:pPr lvl="1"/>
            <a:endParaRPr lang="en-CA" sz="2200" dirty="0"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B528B9-3B50-DD49-9A11-BDB02AC9F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49" y="1561530"/>
            <a:ext cx="2947789" cy="291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196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8F5D7-587E-954F-A538-A59D957935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4C16BC0F-36BE-E748-A5E6-26E779024D5B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Sphero Solar System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2E2522-5332-8343-8FE3-4DADBF12EA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2FB8BDE-5752-CA4C-BF03-C35966A658CA}"/>
              </a:ext>
            </a:extLst>
          </p:cNvPr>
          <p:cNvSpPr txBox="1">
            <a:spLocks/>
          </p:cNvSpPr>
          <p:nvPr/>
        </p:nvSpPr>
        <p:spPr>
          <a:xfrm>
            <a:off x="649286" y="3648936"/>
            <a:ext cx="8356927" cy="2657138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en-CA" sz="2400" dirty="0"/>
              <a:t>Need to calculate:</a:t>
            </a:r>
          </a:p>
          <a:p>
            <a:pPr lvl="1"/>
            <a:r>
              <a:rPr lang="en-CA" sz="2400" dirty="0">
                <a:latin typeface="Arial"/>
              </a:rPr>
              <a:t>speeds in Sphero unit (or use calculated values in activity description);</a:t>
            </a:r>
          </a:p>
          <a:p>
            <a:pPr lvl="1"/>
            <a:r>
              <a:rPr lang="en-CA" sz="2400" dirty="0">
                <a:latin typeface="Arial"/>
              </a:rPr>
              <a:t>orbital periods, using the speeds </a:t>
            </a:r>
            <a:r>
              <a:rPr lang="en-CA" sz="2400">
                <a:latin typeface="Arial"/>
              </a:rPr>
              <a:t>and circumferences </a:t>
            </a:r>
            <a:r>
              <a:rPr lang="en-CA" sz="2400" dirty="0">
                <a:latin typeface="Arial"/>
              </a:rPr>
              <a:t>(or use values in activity description).</a:t>
            </a:r>
          </a:p>
          <a:p>
            <a:pPr lvl="1"/>
            <a:endParaRPr lang="en-CA" sz="2200" dirty="0">
              <a:latin typeface="Arial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6CECB0C-FA2D-2846-BD72-DE4F25340F2E}"/>
              </a:ext>
            </a:extLst>
          </p:cNvPr>
          <p:cNvSpPr txBox="1">
            <a:spLocks/>
          </p:cNvSpPr>
          <p:nvPr/>
        </p:nvSpPr>
        <p:spPr>
          <a:xfrm>
            <a:off x="653441" y="1449247"/>
            <a:ext cx="8141918" cy="2287806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en-CA" sz="2400" dirty="0"/>
              <a:t>We know:</a:t>
            </a:r>
          </a:p>
          <a:p>
            <a:pPr lvl="1"/>
            <a:r>
              <a:rPr lang="en-CA" sz="2400" dirty="0">
                <a:latin typeface="Arial"/>
              </a:rPr>
              <a:t>distances to each planet (1au becomes 1m in the model);</a:t>
            </a:r>
          </a:p>
          <a:p>
            <a:pPr lvl="1"/>
            <a:r>
              <a:rPr lang="en-CA" sz="2400" dirty="0">
                <a:latin typeface="Arial"/>
              </a:rPr>
              <a:t>orbital speeds in km/s of each planet.</a:t>
            </a:r>
          </a:p>
          <a:p>
            <a:pPr lvl="1"/>
            <a:endParaRPr lang="en-CA" sz="22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909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8F5D7-587E-954F-A538-A59D957935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4C16BC0F-36BE-E748-A5E6-26E779024D5B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Sphero Solar System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2E2522-5332-8343-8FE3-4DADBF12EA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1F0746B-8D94-BB46-8395-57145CFB5489}"/>
              </a:ext>
            </a:extLst>
          </p:cNvPr>
          <p:cNvSpPr txBox="1">
            <a:spLocks/>
          </p:cNvSpPr>
          <p:nvPr/>
        </p:nvSpPr>
        <p:spPr>
          <a:xfrm>
            <a:off x="801686" y="3038431"/>
            <a:ext cx="2948903" cy="2878737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en-CA" sz="2400" dirty="0"/>
              <a:t>And we get 4 or 5 planets orbiting the Sun at different speeds and with different colours!</a:t>
            </a:r>
            <a:endParaRPr lang="en-CA" sz="2400" dirty="0">
              <a:latin typeface="Arial"/>
            </a:endParaRPr>
          </a:p>
          <a:p>
            <a:pPr lvl="1"/>
            <a:endParaRPr lang="en-CA" sz="2200" dirty="0"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D67C11-9A55-274E-BF02-3BF122ED72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025"/>
          <a:stretch/>
        </p:blipFill>
        <p:spPr>
          <a:xfrm>
            <a:off x="3917202" y="1100802"/>
            <a:ext cx="4060557" cy="483594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B1EE39A-623D-5843-9C91-252D31ED8902}"/>
              </a:ext>
            </a:extLst>
          </p:cNvPr>
          <p:cNvSpPr txBox="1">
            <a:spLocks/>
          </p:cNvSpPr>
          <p:nvPr/>
        </p:nvSpPr>
        <p:spPr>
          <a:xfrm>
            <a:off x="801686" y="1140316"/>
            <a:ext cx="2651852" cy="2140073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en-CA" sz="2400"/>
              <a:t>Coding in blocks using the app Sphero Edu:</a:t>
            </a:r>
            <a:endParaRPr lang="en-CA" sz="2400">
              <a:latin typeface="Arial"/>
            </a:endParaRPr>
          </a:p>
          <a:p>
            <a:pPr lvl="1"/>
            <a:endParaRPr lang="en-CA" sz="220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898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A76D4C-A9F2-C548-8290-4CA142A907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C160FF1-1B8F-B941-9088-867690BE2CA3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Sphero Solar System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76CBC7-0ED6-7E47-8375-8E83D6C637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B1EE39A-623D-5843-9C91-252D31ED8902}"/>
              </a:ext>
            </a:extLst>
          </p:cNvPr>
          <p:cNvSpPr txBox="1">
            <a:spLocks/>
          </p:cNvSpPr>
          <p:nvPr/>
        </p:nvSpPr>
        <p:spPr>
          <a:xfrm>
            <a:off x="649287" y="4644060"/>
            <a:ext cx="7302654" cy="2213939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en-CA" sz="2400" dirty="0"/>
              <a:t>Detailed description: </a:t>
            </a:r>
            <a:r>
              <a:rPr lang="en-CA" sz="2400" dirty="0">
                <a:hlinkClick r:id="rId3"/>
              </a:rPr>
              <a:t>https://actua.ca/en/activities/sphero-solar-system-by-x-chem-outreach-program</a:t>
            </a:r>
            <a:endParaRPr lang="en-CA" sz="2400" dirty="0"/>
          </a:p>
          <a:p>
            <a:pPr marL="58737" lvl="1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endParaRPr lang="en-CA" sz="2400" dirty="0">
              <a:latin typeface="Arial"/>
            </a:endParaRPr>
          </a:p>
          <a:p>
            <a:pPr lvl="1"/>
            <a:endParaRPr lang="en-CA" sz="2200" dirty="0"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063693-CE06-6A41-99D1-DCD078B19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084" y="1128713"/>
            <a:ext cx="5335832" cy="3519273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240933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BF472-B5CE-9244-A075-C20F7EFA63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E0E7AB05-CC19-204A-9189-711BE7B177AD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Sphero Solar System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FD3BF3-FAC5-6847-9653-62A902C562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AA14F12-8550-674A-95B6-EA564735C713}"/>
              </a:ext>
            </a:extLst>
          </p:cNvPr>
          <p:cNvSpPr txBox="1">
            <a:spLocks/>
          </p:cNvSpPr>
          <p:nvPr/>
        </p:nvSpPr>
        <p:spPr>
          <a:xfrm>
            <a:off x="636585" y="3119537"/>
            <a:ext cx="8135455" cy="1918474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FF0000"/>
              </a:buClr>
              <a:buFont typeface="System Font Regular"/>
              <a:buChar char="x"/>
            </a:pPr>
            <a:r>
              <a:rPr lang="en-CA" sz="2400">
                <a:solidFill>
                  <a:prstClr val="white"/>
                </a:solidFill>
                <a:latin typeface="Arial"/>
              </a:rPr>
              <a:t>needs equipment</a:t>
            </a:r>
          </a:p>
          <a:p>
            <a:pPr lvl="1">
              <a:buClr>
                <a:srgbClr val="FF0000"/>
              </a:buClr>
              <a:buFont typeface="System Font Regular"/>
              <a:buChar char="x"/>
            </a:pPr>
            <a:r>
              <a:rPr lang="en-CA" sz="2400">
                <a:solidFill>
                  <a:prstClr val="white"/>
                </a:solidFill>
                <a:latin typeface="Arial"/>
              </a:rPr>
              <a:t>sizes of planets not to scale</a:t>
            </a:r>
          </a:p>
          <a:p>
            <a:pPr lvl="1">
              <a:buClr>
                <a:srgbClr val="FF0000"/>
              </a:buClr>
              <a:buFont typeface="System Font Regular"/>
              <a:buChar char="x"/>
            </a:pPr>
            <a:r>
              <a:rPr lang="en-CA" sz="2400">
                <a:solidFill>
                  <a:prstClr val="white"/>
                </a:solidFill>
                <a:latin typeface="Arial"/>
              </a:rPr>
              <a:t>system becomes unstable after a few orbits </a:t>
            </a:r>
          </a:p>
          <a:p>
            <a:pPr lvl="1"/>
            <a:endParaRPr lang="en-CA" sz="2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5678B43-F317-B04F-990D-03422A3B35ED}"/>
              </a:ext>
            </a:extLst>
          </p:cNvPr>
          <p:cNvSpPr txBox="1">
            <a:spLocks/>
          </p:cNvSpPr>
          <p:nvPr/>
        </p:nvSpPr>
        <p:spPr>
          <a:xfrm>
            <a:off x="636586" y="1617013"/>
            <a:ext cx="8135454" cy="1438342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>
                  <a:lumMod val="60000"/>
                  <a:lumOff val="40000"/>
                </a:schemeClr>
              </a:buClr>
              <a:buFont typeface="Lucida Grande" panose="020B0600040502020204" pitchFamily="34" charset="0"/>
              <a:buChar char="✓"/>
            </a:pPr>
            <a:r>
              <a:rPr lang="en-CA" sz="2400">
                <a:solidFill>
                  <a:prstClr val="white"/>
                </a:solidFill>
                <a:latin typeface="Arial"/>
              </a:rPr>
              <a:t>multidisciplinary activity: astronomy, robotics, coding and math</a:t>
            </a:r>
          </a:p>
          <a:p>
            <a:pPr lvl="1">
              <a:buClr>
                <a:schemeClr val="accent6">
                  <a:lumMod val="60000"/>
                  <a:lumOff val="40000"/>
                </a:schemeClr>
              </a:buClr>
              <a:buFont typeface="Lucida Grande" panose="020B0600040502020204" pitchFamily="34" charset="0"/>
              <a:buChar char="✓"/>
            </a:pPr>
            <a:r>
              <a:rPr lang="en-CA" sz="2400">
                <a:solidFill>
                  <a:prstClr val="white"/>
                </a:solidFill>
                <a:latin typeface="Arial"/>
              </a:rPr>
              <a:t>models distances and motion to scale</a:t>
            </a:r>
          </a:p>
        </p:txBody>
      </p:sp>
    </p:spTree>
    <p:extLst>
      <p:ext uri="{BB962C8B-B14F-4D97-AF65-F5344CB8AC3E}">
        <p14:creationId xmlns:p14="http://schemas.microsoft.com/office/powerpoint/2010/main" val="111738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BF472-B5CE-9244-A075-C20F7EFA63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E0E7AB05-CC19-204A-9189-711BE7B177AD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Modelling the Solar System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FD3BF3-FAC5-6847-9653-62A902C562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AA14F12-8550-674A-95B6-EA564735C713}"/>
              </a:ext>
            </a:extLst>
          </p:cNvPr>
          <p:cNvSpPr txBox="1">
            <a:spLocks/>
          </p:cNvSpPr>
          <p:nvPr/>
        </p:nvSpPr>
        <p:spPr>
          <a:xfrm>
            <a:off x="749319" y="1942090"/>
            <a:ext cx="8135455" cy="1746119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7" lvl="1" indent="0">
              <a:buNone/>
            </a:pPr>
            <a:r>
              <a:rPr lang="en-CA" sz="2200" dirty="0">
                <a:solidFill>
                  <a:prstClr val="white"/>
                </a:solidFill>
                <a:latin typeface="Arial"/>
              </a:rPr>
              <a:t>No model is perfect but they are better than still images.</a:t>
            </a:r>
          </a:p>
          <a:p>
            <a:pPr marL="58737" lvl="1" indent="0">
              <a:buNone/>
            </a:pPr>
            <a:endParaRPr lang="en-CA" sz="2200" dirty="0">
              <a:solidFill>
                <a:prstClr val="white"/>
              </a:solidFill>
              <a:latin typeface="Arial"/>
            </a:endParaRPr>
          </a:p>
          <a:p>
            <a:pPr marL="58737" lvl="1" indent="0">
              <a:buNone/>
            </a:pPr>
            <a:r>
              <a:rPr lang="en-CA" sz="2200" dirty="0">
                <a:solidFill>
                  <a:prstClr val="white"/>
                </a:solidFill>
                <a:latin typeface="Arial"/>
              </a:rPr>
              <a:t>Don’t hesitate to discuss limitations of the models with your students. </a:t>
            </a:r>
          </a:p>
        </p:txBody>
      </p:sp>
    </p:spTree>
    <p:extLst>
      <p:ext uri="{BB962C8B-B14F-4D97-AF65-F5344CB8AC3E}">
        <p14:creationId xmlns:p14="http://schemas.microsoft.com/office/powerpoint/2010/main" val="7353434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300404-5B47-0C4C-B022-F1667F9E97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4921" r="3907"/>
          <a:stretch/>
        </p:blipFill>
        <p:spPr>
          <a:xfrm>
            <a:off x="0" y="-7976"/>
            <a:ext cx="9144000" cy="6294476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18696" y="4401327"/>
            <a:ext cx="6915900" cy="1361685"/>
          </a:xfrm>
        </p:spPr>
        <p:txBody>
          <a:bodyPr/>
          <a:lstStyle/>
          <a:p>
            <a:r>
              <a:rPr lang="en-CA" b="1" dirty="0"/>
              <a:t>Thank you!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66255" y="1646993"/>
            <a:ext cx="9144000" cy="1107342"/>
          </a:xfrm>
        </p:spPr>
        <p:txBody>
          <a:bodyPr>
            <a:normAutofit/>
          </a:bodyPr>
          <a:lstStyle/>
          <a:p>
            <a:r>
              <a:rPr lang="en-CA" sz="4400" dirty="0">
                <a:latin typeface="+mj-lt"/>
              </a:rPr>
              <a:t>Questions?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2623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300404-5B47-0C4C-B022-F1667F9E97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4921" r="3907"/>
          <a:stretch/>
        </p:blipFill>
        <p:spPr>
          <a:xfrm>
            <a:off x="0" y="-7976"/>
            <a:ext cx="9144000" cy="62944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66255" y="1646993"/>
            <a:ext cx="9144000" cy="1107342"/>
          </a:xfrm>
        </p:spPr>
        <p:txBody>
          <a:bodyPr>
            <a:normAutofit fontScale="90000"/>
          </a:bodyPr>
          <a:lstStyle/>
          <a:p>
            <a:r>
              <a:rPr lang="en-CA" sz="4400" dirty="0">
                <a:latin typeface="+mj-lt"/>
              </a:rPr>
              <a:t>Modelling the Solar System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675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2224089"/>
            <a:ext cx="9144000" cy="1107342"/>
          </a:xfrm>
        </p:spPr>
        <p:txBody>
          <a:bodyPr>
            <a:normAutofit fontScale="90000"/>
          </a:bodyPr>
          <a:lstStyle/>
          <a:p>
            <a:r>
              <a:rPr lang="en-CA" sz="4400" dirty="0">
                <a:latin typeface="+mj-lt"/>
              </a:rPr>
              <a:t>It’s impossible to represent the solar system to scale on a sheet of paper or a slide!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95B9FC-4983-4F40-AF9B-CF0A249924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745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4A1E14-1A4B-064F-AEC7-AE0A2485B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921" r="3907"/>
          <a:stretch/>
        </p:blipFill>
        <p:spPr>
          <a:xfrm>
            <a:off x="0" y="-7976"/>
            <a:ext cx="9144000" cy="629447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7FD027-279B-0A42-9D2C-A04F176BE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AF56D7AE-B944-A74F-AD53-9EF93801924D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Representation of the Solar System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E37FFC-E75A-F241-9552-EDA9B5E605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ZoneTexte 14">
            <a:extLst>
              <a:ext uri="{FF2B5EF4-FFF2-40B4-BE49-F238E27FC236}">
                <a16:creationId xmlns:a16="http://schemas.microsoft.com/office/drawing/2014/main" id="{A87226F6-A2EA-854F-A5F6-4C7FFEC85C4D}"/>
              </a:ext>
            </a:extLst>
          </p:cNvPr>
          <p:cNvSpPr txBox="1"/>
          <p:nvPr/>
        </p:nvSpPr>
        <p:spPr>
          <a:xfrm>
            <a:off x="119970" y="5879787"/>
            <a:ext cx="3711801" cy="44114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CA" sz="1100" b="1" dirty="0" err="1">
                <a:solidFill>
                  <a:srgbClr val="FFFFFF"/>
                </a:solidFill>
                <a:latin typeface="Arial"/>
              </a:rPr>
              <a:t>Credit</a:t>
            </a:r>
            <a:r>
              <a:rPr lang="fr-CA" sz="1100" b="1" dirty="0">
                <a:solidFill>
                  <a:srgbClr val="FFFFFF"/>
                </a:solidFill>
                <a:latin typeface="Arial"/>
              </a:rPr>
              <a:t>: NASA</a:t>
            </a:r>
            <a:endParaRPr lang="fr-FR" sz="11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832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9D5E729-229F-EA44-BBB4-C3506F931A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4921" r="3907"/>
          <a:stretch/>
        </p:blipFill>
        <p:spPr>
          <a:xfrm>
            <a:off x="0" y="-7976"/>
            <a:ext cx="9144000" cy="629447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7FD027-279B-0A42-9D2C-A04F176BE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AF56D7AE-B944-A74F-AD53-9EF93801924D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244C5-4A13-DF4C-B492-9B3D1CF6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Representation of the Solar System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16CAF6-C0A7-B747-AAE7-71B9B91C8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Modelling the Solar System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E37FFC-E75A-F241-9552-EDA9B5E605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ZoneTexte 14">
            <a:extLst>
              <a:ext uri="{FF2B5EF4-FFF2-40B4-BE49-F238E27FC236}">
                <a16:creationId xmlns:a16="http://schemas.microsoft.com/office/drawing/2014/main" id="{A87226F6-A2EA-854F-A5F6-4C7FFEC85C4D}"/>
              </a:ext>
            </a:extLst>
          </p:cNvPr>
          <p:cNvSpPr txBox="1"/>
          <p:nvPr/>
        </p:nvSpPr>
        <p:spPr>
          <a:xfrm>
            <a:off x="119970" y="5879787"/>
            <a:ext cx="3711801" cy="44114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en-CA" sz="1100" b="1">
                <a:solidFill>
                  <a:srgbClr val="FFFFFF"/>
                </a:solidFill>
                <a:latin typeface="Arial"/>
              </a:rPr>
              <a:t>Credit: NASA</a:t>
            </a:r>
            <a:endParaRPr lang="en-CA" sz="1100" b="1">
              <a:solidFill>
                <a:srgbClr val="FFFFFF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4BD7124-FF24-FE45-B101-B1A9BFA82771}"/>
              </a:ext>
            </a:extLst>
          </p:cNvPr>
          <p:cNvSpPr txBox="1">
            <a:spLocks/>
          </p:cNvSpPr>
          <p:nvPr/>
        </p:nvSpPr>
        <p:spPr>
          <a:xfrm>
            <a:off x="520208" y="3523449"/>
            <a:ext cx="7845426" cy="2361672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FF0000"/>
              </a:buClr>
              <a:buFont typeface="System Font Regular"/>
              <a:buChar char="x"/>
            </a:pPr>
            <a:r>
              <a:rPr lang="en-CA" sz="2400">
                <a:solidFill>
                  <a:prstClr val="white"/>
                </a:solidFill>
                <a:latin typeface="Arial"/>
              </a:rPr>
              <a:t>sizes not to scale</a:t>
            </a:r>
          </a:p>
          <a:p>
            <a:pPr lvl="1">
              <a:buClr>
                <a:srgbClr val="FF0000"/>
              </a:buClr>
              <a:buFont typeface="System Font Regular"/>
              <a:buChar char="x"/>
            </a:pPr>
            <a:r>
              <a:rPr lang="en-CA" sz="2400">
                <a:solidFill>
                  <a:prstClr val="white"/>
                </a:solidFill>
                <a:latin typeface="Arial"/>
              </a:rPr>
              <a:t>distances not to scale</a:t>
            </a:r>
          </a:p>
          <a:p>
            <a:pPr lvl="1">
              <a:buClr>
                <a:srgbClr val="FF0000"/>
              </a:buClr>
              <a:buFont typeface="System Font Regular"/>
              <a:buChar char="x"/>
            </a:pPr>
            <a:r>
              <a:rPr lang="en-CA" sz="2400">
                <a:solidFill>
                  <a:prstClr val="white"/>
                </a:solidFill>
                <a:latin typeface="Arial"/>
              </a:rPr>
              <a:t>visible orbits</a:t>
            </a:r>
          </a:p>
          <a:p>
            <a:pPr lvl="1">
              <a:buClr>
                <a:srgbClr val="FF0000"/>
              </a:buClr>
              <a:buFont typeface="System Font Regular"/>
              <a:buChar char="x"/>
            </a:pPr>
            <a:r>
              <a:rPr lang="en-CA" sz="2400">
                <a:solidFill>
                  <a:prstClr val="white"/>
                </a:solidFill>
                <a:latin typeface="Arial"/>
              </a:rPr>
              <a:t>asteroid belt too localized</a:t>
            </a:r>
          </a:p>
          <a:p>
            <a:pPr lvl="1"/>
            <a:endParaRPr lang="en-CA" sz="2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1284DF1-E385-2F42-B348-A1C22DE12943}"/>
              </a:ext>
            </a:extLst>
          </p:cNvPr>
          <p:cNvSpPr txBox="1">
            <a:spLocks/>
          </p:cNvSpPr>
          <p:nvPr/>
        </p:nvSpPr>
        <p:spPr>
          <a:xfrm>
            <a:off x="520208" y="2587564"/>
            <a:ext cx="7845426" cy="1069011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6">
                  <a:lumMod val="60000"/>
                  <a:lumOff val="40000"/>
                </a:schemeClr>
              </a:buClr>
              <a:buFont typeface="Lucida Grande" panose="020B0600040502020204" pitchFamily="34" charset="0"/>
              <a:buChar char="✓"/>
            </a:pPr>
            <a:r>
              <a:rPr lang="en-CA" sz="2400">
                <a:solidFill>
                  <a:prstClr val="white"/>
                </a:solidFill>
                <a:latin typeface="Arial"/>
              </a:rPr>
              <a:t>shows different objets, not just planets</a:t>
            </a:r>
          </a:p>
          <a:p>
            <a:pPr lvl="1">
              <a:buClr>
                <a:schemeClr val="accent6">
                  <a:lumMod val="60000"/>
                  <a:lumOff val="40000"/>
                </a:schemeClr>
              </a:buClr>
              <a:buFont typeface="Lucida Grande" panose="020B0600040502020204" pitchFamily="34" charset="0"/>
              <a:buChar char="✓"/>
            </a:pPr>
            <a:r>
              <a:rPr lang="en-CA" sz="2400">
                <a:solidFill>
                  <a:prstClr val="white"/>
                </a:solidFill>
                <a:latin typeface="Arial"/>
              </a:rPr>
              <a:t>nice global representation</a:t>
            </a:r>
            <a:endParaRPr lang="en-CA" sz="220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672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ModelDiscoverUniverse">
  <a:themeElements>
    <a:clrScheme name="Personnalisée 3">
      <a:dk1>
        <a:srgbClr val="000000"/>
      </a:dk1>
      <a:lt1>
        <a:sysClr val="window" lastClr="FFFFFF"/>
      </a:lt1>
      <a:dk2>
        <a:srgbClr val="1A1A52"/>
      </a:dk2>
      <a:lt2>
        <a:srgbClr val="DFDFDF"/>
      </a:lt2>
      <a:accent1>
        <a:srgbClr val="0063B1"/>
      </a:accent1>
      <a:accent2>
        <a:srgbClr val="93DAFB"/>
      </a:accent2>
      <a:accent3>
        <a:srgbClr val="2FBCF8"/>
      </a:accent3>
      <a:accent4>
        <a:srgbClr val="0064B2"/>
      </a:accent4>
      <a:accent5>
        <a:srgbClr val="FF640A"/>
      </a:accent5>
      <a:accent6>
        <a:srgbClr val="2DD71F"/>
      </a:accent6>
      <a:hlink>
        <a:srgbClr val="C52AD9"/>
      </a:hlink>
      <a:folHlink>
        <a:srgbClr val="FF001B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ModelDiscoverUniverse</Template>
  <TotalTime>1120</TotalTime>
  <Words>1979</Words>
  <Application>Microsoft Macintosh PowerPoint</Application>
  <PresentationFormat>On-screen Show (4:3)</PresentationFormat>
  <Paragraphs>424</Paragraphs>
  <Slides>58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Amatic SC</vt:lpstr>
      <vt:lpstr>Arial</vt:lpstr>
      <vt:lpstr>Arial Black</vt:lpstr>
      <vt:lpstr>Calibri</vt:lpstr>
      <vt:lpstr>Cambria Math</vt:lpstr>
      <vt:lpstr>Courier New</vt:lpstr>
      <vt:lpstr>Lucida Grande</vt:lpstr>
      <vt:lpstr>Palatino Linotype</vt:lpstr>
      <vt:lpstr>System Font Regular</vt:lpstr>
      <vt:lpstr>Wingdings</vt:lpstr>
      <vt:lpstr>ModelDiscoverUniverse</vt:lpstr>
      <vt:lpstr>Modelling the Solar System</vt:lpstr>
      <vt:lpstr>Discover the Universe</vt:lpstr>
      <vt:lpstr>Upcoming Workshops</vt:lpstr>
      <vt:lpstr>Contact</vt:lpstr>
      <vt:lpstr>PowerPoint Presentation</vt:lpstr>
      <vt:lpstr>Modelling the Solar System</vt:lpstr>
      <vt:lpstr>It’s impossible to represent the solar system to scale on a sheet of paper or a slide!</vt:lpstr>
      <vt:lpstr>Representation of the Solar System</vt:lpstr>
      <vt:lpstr>Representation of the Solar System</vt:lpstr>
      <vt:lpstr>Representation of the Solar System</vt:lpstr>
      <vt:lpstr>Representation of the Solar System</vt:lpstr>
      <vt:lpstr>Representation of the Solar System</vt:lpstr>
      <vt:lpstr>Representation of the Solar System</vt:lpstr>
      <vt:lpstr>Representation of the Solar System</vt:lpstr>
      <vt:lpstr>Representation of the Solar System</vt:lpstr>
      <vt:lpstr>What should we do?</vt:lpstr>
      <vt:lpstr>A few basic concepts…</vt:lpstr>
      <vt:lpstr>Ecliptic</vt:lpstr>
      <vt:lpstr>Ecliptic</vt:lpstr>
      <vt:lpstr>Astronomical Unit</vt:lpstr>
      <vt:lpstr>Orbits of the Planets</vt:lpstr>
      <vt:lpstr>Size of the Solar System</vt:lpstr>
      <vt:lpstr>Activity ideas</vt:lpstr>
      <vt:lpstr>Pocket Solar System</vt:lpstr>
      <vt:lpstr>Pocket Solar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Pocket Solar System</vt:lpstr>
      <vt:lpstr>Planets in Playdough</vt:lpstr>
      <vt:lpstr>Planets in Playdough</vt:lpstr>
      <vt:lpstr>Planets in Playdough</vt:lpstr>
      <vt:lpstr>Scale Model of the Solar System</vt:lpstr>
      <vt:lpstr>Scale Model of the Solar System</vt:lpstr>
      <vt:lpstr>Calculate your Model</vt:lpstr>
      <vt:lpstr>Calculate your Model in Excel</vt:lpstr>
      <vt:lpstr>Scale Model of the Solar System</vt:lpstr>
      <vt:lpstr>Scale Model of the Solar System</vt:lpstr>
      <vt:lpstr>Scale Model of the Solar System - Example</vt:lpstr>
      <vt:lpstr>Scale Model of the Solar System - Example</vt:lpstr>
      <vt:lpstr>Scale Model of the Solar System - Example</vt:lpstr>
      <vt:lpstr>Scale Model of the Solar System</vt:lpstr>
      <vt:lpstr>PowerPoint Presentation</vt:lpstr>
      <vt:lpstr>Sphero Solar System</vt:lpstr>
      <vt:lpstr>Sphero Solar System</vt:lpstr>
      <vt:lpstr>Sphero Solar System</vt:lpstr>
      <vt:lpstr>Sphero Solar System</vt:lpstr>
      <vt:lpstr>Sphero Solar System</vt:lpstr>
      <vt:lpstr>Sphero Solar System</vt:lpstr>
      <vt:lpstr>Modelling the Solar System</vt:lpstr>
      <vt:lpstr>Questions?</vt:lpstr>
    </vt:vector>
  </TitlesOfParts>
  <Company>Toshiba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Julie Bolduc-Duval</dc:creator>
  <cp:lastModifiedBy>Julie Bolduc-Duval</cp:lastModifiedBy>
  <cp:revision>34</cp:revision>
  <dcterms:created xsi:type="dcterms:W3CDTF">2015-04-14T01:15:51Z</dcterms:created>
  <dcterms:modified xsi:type="dcterms:W3CDTF">2018-09-27T18:09:28Z</dcterms:modified>
</cp:coreProperties>
</file>