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60"/>
  </p:notesMasterIdLst>
  <p:sldIdLst>
    <p:sldId id="512" r:id="rId2"/>
    <p:sldId id="400" r:id="rId3"/>
    <p:sldId id="650" r:id="rId4"/>
    <p:sldId id="403" r:id="rId5"/>
    <p:sldId id="651" r:id="rId6"/>
    <p:sldId id="654" r:id="rId7"/>
    <p:sldId id="299" r:id="rId8"/>
    <p:sldId id="302" r:id="rId9"/>
    <p:sldId id="349" r:id="rId10"/>
    <p:sldId id="301" r:id="rId11"/>
    <p:sldId id="304" r:id="rId12"/>
    <p:sldId id="305" r:id="rId13"/>
    <p:sldId id="327" r:id="rId14"/>
    <p:sldId id="655" r:id="rId15"/>
    <p:sldId id="346" r:id="rId16"/>
    <p:sldId id="656" r:id="rId17"/>
    <p:sldId id="315" r:id="rId18"/>
    <p:sldId id="331" r:id="rId19"/>
    <p:sldId id="316" r:id="rId20"/>
    <p:sldId id="657" r:id="rId21"/>
    <p:sldId id="658" r:id="rId22"/>
    <p:sldId id="659" r:id="rId23"/>
    <p:sldId id="293" r:id="rId24"/>
    <p:sldId id="328" r:id="rId25"/>
    <p:sldId id="307" r:id="rId26"/>
    <p:sldId id="309" r:id="rId27"/>
    <p:sldId id="296" r:id="rId28"/>
    <p:sldId id="297" r:id="rId29"/>
    <p:sldId id="660" r:id="rId30"/>
    <p:sldId id="326" r:id="rId31"/>
    <p:sldId id="653" r:id="rId32"/>
    <p:sldId id="318" r:id="rId33"/>
    <p:sldId id="662" r:id="rId34"/>
    <p:sldId id="661" r:id="rId35"/>
    <p:sldId id="325" r:id="rId36"/>
    <p:sldId id="324" r:id="rId37"/>
    <p:sldId id="345" r:id="rId38"/>
    <p:sldId id="321" r:id="rId39"/>
    <p:sldId id="663" r:id="rId40"/>
    <p:sldId id="332" r:id="rId41"/>
    <p:sldId id="333" r:id="rId42"/>
    <p:sldId id="320" r:id="rId43"/>
    <p:sldId id="319" r:id="rId44"/>
    <p:sldId id="664" r:id="rId45"/>
    <p:sldId id="322" r:id="rId46"/>
    <p:sldId id="666" r:id="rId47"/>
    <p:sldId id="335" r:id="rId48"/>
    <p:sldId id="336" r:id="rId49"/>
    <p:sldId id="667" r:id="rId50"/>
    <p:sldId id="334" r:id="rId51"/>
    <p:sldId id="342" r:id="rId52"/>
    <p:sldId id="341" r:id="rId53"/>
    <p:sldId id="340" r:id="rId54"/>
    <p:sldId id="339" r:id="rId55"/>
    <p:sldId id="338" r:id="rId56"/>
    <p:sldId id="343" r:id="rId57"/>
    <p:sldId id="344" r:id="rId58"/>
    <p:sldId id="665" r:id="rId5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6">
          <p15:clr>
            <a:srgbClr val="A4A3A4"/>
          </p15:clr>
        </p15:guide>
        <p15:guide id="2" orient="horz" pos="813">
          <p15:clr>
            <a:srgbClr val="A4A3A4"/>
          </p15:clr>
        </p15:guide>
        <p15:guide id="3" orient="horz" pos="3959">
          <p15:clr>
            <a:srgbClr val="A4A3A4"/>
          </p15:clr>
        </p15:guide>
        <p15:guide id="4" orient="horz" pos="538">
          <p15:clr>
            <a:srgbClr val="A4A3A4"/>
          </p15:clr>
        </p15:guide>
        <p15:guide id="5" orient="horz" pos="181">
          <p15:clr>
            <a:srgbClr val="A4A3A4"/>
          </p15:clr>
        </p15:guide>
        <p15:guide id="6" orient="horz" pos="112">
          <p15:clr>
            <a:srgbClr val="A4A3A4"/>
          </p15:clr>
        </p15:guide>
        <p15:guide id="7" orient="horz" pos="3821">
          <p15:clr>
            <a:srgbClr val="A4A3A4"/>
          </p15:clr>
        </p15:guide>
        <p15:guide id="8" pos="5652">
          <p15:clr>
            <a:srgbClr val="A4A3A4"/>
          </p15:clr>
        </p15:guide>
        <p15:guide id="9" pos="407">
          <p15:clr>
            <a:srgbClr val="A4A3A4"/>
          </p15:clr>
        </p15:guide>
        <p15:guide id="10" pos="724">
          <p15:clr>
            <a:srgbClr val="A4A3A4"/>
          </p15:clr>
        </p15:guide>
        <p15:guide id="11" pos="106">
          <p15:clr>
            <a:srgbClr val="A4A3A4"/>
          </p15:clr>
        </p15:guide>
        <p15:guide id="12" pos="1925">
          <p15:clr>
            <a:srgbClr val="A4A3A4"/>
          </p15:clr>
        </p15:guide>
        <p15:guide id="13" pos="3836">
          <p15:clr>
            <a:srgbClr val="A4A3A4"/>
          </p15:clr>
        </p15:guide>
        <p15:guide id="14" pos="5039">
          <p15:clr>
            <a:srgbClr val="A4A3A4"/>
          </p15:clr>
        </p15:guide>
        <p15:guide id="15" pos="53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6767"/>
    <a:srgbClr val="FFE45C"/>
    <a:srgbClr val="323232"/>
    <a:srgbClr val="656565"/>
    <a:srgbClr val="30B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12"/>
    <p:restoredTop sz="86765" autoAdjust="0"/>
  </p:normalViewPr>
  <p:slideViewPr>
    <p:cSldViewPr snapToGrid="0" snapToObjects="1">
      <p:cViewPr varScale="1">
        <p:scale>
          <a:sx n="90" d="100"/>
          <a:sy n="90" d="100"/>
        </p:scale>
        <p:origin x="1136" y="200"/>
      </p:cViewPr>
      <p:guideLst>
        <p:guide orient="horz" pos="4206"/>
        <p:guide orient="horz" pos="813"/>
        <p:guide orient="horz" pos="3959"/>
        <p:guide orient="horz" pos="538"/>
        <p:guide orient="horz" pos="181"/>
        <p:guide orient="horz" pos="112"/>
        <p:guide orient="horz" pos="3821"/>
        <p:guide pos="5652"/>
        <p:guide pos="407"/>
        <p:guide pos="724"/>
        <p:guide pos="106"/>
        <p:guide pos="1925"/>
        <p:guide pos="3836"/>
        <p:guide pos="5039"/>
        <p:guide pos="535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370B6-1007-4B20-92B3-46A45A2F12C8}" type="datetimeFigureOut">
              <a:rPr lang="fr-CA" smtClean="0"/>
              <a:pPr/>
              <a:t>19-12-19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5CBC9-6DEB-47A4-824B-410FC68AB215}" type="slidenum">
              <a:rPr lang="fr-CA" smtClean="0"/>
              <a:pPr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pacetelescope.org/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ra-astronomy.org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nasa.gov/" TargetMode="External"/><Relationship Id="rId4" Type="http://schemas.openxmlformats.org/officeDocument/2006/relationships/hyperlink" Target="http://www.stsci.edu/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pacetelescope.org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NASA, ESA</a:t>
            </a:r>
          </a:p>
          <a:p>
            <a:r>
              <a:rPr lang="fr-FR" dirty="0"/>
              <a:t>http://</a:t>
            </a:r>
            <a:r>
              <a:rPr lang="fr-FR" dirty="0" err="1"/>
              <a:t>hubblesite.org</a:t>
            </a:r>
            <a:r>
              <a:rPr lang="fr-FR" dirty="0"/>
              <a:t>/image/3380/</a:t>
            </a:r>
            <a:r>
              <a:rPr lang="fr-FR" dirty="0" err="1"/>
              <a:t>news_release</a:t>
            </a:r>
            <a:r>
              <a:rPr lang="fr-FR" dirty="0"/>
              <a:t>/2014-27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90F58-C5D9-4D73-96D2-9400DB97F1DC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4483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 des images: prisme:</a:t>
            </a:r>
            <a:r>
              <a:rPr lang="fr-CA" baseline="0" dirty="0"/>
              <a:t> 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D-Kuru/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Wikimedia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Commons - http://en.wikipedia.org/wiki/Visible_spectrum</a:t>
            </a:r>
            <a:endParaRPr lang="fr-CA" baseline="0" dirty="0"/>
          </a:p>
          <a:p>
            <a:r>
              <a:rPr lang="fr-CA" baseline="0" dirty="0"/>
              <a:t>cd: </a:t>
            </a:r>
            <a:r>
              <a:rPr lang="fr-CA" dirty="0"/>
              <a:t> À</a:t>
            </a:r>
            <a:r>
              <a:rPr lang="fr-CA" baseline="0" dirty="0"/>
              <a:t> la découverte de l’Univers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11</a:t>
            </a:fld>
            <a:endParaRPr lang="fr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 de l’image: </a:t>
            </a:r>
            <a:r>
              <a:rPr lang="fr-CA" dirty="0" err="1"/>
              <a:t>Wikipédia</a:t>
            </a:r>
            <a:endParaRPr lang="fr-CA" dirty="0"/>
          </a:p>
          <a:p>
            <a:r>
              <a:rPr lang="fr-CA" dirty="0"/>
              <a:t>http://fr.wikipedia.org/wiki/Spectre_%C3%A9lectromagn%C3%A9tique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12</a:t>
            </a:fld>
            <a:endParaRPr lang="fr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13</a:t>
            </a:fld>
            <a:endParaRPr lang="fr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 </a:t>
            </a:r>
            <a:r>
              <a:rPr lang="en-CA" dirty="0"/>
              <a:t>NASA/JPL-Caltech</a:t>
            </a:r>
          </a:p>
          <a:p>
            <a:r>
              <a:rPr lang="en-CA" dirty="0"/>
              <a:t>Images </a:t>
            </a:r>
            <a:r>
              <a:rPr lang="en-CA" dirty="0" err="1"/>
              <a:t>tirées</a:t>
            </a:r>
            <a:r>
              <a:rPr lang="en-CA" dirty="0"/>
              <a:t> de </a:t>
            </a:r>
            <a:r>
              <a:rPr lang="en-CA" dirty="0" err="1"/>
              <a:t>notre</a:t>
            </a:r>
            <a:r>
              <a:rPr lang="en-CA" dirty="0"/>
              <a:t> module Le cycle </a:t>
            </a:r>
            <a:r>
              <a:rPr lang="en-CA" dirty="0" err="1"/>
              <a:t>solaire</a:t>
            </a:r>
            <a:r>
              <a:rPr lang="en-CA" dirty="0"/>
              <a:t>: http://</a:t>
            </a:r>
            <a:r>
              <a:rPr lang="en-CA" dirty="0" err="1"/>
              <a:t>www.discovertheuniverse.ca</a:t>
            </a:r>
            <a:r>
              <a:rPr lang="en-CA" dirty="0"/>
              <a:t>/</a:t>
            </a:r>
            <a:r>
              <a:rPr lang="en-CA" dirty="0" err="1"/>
              <a:t>fr</a:t>
            </a:r>
            <a:r>
              <a:rPr lang="en-CA" dirty="0"/>
              <a:t>/resource/le-cycle-</a:t>
            </a:r>
            <a:r>
              <a:rPr lang="en-CA" dirty="0" err="1"/>
              <a:t>solaire</a:t>
            </a:r>
            <a:r>
              <a:rPr lang="en-CA" dirty="0"/>
              <a:t>/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15</a:t>
            </a:fld>
            <a:endParaRPr lang="fr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 NASA / </a:t>
            </a:r>
            <a:r>
              <a:rPr lang="fr-CA" dirty="0" err="1"/>
              <a:t>Spitzer</a:t>
            </a:r>
            <a:r>
              <a:rPr lang="fr-CA" baseline="0" dirty="0"/>
              <a:t> </a:t>
            </a:r>
            <a:r>
              <a:rPr lang="fr-CA" baseline="0" dirty="0" err="1"/>
              <a:t>Space</a:t>
            </a:r>
            <a:r>
              <a:rPr lang="fr-CA" baseline="0" dirty="0"/>
              <a:t> </a:t>
            </a:r>
            <a:r>
              <a:rPr lang="fr-CA" baseline="0" dirty="0" err="1"/>
              <a:t>Telescope</a:t>
            </a:r>
            <a:endParaRPr lang="fr-CA" dirty="0"/>
          </a:p>
          <a:p>
            <a:r>
              <a:rPr lang="fr-CA" dirty="0"/>
              <a:t>http://www.spitzer.caltech.edu/images/2154-sig08-004-Hands-in-a-Bag-color-Visible-vs-Infrared-Light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379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 À la découverte</a:t>
            </a:r>
            <a:r>
              <a:rPr lang="fr-CA" baseline="0" dirty="0"/>
              <a:t> de l’Univers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17</a:t>
            </a:fld>
            <a:endParaRPr lang="fr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18</a:t>
            </a:fld>
            <a:endParaRPr lang="fr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 NASA  - </a:t>
            </a:r>
            <a:r>
              <a:rPr lang="fr-CA" dirty="0" err="1"/>
              <a:t>Akito</a:t>
            </a:r>
            <a:r>
              <a:rPr lang="fr-CA" dirty="0"/>
              <a:t> </a:t>
            </a:r>
            <a:r>
              <a:rPr lang="fr-CA" dirty="0" err="1"/>
              <a:t>Fujii</a:t>
            </a:r>
            <a:r>
              <a:rPr lang="fr-CA" dirty="0"/>
              <a:t>, visible-light image; </a:t>
            </a:r>
            <a:r>
              <a:rPr lang="fr-CA" dirty="0" err="1"/>
              <a:t>Infrared</a:t>
            </a:r>
            <a:r>
              <a:rPr lang="fr-CA" dirty="0"/>
              <a:t> </a:t>
            </a:r>
            <a:r>
              <a:rPr lang="fr-CA" dirty="0" err="1"/>
              <a:t>Astronomical</a:t>
            </a:r>
            <a:r>
              <a:rPr lang="fr-CA" dirty="0"/>
              <a:t> Satellite, </a:t>
            </a:r>
            <a:r>
              <a:rPr lang="fr-CA" dirty="0" err="1"/>
              <a:t>infrared</a:t>
            </a:r>
            <a:r>
              <a:rPr lang="fr-CA" dirty="0"/>
              <a:t> image</a:t>
            </a:r>
          </a:p>
          <a:p>
            <a:r>
              <a:rPr lang="fr-CA" dirty="0"/>
              <a:t>http://coolcosmos.ipac.caltech.edu/system/media_files/binaries/94/original/orion_litho.pdf?1375837456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19</a:t>
            </a:fld>
            <a:endParaRPr lang="fr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 </a:t>
            </a:r>
            <a:r>
              <a:rPr lang="en-CA" dirty="0" err="1"/>
              <a:t>Spigget</a:t>
            </a:r>
            <a:r>
              <a:rPr lang="en-CA" dirty="0"/>
              <a:t> / Wikimedia Commons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Images </a:t>
            </a:r>
            <a:r>
              <a:rPr lang="en-CA" dirty="0" err="1"/>
              <a:t>tirées</a:t>
            </a:r>
            <a:r>
              <a:rPr lang="en-CA" dirty="0"/>
              <a:t> de </a:t>
            </a:r>
            <a:r>
              <a:rPr lang="en-CA" dirty="0" err="1"/>
              <a:t>notre</a:t>
            </a:r>
            <a:r>
              <a:rPr lang="en-CA" dirty="0"/>
              <a:t> module Le cycle </a:t>
            </a:r>
            <a:r>
              <a:rPr lang="en-CA" dirty="0" err="1"/>
              <a:t>solaire</a:t>
            </a:r>
            <a:r>
              <a:rPr lang="en-CA" dirty="0"/>
              <a:t>: http://</a:t>
            </a:r>
            <a:r>
              <a:rPr lang="en-CA" dirty="0" err="1"/>
              <a:t>www.discovertheuniverse.ca</a:t>
            </a:r>
            <a:r>
              <a:rPr lang="en-CA" dirty="0"/>
              <a:t>/</a:t>
            </a:r>
            <a:r>
              <a:rPr lang="en-CA" dirty="0" err="1"/>
              <a:t>fr</a:t>
            </a:r>
            <a:r>
              <a:rPr lang="en-CA" dirty="0"/>
              <a:t>/resource/le-cycle-</a:t>
            </a:r>
            <a:r>
              <a:rPr lang="en-CA" dirty="0" err="1"/>
              <a:t>solaire</a:t>
            </a:r>
            <a:r>
              <a:rPr lang="en-CA" dirty="0"/>
              <a:t>/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1388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 </a:t>
            </a:r>
            <a:r>
              <a:rPr lang="fr-CA" dirty="0" err="1"/>
              <a:t>Helioviewer.org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754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90F58-C5D9-4D73-96D2-9400DB97F1DC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6209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 </a:t>
            </a:r>
            <a:r>
              <a:rPr lang="fr-CA" dirty="0" err="1"/>
              <a:t>Helioviewer.org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1446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NASA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ESA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Hester and A. Loll (Arizona State University)</a:t>
            </a:r>
            <a:endParaRPr lang="fr-CA" dirty="0"/>
          </a:p>
          <a:p>
            <a:r>
              <a:rPr lang="fr-CA" dirty="0"/>
              <a:t>http://hubblesite.org/newscenter/archive/releases/2005/37/image/a/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23</a:t>
            </a:fld>
            <a:endParaRPr lang="fr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 de l’image: </a:t>
            </a:r>
            <a:r>
              <a:rPr lang="fr-CA" dirty="0" err="1"/>
              <a:t>Wikipédia</a:t>
            </a:r>
            <a:endParaRPr lang="fr-CA" dirty="0"/>
          </a:p>
          <a:p>
            <a:r>
              <a:rPr lang="fr-CA" dirty="0"/>
              <a:t>http://commons.wikimedia.org/wiki/File:Crab_Nebula_in_Multiple_Wavelengths.png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24</a:t>
            </a:fld>
            <a:endParaRPr lang="fr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</a:t>
            </a:r>
            <a:r>
              <a:rPr lang="fr-CA" baseline="0" dirty="0"/>
              <a:t>: ©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infrared: ESA/Herschel/PACS/SPIRE/J. Fritz, U. Gent; X-ray: ESA/XMM-Newton/EPIC/W.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Pietsch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MPE; optical: R.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Gendler</a:t>
            </a:r>
            <a:endParaRPr lang="fr-CA" baseline="0" dirty="0"/>
          </a:p>
          <a:p>
            <a:r>
              <a:rPr lang="fr-CA" dirty="0"/>
              <a:t>http://sci.esa.int/xmm-newton/48317-multiwavelength-images-of-the-andromeda-galaxy-m31/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25</a:t>
            </a:fld>
            <a:endParaRPr lang="fr-C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</a:t>
            </a:r>
            <a:r>
              <a:rPr lang="fr-CA" baseline="0" dirty="0"/>
              <a:t>: 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X-ray: NASA/CXC/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Wesleyan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./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R.Kilgard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 al; Optical: NASA/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STScI</a:t>
            </a:r>
            <a:endParaRPr lang="fr-CA" baseline="0" dirty="0"/>
          </a:p>
          <a:p>
            <a:r>
              <a:rPr lang="fr-CA" baseline="0" dirty="0"/>
              <a:t>http://chandra.harvard.edu/photo/2014/m51/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26</a:t>
            </a:fld>
            <a:endParaRPr lang="fr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 de l’image: NASA / Imagine</a:t>
            </a:r>
            <a:r>
              <a:rPr lang="fr-CA" baseline="0" dirty="0"/>
              <a:t> the </a:t>
            </a:r>
            <a:r>
              <a:rPr lang="fr-CA" baseline="0" dirty="0" err="1"/>
              <a:t>Universe</a:t>
            </a:r>
            <a:endParaRPr lang="fr-CA" dirty="0"/>
          </a:p>
          <a:p>
            <a:r>
              <a:rPr lang="fr-CA" dirty="0"/>
              <a:t>http://imagine.gsfc.nasa.gov/science/toolbox/emspectrum_observatories1.html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27</a:t>
            </a:fld>
            <a:endParaRPr lang="fr-C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 de l’image: </a:t>
            </a:r>
            <a:r>
              <a:rPr lang="fr-CA" dirty="0" err="1"/>
              <a:t>Wikipedia</a:t>
            </a:r>
            <a:r>
              <a:rPr lang="fr-CA" baseline="0" dirty="0"/>
              <a:t> , version originale de la NASA</a:t>
            </a:r>
            <a:endParaRPr lang="fr-CA" dirty="0"/>
          </a:p>
          <a:p>
            <a:r>
              <a:rPr lang="fr-CA" dirty="0"/>
              <a:t>http://fr.wikipedia.org/wiki/Atmosph%C3%A8re_terrestre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28</a:t>
            </a:fld>
            <a:endParaRPr lang="fr-C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 de l’image: </a:t>
            </a:r>
            <a:r>
              <a:rPr lang="fr-CA" dirty="0" err="1"/>
              <a:t>Wikipédia</a:t>
            </a:r>
            <a:endParaRPr lang="fr-CA" dirty="0"/>
          </a:p>
          <a:p>
            <a:r>
              <a:rPr lang="fr-CA" dirty="0"/>
              <a:t>http://en.wikipedia.org/wiki/Light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30</a:t>
            </a:fld>
            <a:endParaRPr lang="fr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 de l’image: </a:t>
            </a:r>
            <a:r>
              <a:rPr lang="fr-CA" dirty="0" err="1"/>
              <a:t>Wikipédia</a:t>
            </a:r>
            <a:endParaRPr lang="fr-CA" dirty="0"/>
          </a:p>
          <a:p>
            <a:r>
              <a:rPr lang="fr-CA" dirty="0"/>
              <a:t>http://en.wikipedia.org/wiki/Light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24816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dirty="0"/>
          </a:p>
          <a:p>
            <a:r>
              <a:rPr lang="fr-CA" dirty="0"/>
              <a:t>https://</a:t>
            </a:r>
            <a:r>
              <a:rPr lang="fr-CA" dirty="0" err="1"/>
              <a:t>commons.wikimedia.org</a:t>
            </a:r>
            <a:r>
              <a:rPr lang="fr-CA" dirty="0"/>
              <a:t>/wiki/</a:t>
            </a:r>
            <a:r>
              <a:rPr lang="fr-CA" dirty="0" err="1"/>
              <a:t>File:Spectral_lines_en.PNG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32</a:t>
            </a:fld>
            <a:endParaRPr lang="fr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90F58-C5D9-4D73-96D2-9400DB97F1DC}" type="slidenum">
              <a:rPr lang="fr-CA" smtClean="0"/>
              <a:pPr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37866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http://commons.wikimedia.org/wiki/File:Fraunhofer_lines.svg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0779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baseline="0" dirty="0" err="1"/>
              <a:t>Credit</a:t>
            </a:r>
            <a:r>
              <a:rPr lang="fr-CA" baseline="0" dirty="0"/>
              <a:t>: Chandra / NASA</a:t>
            </a:r>
          </a:p>
          <a:p>
            <a:r>
              <a:rPr lang="fr-CA" dirty="0"/>
              <a:t>http://chandra.harvard.edu/resources/faq/astrophysics/astrophysics-5.html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35</a:t>
            </a:fld>
            <a:endParaRPr lang="fr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http://commons.wikimedia.org/wiki/File:Fraunhofer_lines.svg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36</a:t>
            </a:fld>
            <a:endParaRPr lang="fr-C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</a:t>
            </a:r>
            <a:r>
              <a:rPr lang="fr-CA" baseline="0" dirty="0"/>
              <a:t> Télescope Canada-France-Hawaii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37</a:t>
            </a:fld>
            <a:endParaRPr lang="fr-C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 NASA</a:t>
            </a:r>
          </a:p>
          <a:p>
            <a:r>
              <a:rPr lang="fr-CA" dirty="0"/>
              <a:t>http://commons.wikimedia.org/wiki/File:Identification_of_Ices_in_the_Solar_System.jpg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38</a:t>
            </a:fld>
            <a:endParaRPr lang="fr-C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</a:t>
            </a:r>
            <a:r>
              <a:rPr lang="fr-CA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http://commons.wikimedia.org/wiki/File:Wiens_law.svg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40</a:t>
            </a:fld>
            <a:endParaRPr lang="fr-C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Hubble Heritage Team (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AURA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STScI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NASA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fr-CA" dirty="0"/>
              <a:t>http://</a:t>
            </a:r>
            <a:r>
              <a:rPr lang="fr-CA" dirty="0" err="1"/>
              <a:t>hubblesite.org</a:t>
            </a:r>
            <a:r>
              <a:rPr lang="fr-CA" dirty="0"/>
              <a:t>/image/700/</a:t>
            </a:r>
            <a:r>
              <a:rPr lang="fr-CA" dirty="0" err="1"/>
              <a:t>news_release</a:t>
            </a:r>
            <a:r>
              <a:rPr lang="fr-CA" dirty="0"/>
              <a:t>/1998-28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41</a:t>
            </a:fld>
            <a:endParaRPr lang="fr-C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 : NASA</a:t>
            </a:r>
          </a:p>
          <a:p>
            <a:r>
              <a:rPr lang="fr-CA" dirty="0"/>
              <a:t>http://commons.wikimedia.org/wiki/File:Obafgkm_noao_big.jpg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42</a:t>
            </a:fld>
            <a:endParaRPr lang="fr-C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</a:t>
            </a:r>
            <a:r>
              <a:rPr lang="fr-CA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http://commons.wikimedia.org/wiki/File:Morgan-Keenan_spectral_classification.png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43</a:t>
            </a:fld>
            <a:endParaRPr lang="fr-C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baseline="0" dirty="0"/>
          </a:p>
          <a:p>
            <a:r>
              <a:rPr lang="fr-CA" dirty="0"/>
              <a:t>http://fr.wikipedia.org/wiki/Effet_Doppler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45</a:t>
            </a:fld>
            <a:endParaRPr lang="fr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90F58-C5D9-4D73-96D2-9400DB97F1DC}" type="slidenum">
              <a:rPr lang="fr-CA" smtClean="0"/>
              <a:pPr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4514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baseline="0" dirty="0"/>
          </a:p>
          <a:p>
            <a:r>
              <a:rPr lang="fr-CA" dirty="0"/>
              <a:t>http://fr.wikipedia.org/wiki/Effet_Doppler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29683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baseline="0" dirty="0"/>
          </a:p>
          <a:p>
            <a:r>
              <a:rPr lang="fr-CA" dirty="0"/>
              <a:t>http://commons.wikimedia.org/wiki/File:Redshift.svg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47</a:t>
            </a:fld>
            <a:endParaRPr lang="fr-C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48</a:t>
            </a:fld>
            <a:endParaRPr lang="fr-C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http://hubblesite.org/newscenter/archive/releases/1997/15/image/a/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50</a:t>
            </a:fld>
            <a:endParaRPr lang="fr-C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http://hubblesite.org/gallery/behind_the_pictures/meaning_of_color/mars.php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51</a:t>
            </a:fld>
            <a:endParaRPr lang="fr-C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http://hubblesite.org/newscenter/archive/releases/1997/15/image/a/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52</a:t>
            </a:fld>
            <a:endParaRPr lang="fr-CA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Source: http://hubblesite.org/gallery/behind_the_pictures/meaning_of_color/eagle.php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53</a:t>
            </a:fld>
            <a:endParaRPr lang="fr-CA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http://hubblesite.org/gallery/behind_the_pictures/meaning_of_color/eagle.php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54</a:t>
            </a:fld>
            <a:endParaRPr lang="fr-CA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http://hubblesite.org/gallery/behind_the_pictures/meaning_of_color/egg.php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55</a:t>
            </a:fld>
            <a:endParaRPr lang="fr-C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http://hubblesite.org/gallery/behind_the_pictures/meaning_of_color/egg.php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56</a:t>
            </a:fld>
            <a:endParaRPr lang="fr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NASA, ESA</a:t>
            </a:r>
          </a:p>
          <a:p>
            <a:r>
              <a:rPr lang="fr-FR" dirty="0"/>
              <a:t>http://</a:t>
            </a:r>
            <a:r>
              <a:rPr lang="fr-FR" dirty="0" err="1"/>
              <a:t>hubblesite.org</a:t>
            </a:r>
            <a:r>
              <a:rPr lang="fr-FR" dirty="0"/>
              <a:t>/image/3380/</a:t>
            </a:r>
            <a:r>
              <a:rPr lang="fr-FR" dirty="0" err="1"/>
              <a:t>news_release</a:t>
            </a:r>
            <a:r>
              <a:rPr lang="fr-FR" dirty="0"/>
              <a:t>/2014-27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90F58-C5D9-4D73-96D2-9400DB97F1DC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2209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NASA, ESA</a:t>
            </a:r>
          </a:p>
          <a:p>
            <a:r>
              <a:rPr lang="fr-FR" dirty="0"/>
              <a:t>http://</a:t>
            </a:r>
            <a:r>
              <a:rPr lang="fr-FR" dirty="0" err="1"/>
              <a:t>hubblesite.org</a:t>
            </a:r>
            <a:r>
              <a:rPr lang="fr-FR" dirty="0"/>
              <a:t>/image/3380/</a:t>
            </a:r>
            <a:r>
              <a:rPr lang="fr-FR" dirty="0" err="1"/>
              <a:t>news_release</a:t>
            </a:r>
            <a:r>
              <a:rPr lang="fr-FR" dirty="0"/>
              <a:t>/2014-27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90F58-C5D9-4D73-96D2-9400DB97F1DC}" type="slidenum">
              <a:rPr lang="fr-CA" smtClean="0"/>
              <a:pPr/>
              <a:t>58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708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 de l’image: À</a:t>
            </a:r>
            <a:r>
              <a:rPr lang="fr-CA" baseline="0" dirty="0"/>
              <a:t> la découverte de l’Univers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7</a:t>
            </a:fld>
            <a:endParaRPr lang="fr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8</a:t>
            </a:fld>
            <a:endParaRPr lang="fr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Crédit: </a:t>
            </a:r>
            <a:r>
              <a:rPr lang="fr-CA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NASA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fr-CA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ESA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G.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Illingworth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D. Magee, and P.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Oesch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California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Santa Cruz), R.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Bouwens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Leiden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and the HUDF09 Team</a:t>
            </a:r>
          </a:p>
          <a:p>
            <a:r>
              <a:rPr lang="fr-CA" baseline="0" dirty="0"/>
              <a:t>http://hubblesite.org/newscenter/archive/releases/2012/37/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9</a:t>
            </a:fld>
            <a:endParaRPr lang="fr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 de l’image: </a:t>
            </a:r>
            <a:r>
              <a:rPr lang="fr-CA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http://commons.wikimedia.org/wiki/File:Linear_visible_spectrum.svg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5CBC9-6DEB-47A4-824B-410FC68AB215}" type="slidenum">
              <a:rPr lang="fr-CA" smtClean="0"/>
              <a:pPr/>
              <a:t>10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1 - fond coloré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8" y="1396798"/>
            <a:ext cx="7832725" cy="813772"/>
          </a:xfrm>
        </p:spPr>
        <p:txBody>
          <a:bodyPr lIns="508000" tIns="25400" rIns="476250" bIns="25400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3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0989"/>
            <a:ext cx="9144000" cy="1107342"/>
          </a:xfrm>
        </p:spPr>
        <p:txBody>
          <a:bodyPr lIns="635000" rIns="635000" bIns="12700" anchor="b" anchorCtr="0">
            <a:normAutofit/>
          </a:bodyPr>
          <a:lstStyle>
            <a:lvl1pPr algn="l">
              <a:lnSpc>
                <a:spcPct val="80000"/>
              </a:lnSpc>
              <a:defRPr sz="4000" b="0" baseline="0">
                <a:latin typeface="+mn-lt"/>
              </a:defRPr>
            </a:lvl1pPr>
          </a:lstStyle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  <p:sp>
        <p:nvSpPr>
          <p:cNvPr id="8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671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lle de disposition des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pic>
        <p:nvPicPr>
          <p:cNvPr id="7" name="Image 6" descr="1107 PPT Master Grid v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2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2 - fond noir et gri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8" y="1396798"/>
            <a:ext cx="7832725" cy="813772"/>
          </a:xfrm>
        </p:spPr>
        <p:txBody>
          <a:bodyPr lIns="508000" tIns="25400" rIns="476250" bIns="25400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0989"/>
            <a:ext cx="9144000" cy="1107342"/>
          </a:xfrm>
        </p:spPr>
        <p:txBody>
          <a:bodyPr lIns="635000" rIns="635000" bIns="12700" anchor="b" anchorCtr="0">
            <a:normAutofit/>
          </a:bodyPr>
          <a:lstStyle>
            <a:lvl1pPr algn="l">
              <a:lnSpc>
                <a:spcPct val="80000"/>
              </a:lnSpc>
              <a:defRPr sz="4000" b="0" baseline="0">
                <a:latin typeface="+mn-lt"/>
              </a:defRPr>
            </a:lvl1pPr>
          </a:lstStyle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084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3 - 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8" y="1396798"/>
            <a:ext cx="7832725" cy="813772"/>
          </a:xfrm>
        </p:spPr>
        <p:txBody>
          <a:bodyPr lIns="508000" tIns="25400" rIns="476250" bIns="25400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0989"/>
            <a:ext cx="9144000" cy="1107342"/>
          </a:xfrm>
        </p:spPr>
        <p:txBody>
          <a:bodyPr lIns="635000" rIns="635000" bIns="12700" anchor="b" anchorCtr="0">
            <a:normAutofit/>
          </a:bodyPr>
          <a:lstStyle>
            <a:lvl1pPr algn="l">
              <a:lnSpc>
                <a:spcPct val="80000"/>
              </a:lnSpc>
              <a:defRPr sz="4000" b="0" baseline="0">
                <a:latin typeface="+mn-lt"/>
              </a:defRPr>
            </a:lvl1pPr>
          </a:lstStyle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195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- fond gris - titre avec rempliss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9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gradFill flip="none" rotWithShape="1">
            <a:gsLst>
              <a:gs pos="0">
                <a:srgbClr val="141414"/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</p:spTree>
    <p:extLst>
      <p:ext uri="{BB962C8B-B14F-4D97-AF65-F5344CB8AC3E}">
        <p14:creationId xmlns:p14="http://schemas.microsoft.com/office/powerpoint/2010/main" val="8863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- fond gris - titre sans rempliss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9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3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noFill/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</p:spTree>
    <p:extLst>
      <p:ext uri="{BB962C8B-B14F-4D97-AF65-F5344CB8AC3E}">
        <p14:creationId xmlns:p14="http://schemas.microsoft.com/office/powerpoint/2010/main" val="323960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 - fond noir - titre avec rempliss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gradFill flip="none" rotWithShape="1">
            <a:gsLst>
              <a:gs pos="0">
                <a:srgbClr val="141414"/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</p:spTree>
    <p:extLst>
      <p:ext uri="{BB962C8B-B14F-4D97-AF65-F5344CB8AC3E}">
        <p14:creationId xmlns:p14="http://schemas.microsoft.com/office/powerpoint/2010/main" val="398347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 - fond noir - titre sans rempliss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noFill/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</p:spTree>
    <p:extLst>
      <p:ext uri="{BB962C8B-B14F-4D97-AF65-F5344CB8AC3E}">
        <p14:creationId xmlns:p14="http://schemas.microsoft.com/office/powerpoint/2010/main" val="78121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5 - san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268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101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Cliquer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95570" y="63984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1" baseline="0">
                <a:solidFill>
                  <a:schemeClr val="accent1"/>
                </a:solidFill>
                <a:latin typeface="Palatino Linotype"/>
              </a:defRPr>
            </a:lvl1pPr>
          </a:lstStyle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257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11" r:id="rId3"/>
    <p:sldLayoutId id="2147483722" r:id="rId4"/>
    <p:sldLayoutId id="2147483728" r:id="rId5"/>
    <p:sldLayoutId id="2147483727" r:id="rId6"/>
    <p:sldLayoutId id="2147483729" r:id="rId7"/>
    <p:sldLayoutId id="2147483716" r:id="rId8"/>
    <p:sldLayoutId id="2147483739" r:id="rId9"/>
    <p:sldLayoutId id="2147483703" r:id="rId10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1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292100" indent="-233363" algn="l" defTabSz="457200" rtl="0" eaLnBrk="1" latinLnBrk="0" hangingPunct="1">
        <a:spcBef>
          <a:spcPct val="20000"/>
        </a:spcBef>
        <a:buFont typeface="Wingdings" charset="2"/>
        <a:buChar char=""/>
        <a:defRPr sz="16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481013" indent="-174625" algn="l" defTabSz="457200" rtl="0" eaLnBrk="1" latinLnBrk="0" hangingPunct="1">
        <a:spcBef>
          <a:spcPct val="20000"/>
        </a:spcBef>
        <a:buFont typeface="Arial"/>
        <a:buChar char="•"/>
        <a:tabLst/>
        <a:defRPr sz="14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715963" indent="-176213" algn="l" defTabSz="457200" rtl="0" eaLnBrk="1" latinLnBrk="0" hangingPunct="1">
        <a:spcBef>
          <a:spcPct val="20000"/>
        </a:spcBef>
        <a:buFont typeface="Arial"/>
        <a:buChar char="•"/>
        <a:tabLst/>
        <a:defRPr sz="14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890588" indent="-174625" algn="l" defTabSz="457200" rtl="0" eaLnBrk="1" latinLnBrk="0" hangingPunct="1">
        <a:spcBef>
          <a:spcPct val="20000"/>
        </a:spcBef>
        <a:buFont typeface="Arial"/>
        <a:buChar char="•"/>
        <a:tabLst/>
        <a:defRPr sz="14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tif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handra.harvard.edu/photo/multi.html" TargetMode="External"/><Relationship Id="rId2" Type="http://schemas.openxmlformats.org/officeDocument/2006/relationships/hyperlink" Target="http://hubble.stsci.edu/gallery/behind_the_pictures/meaning_of_color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scienceinschool.org/search-page?search_api_views_fulltext=&amp;search=1&amp;f%5b%5d=field_series:485&amp;f%5b%5d=search_api_language:en" TargetMode="External"/><Relationship Id="rId4" Type="http://schemas.openxmlformats.org/officeDocument/2006/relationships/hyperlink" Target="http://www.discovertheuniverse.ca/fr/resource/le-cycle-solaire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211DD4-5B17-AE43-A646-D3FE622E7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0" r="15132"/>
          <a:stretch/>
        </p:blipFill>
        <p:spPr>
          <a:xfrm>
            <a:off x="0" y="0"/>
            <a:ext cx="9144000" cy="628649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374719"/>
            <a:ext cx="9739425" cy="1107342"/>
          </a:xfrm>
        </p:spPr>
        <p:txBody>
          <a:bodyPr>
            <a:noAutofit/>
          </a:bodyPr>
          <a:lstStyle/>
          <a:p>
            <a:r>
              <a:rPr lang="fr-FR" sz="4400" dirty="0">
                <a:latin typeface="+mj-lt"/>
              </a:rPr>
              <a:t>La lumière, </a:t>
            </a:r>
            <a:br>
              <a:rPr lang="fr-FR" sz="4400" dirty="0">
                <a:latin typeface="+mj-lt"/>
              </a:rPr>
            </a:br>
            <a:r>
              <a:rPr lang="fr-FR" sz="4400" dirty="0">
                <a:latin typeface="+mj-lt"/>
              </a:rPr>
              <a:t>  messagère cosmique</a:t>
            </a: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655637" y="3566582"/>
            <a:ext cx="7832725" cy="813772"/>
          </a:xfrm>
        </p:spPr>
        <p:txBody>
          <a:bodyPr>
            <a:noAutofit/>
          </a:bodyPr>
          <a:lstStyle/>
          <a:p>
            <a:r>
              <a:rPr lang="fr-FR" b="1" dirty="0"/>
              <a:t>Bienvenue!</a:t>
            </a:r>
          </a:p>
          <a:p>
            <a:r>
              <a:rPr lang="fr-FR" b="1" dirty="0"/>
              <a:t>Nous allons commencer dans quelques minutes. </a:t>
            </a:r>
          </a:p>
        </p:txBody>
      </p:sp>
    </p:spTree>
    <p:extLst>
      <p:ext uri="{BB962C8B-B14F-4D97-AF65-F5344CB8AC3E}">
        <p14:creationId xmlns:p14="http://schemas.microsoft.com/office/powerpoint/2010/main" val="174810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Lumière visible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10" name="ZoneTexte 14"/>
          <p:cNvSpPr txBox="1"/>
          <p:nvPr/>
        </p:nvSpPr>
        <p:spPr>
          <a:xfrm>
            <a:off x="573063" y="1183303"/>
            <a:ext cx="8067354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Nos yeux perçoivent les différentes longueurs d’onde de la lumière sous différentes couleurs. Nous voyons les longueurs d’onde entre 400 et 700 nm environ. </a:t>
            </a:r>
          </a:p>
        </p:txBody>
      </p:sp>
      <p:sp>
        <p:nvSpPr>
          <p:cNvPr id="16" name="ZoneTexte 14"/>
          <p:cNvSpPr txBox="1"/>
          <p:nvPr/>
        </p:nvSpPr>
        <p:spPr>
          <a:xfrm>
            <a:off x="661986" y="5242258"/>
            <a:ext cx="8310563" cy="625812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1 nm = 1 nanomètre = 10</a:t>
            </a:r>
            <a:r>
              <a:rPr lang="fr-FR" sz="2400" b="1" baseline="30000" dirty="0">
                <a:solidFill>
                  <a:srgbClr val="FFFFFF"/>
                </a:solidFill>
                <a:latin typeface="Arial"/>
              </a:rPr>
              <a:t>-9</a:t>
            </a:r>
            <a:r>
              <a:rPr lang="fr-FR" sz="2400" b="1" dirty="0">
                <a:solidFill>
                  <a:srgbClr val="FFFFFF"/>
                </a:solidFill>
                <a:latin typeface="Arial"/>
              </a:rPr>
              <a:t> m = un millionième de mm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5AF6C-DBA1-6E49-943B-46066286C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63" y="3179222"/>
            <a:ext cx="8266176" cy="157057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Lumière visible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10" name="ZoneTexte 14"/>
          <p:cNvSpPr txBox="1"/>
          <p:nvPr/>
        </p:nvSpPr>
        <p:spPr>
          <a:xfrm>
            <a:off x="646113" y="1290638"/>
            <a:ext cx="4919116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La lumière blanche est composée de toutes les couleurs du spectre visible. </a:t>
            </a:r>
          </a:p>
        </p:txBody>
      </p:sp>
      <p:pic>
        <p:nvPicPr>
          <p:cNvPr id="52225" name="Picture 1" descr="C:\Fichiers\DU\2015\Webinaires\Lumière\images\c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7" y="2800274"/>
            <a:ext cx="3992782" cy="29945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2227" name="Picture 3" descr="http://upload.wikimedia.org/wikipedia/commons/thumb/1/1f/Light_dispersion_of_a_mercury-vapor_lamp_with_a_flint_glass_prism_IPNr%C2%B00125.jpg/640px-Light_dispersion_of_a_mercury-vapor_lamp_with_a_flint_glass_prism_IPNr%C2%B001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0691" y="1290638"/>
            <a:ext cx="3691040" cy="45042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Spectre électromagnétique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10" name="ZoneTexte 14"/>
          <p:cNvSpPr txBox="1"/>
          <p:nvPr/>
        </p:nvSpPr>
        <p:spPr>
          <a:xfrm>
            <a:off x="646112" y="1552882"/>
            <a:ext cx="7835899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La lumière visible est une toute petite partie de tout le spectre électromagnétique.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083" y="3564849"/>
            <a:ext cx="8821467" cy="151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avec flèche 14"/>
          <p:cNvCxnSpPr/>
          <p:nvPr/>
        </p:nvCxnSpPr>
        <p:spPr>
          <a:xfrm flipV="1">
            <a:off x="4568229" y="5707117"/>
            <a:ext cx="3926484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4"/>
          <p:cNvSpPr txBox="1"/>
          <p:nvPr/>
        </p:nvSpPr>
        <p:spPr>
          <a:xfrm>
            <a:off x="4761076" y="5142107"/>
            <a:ext cx="3720935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r"/>
            <a:r>
              <a:rPr lang="fr-FR" b="1" dirty="0">
                <a:solidFill>
                  <a:srgbClr val="FFFFFF"/>
                </a:solidFill>
                <a:latin typeface="Arial"/>
              </a:rPr>
              <a:t>Longueur d’onde augmente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4555527" y="3368824"/>
            <a:ext cx="3926484" cy="1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14"/>
          <p:cNvSpPr txBox="1"/>
          <p:nvPr/>
        </p:nvSpPr>
        <p:spPr>
          <a:xfrm>
            <a:off x="4555527" y="2548026"/>
            <a:ext cx="3720935" cy="810478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r"/>
            <a:r>
              <a:rPr lang="fr-FR" b="1" dirty="0">
                <a:solidFill>
                  <a:srgbClr val="FFFFFF"/>
                </a:solidFill>
                <a:latin typeface="Arial"/>
              </a:rPr>
              <a:t>Fréquence augmente</a:t>
            </a:r>
          </a:p>
          <a:p>
            <a:pPr algn="r"/>
            <a:r>
              <a:rPr lang="fr-FR" b="1" dirty="0">
                <a:solidFill>
                  <a:srgbClr val="FFFFFF"/>
                </a:solidFill>
                <a:latin typeface="Arial"/>
              </a:rPr>
              <a:t>Énergie augmente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3" name="Espace réservé du tableau 2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Spectre électromagnétique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646113" y="1497724"/>
            <a:ext cx="3216439" cy="2841804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CA" sz="2400" dirty="0">
                <a:solidFill>
                  <a:prstClr val="white"/>
                </a:solidFill>
              </a:rPr>
              <a:t>Rayons gamma</a:t>
            </a:r>
          </a:p>
          <a:p>
            <a:pPr lvl="1"/>
            <a:r>
              <a:rPr lang="fr-CA" sz="2400" dirty="0">
                <a:solidFill>
                  <a:prstClr val="white"/>
                </a:solidFill>
              </a:rPr>
              <a:t>Rayons X</a:t>
            </a:r>
          </a:p>
          <a:p>
            <a:pPr lvl="1"/>
            <a:r>
              <a:rPr lang="fr-CA" sz="2400" dirty="0">
                <a:solidFill>
                  <a:prstClr val="white"/>
                </a:solidFill>
              </a:rPr>
              <a:t>Ultraviolet</a:t>
            </a:r>
          </a:p>
          <a:p>
            <a:pPr lvl="1"/>
            <a:r>
              <a:rPr lang="fr-CA" sz="2400" dirty="0">
                <a:solidFill>
                  <a:prstClr val="white"/>
                </a:solidFill>
              </a:rPr>
              <a:t>Infrarouge</a:t>
            </a:r>
          </a:p>
          <a:p>
            <a:pPr lvl="1"/>
            <a:r>
              <a:rPr lang="fr-CA" sz="2400" dirty="0">
                <a:solidFill>
                  <a:prstClr val="white"/>
                </a:solidFill>
              </a:rPr>
              <a:t>Micro-ondes</a:t>
            </a:r>
          </a:p>
          <a:p>
            <a:pPr lvl="1"/>
            <a:r>
              <a:rPr lang="fr-CA" sz="2400" dirty="0">
                <a:solidFill>
                  <a:prstClr val="white"/>
                </a:solidFill>
              </a:rPr>
              <a:t>Ondes radio</a:t>
            </a:r>
            <a:endParaRPr lang="fr-CA" sz="2200" dirty="0">
              <a:solidFill>
                <a:prstClr val="white"/>
              </a:solidFill>
            </a:endParaRPr>
          </a:p>
        </p:txBody>
      </p:sp>
      <p:sp>
        <p:nvSpPr>
          <p:cNvPr id="17" name="Accolade fermante 16"/>
          <p:cNvSpPr/>
          <p:nvPr/>
        </p:nvSpPr>
        <p:spPr>
          <a:xfrm>
            <a:off x="3499944" y="1497725"/>
            <a:ext cx="961697" cy="2841804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4"/>
          <p:cNvSpPr txBox="1"/>
          <p:nvPr/>
        </p:nvSpPr>
        <p:spPr>
          <a:xfrm>
            <a:off x="4741260" y="2128345"/>
            <a:ext cx="3486150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« Couleurs » que nos yeux ne peuvent pas percevoir. </a:t>
            </a:r>
          </a:p>
        </p:txBody>
      </p:sp>
      <p:sp>
        <p:nvSpPr>
          <p:cNvPr id="24" name="ZoneTexte 14"/>
          <p:cNvSpPr txBox="1"/>
          <p:nvPr/>
        </p:nvSpPr>
        <p:spPr>
          <a:xfrm>
            <a:off x="649286" y="4701362"/>
            <a:ext cx="8084811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Radiation (rayonnement) : émission ou transmission d’énergie (pas nécessairement dangereux!)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89C63-63C6-D846-8FDF-889ACCAD4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098AF1-41D1-A849-B4D5-6FCF2BE74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900" y="1398588"/>
            <a:ext cx="9144000" cy="2208211"/>
          </a:xfrm>
        </p:spPr>
        <p:txBody>
          <a:bodyPr>
            <a:normAutofit/>
          </a:bodyPr>
          <a:lstStyle/>
          <a:p>
            <a:r>
              <a:rPr lang="fr-FR" dirty="0">
                <a:latin typeface="+mj-lt"/>
              </a:rPr>
              <a:t>Comment les différents  types de lumière peuvent-ils nous renseigner sur les objets?</a:t>
            </a:r>
          </a:p>
        </p:txBody>
      </p:sp>
    </p:spTree>
    <p:extLst>
      <p:ext uri="{BB962C8B-B14F-4D97-AF65-F5344CB8AC3E}">
        <p14:creationId xmlns:p14="http://schemas.microsoft.com/office/powerpoint/2010/main" val="2886665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Infrarouge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E28C4E-B5F5-9F4D-8A77-8404750DFF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2"/>
          <a:stretch/>
        </p:blipFill>
        <p:spPr>
          <a:xfrm>
            <a:off x="342900" y="1698310"/>
            <a:ext cx="4177590" cy="3092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54DB6-9DAD-6E4E-B2B9-221DB1983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6" b="-283"/>
          <a:stretch/>
        </p:blipFill>
        <p:spPr>
          <a:xfrm>
            <a:off x="4520490" y="1698310"/>
            <a:ext cx="4136838" cy="31142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spitzer.caltech.edu/uploaded_files/graphics/high_definition_graphics/0008/1341/sig08-004_Ti.jpg?13153467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13" y="504317"/>
            <a:ext cx="7350126" cy="5877606"/>
          </a:xfrm>
          <a:prstGeom prst="rect">
            <a:avLst/>
          </a:prstGeom>
          <a:noFill/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Infrarouge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</p:spTree>
    <p:extLst>
      <p:ext uri="{BB962C8B-B14F-4D97-AF65-F5344CB8AC3E}">
        <p14:creationId xmlns:p14="http://schemas.microsoft.com/office/powerpoint/2010/main" val="1863779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Infrarouge - Expérience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74753" name="Picture 1" descr="C:\Fichiers\DU\2015\Webinaires\Lumière\images\manette_on.jpg"/>
          <p:cNvPicPr>
            <a:picLocks noChangeAspect="1" noChangeArrowheads="1"/>
          </p:cNvPicPr>
          <p:nvPr/>
        </p:nvPicPr>
        <p:blipFill>
          <a:blip r:embed="rId3"/>
          <a:srcRect l="8276" t="8735"/>
          <a:stretch>
            <a:fillRect/>
          </a:stretch>
        </p:blipFill>
        <p:spPr bwMode="auto">
          <a:xfrm>
            <a:off x="4854192" y="2874189"/>
            <a:ext cx="3627820" cy="27072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4754" name="Picture 2" descr="C:\Fichiers\DU\2015\Webinaires\Lumière\images\manette1.jpg"/>
          <p:cNvPicPr>
            <a:picLocks noChangeAspect="1" noChangeArrowheads="1"/>
          </p:cNvPicPr>
          <p:nvPr/>
        </p:nvPicPr>
        <p:blipFill>
          <a:blip r:embed="rId4"/>
          <a:srcRect l="8208" t="10411"/>
          <a:stretch>
            <a:fillRect/>
          </a:stretch>
        </p:blipFill>
        <p:spPr bwMode="auto">
          <a:xfrm>
            <a:off x="646112" y="2874189"/>
            <a:ext cx="3698407" cy="27072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7" name="ZoneTexte 14"/>
          <p:cNvSpPr txBox="1"/>
          <p:nvPr/>
        </p:nvSpPr>
        <p:spPr>
          <a:xfrm>
            <a:off x="646112" y="1290638"/>
            <a:ext cx="7835899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Les caméras numériques sont un peu sensibles à l’infrarouge et peuvent détecter les signaux émis par les télécommandes. </a:t>
            </a:r>
          </a:p>
        </p:txBody>
      </p:sp>
      <p:sp>
        <p:nvSpPr>
          <p:cNvPr id="18" name="ZoneTexte 14"/>
          <p:cNvSpPr txBox="1"/>
          <p:nvPr/>
        </p:nvSpPr>
        <p:spPr>
          <a:xfrm>
            <a:off x="649287" y="5659101"/>
            <a:ext cx="3695232" cy="56425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FFFF"/>
                </a:solidFill>
                <a:latin typeface="Arial"/>
              </a:rPr>
              <a:t>À l’</a:t>
            </a:r>
            <a:r>
              <a:rPr lang="fr-FR" sz="2000" b="1" dirty="0" err="1">
                <a:solidFill>
                  <a:srgbClr val="FFFFFF"/>
                </a:solidFill>
                <a:latin typeface="Arial"/>
              </a:rPr>
              <a:t>oeil</a:t>
            </a:r>
            <a:endParaRPr lang="fr-FR" sz="2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ZoneTexte 14"/>
          <p:cNvSpPr txBox="1"/>
          <p:nvPr/>
        </p:nvSpPr>
        <p:spPr>
          <a:xfrm>
            <a:off x="4866894" y="5659101"/>
            <a:ext cx="3627819" cy="56425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FFFF"/>
                </a:solidFill>
                <a:latin typeface="Arial"/>
              </a:rPr>
              <a:t>À travers une caméra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Infrarouge - Expérience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17" name="ZoneTexte 14"/>
          <p:cNvSpPr txBox="1"/>
          <p:nvPr/>
        </p:nvSpPr>
        <p:spPr>
          <a:xfrm>
            <a:off x="646112" y="1290638"/>
            <a:ext cx="7835899" cy="358046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Vous pouvez l’essayer en classe ou avec un groupe.</a:t>
            </a:r>
          </a:p>
          <a:p>
            <a:endParaRPr lang="fr-FR" sz="2400" b="1" dirty="0">
              <a:solidFill>
                <a:srgbClr val="FFFFFF"/>
              </a:solidFill>
              <a:latin typeface="Arial"/>
            </a:endParaRPr>
          </a:p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Pour une fois, demandez à vos élèves de sortir leurs cellulaires, </a:t>
            </a:r>
            <a:r>
              <a:rPr lang="fr-FR" sz="2400" b="1" dirty="0" err="1">
                <a:solidFill>
                  <a:srgbClr val="FFFFFF"/>
                </a:solidFill>
                <a:latin typeface="Arial"/>
              </a:rPr>
              <a:t>iPod</a:t>
            </a:r>
            <a:r>
              <a:rPr lang="fr-FR" sz="2400" b="1" dirty="0">
                <a:solidFill>
                  <a:srgbClr val="FFFFFF"/>
                </a:solidFill>
                <a:latin typeface="Arial"/>
              </a:rPr>
              <a:t>, tablettes ou autre gadget électronique avec caméra!</a:t>
            </a:r>
          </a:p>
          <a:p>
            <a:endParaRPr lang="fr-FR" sz="2400" b="1" dirty="0">
              <a:solidFill>
                <a:srgbClr val="FFFFFF"/>
              </a:solidFill>
              <a:latin typeface="Arial"/>
            </a:endParaRPr>
          </a:p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Le signal peut être assez faible: demandez aux élèves de s’approcher et de bien s’aligner avec la lumière de la télécommande.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79437"/>
          </a:xfrm>
        </p:spPr>
        <p:txBody>
          <a:bodyPr/>
          <a:lstStyle/>
          <a:p>
            <a:r>
              <a:rPr lang="fr-CA" dirty="0">
                <a:latin typeface="+mj-lt"/>
              </a:rPr>
              <a:t>Ciel en infrarouge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1504950"/>
            <a:ext cx="881062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À la découverte de l’Univers </a:t>
            </a:r>
          </a:p>
        </p:txBody>
      </p:sp>
      <p:sp>
        <p:nvSpPr>
          <p:cNvPr id="8" name="ZoneTexte 14"/>
          <p:cNvSpPr txBox="1"/>
          <p:nvPr/>
        </p:nvSpPr>
        <p:spPr>
          <a:xfrm>
            <a:off x="909801" y="1641123"/>
            <a:ext cx="7036019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+mj-lt"/>
              </a:rPr>
              <a:t>Programme de formation en astronomie pour les enseignants et animateurs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909801" y="2711585"/>
            <a:ext cx="8013482" cy="1069011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CA" sz="2400">
                <a:solidFill>
                  <a:prstClr val="white"/>
                </a:solidFill>
                <a:latin typeface="Arial"/>
              </a:rPr>
              <a:t>GRATUIT</a:t>
            </a:r>
            <a:r>
              <a:rPr lang="fr-CA" sz="2400" dirty="0">
                <a:solidFill>
                  <a:prstClr val="white"/>
                </a:solidFill>
                <a:latin typeface="Arial"/>
              </a:rPr>
              <a:t>, en français et anglais</a:t>
            </a:r>
          </a:p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</a:rPr>
              <a:t>Disponible partout au Canada et dans le monde!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8"/>
          </p:nvPr>
        </p:nvSpPr>
        <p:spPr/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563" y="5208152"/>
            <a:ext cx="1732818" cy="8757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72" y="5142172"/>
            <a:ext cx="3894696" cy="878076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405" y="5208152"/>
            <a:ext cx="1826830" cy="813418"/>
          </a:xfrm>
          <a:prstGeom prst="rect">
            <a:avLst/>
          </a:prstGeom>
        </p:spPr>
      </p:pic>
      <p:sp>
        <p:nvSpPr>
          <p:cNvPr id="12" name="ZoneTexte 14"/>
          <p:cNvSpPr txBox="1"/>
          <p:nvPr/>
        </p:nvSpPr>
        <p:spPr>
          <a:xfrm>
            <a:off x="825772" y="4449214"/>
            <a:ext cx="7036019" cy="625812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>
                <a:solidFill>
                  <a:srgbClr val="FFFFFF"/>
                </a:solidFill>
                <a:latin typeface="+mj-lt"/>
              </a:rPr>
              <a:t>Merci à: </a:t>
            </a:r>
            <a:endParaRPr lang="fr-FR" sz="2400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677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79437"/>
          </a:xfrm>
        </p:spPr>
        <p:txBody>
          <a:bodyPr/>
          <a:lstStyle/>
          <a:p>
            <a:r>
              <a:rPr lang="fr-CA" dirty="0">
                <a:latin typeface="+mj-lt"/>
              </a:rPr>
              <a:t>Ultraviolet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1DF813-2EA3-144B-9B37-BE4B2DE40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95" y="1372242"/>
            <a:ext cx="6964609" cy="402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05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79437"/>
          </a:xfrm>
        </p:spPr>
        <p:txBody>
          <a:bodyPr>
            <a:normAutofit fontScale="90000"/>
          </a:bodyPr>
          <a:lstStyle/>
          <a:p>
            <a:r>
              <a:rPr lang="fr-CA" dirty="0">
                <a:latin typeface="+mj-lt"/>
              </a:rPr>
              <a:t>Le Soleil en visible et ultraviolet – </a:t>
            </a:r>
            <a:r>
              <a:rPr lang="fr-CA" dirty="0" err="1">
                <a:latin typeface="+mj-lt"/>
              </a:rPr>
              <a:t>Helioviewer.org</a:t>
            </a:r>
            <a:endParaRPr lang="fr-CA" dirty="0">
              <a:latin typeface="+mj-lt"/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773E2-6359-764C-922C-CB02446A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1549617"/>
            <a:ext cx="5588000" cy="3746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923D12-A4AA-C04F-9D74-B9726D3E4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17" t="20345" r="6120" b="5172"/>
          <a:stretch/>
        </p:blipFill>
        <p:spPr>
          <a:xfrm>
            <a:off x="5848350" y="2395680"/>
            <a:ext cx="276225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5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79437"/>
          </a:xfrm>
        </p:spPr>
        <p:txBody>
          <a:bodyPr>
            <a:normAutofit fontScale="90000"/>
          </a:bodyPr>
          <a:lstStyle/>
          <a:p>
            <a:r>
              <a:rPr lang="fr-CA" dirty="0">
                <a:latin typeface="+mj-lt"/>
              </a:rPr>
              <a:t>Le Soleil en ultraviolet et visible – </a:t>
            </a:r>
            <a:r>
              <a:rPr lang="fr-CA" dirty="0" err="1">
                <a:latin typeface="+mj-lt"/>
              </a:rPr>
              <a:t>Helioviewer.org</a:t>
            </a:r>
            <a:endParaRPr lang="fr-CA" dirty="0">
              <a:latin typeface="+mj-lt"/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42014A-7749-D548-A279-1449512DE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97" y="1123949"/>
            <a:ext cx="6827903" cy="45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6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Nébuleuse du Crabe – M1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18440" name="Picture 8" descr="http://imgsrc.hubblesite.org/hu/db/images/hs-2005-37-a-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087" y="854075"/>
            <a:ext cx="5361753" cy="53617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Nébuleuse du Crabe – M1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FD88B9-F87D-3F49-9F68-B4C1F6C68D1E}"/>
              </a:ext>
            </a:extLst>
          </p:cNvPr>
          <p:cNvGrpSpPr/>
          <p:nvPr/>
        </p:nvGrpSpPr>
        <p:grpSpPr>
          <a:xfrm>
            <a:off x="1800419" y="1067713"/>
            <a:ext cx="5703963" cy="2399095"/>
            <a:chOff x="1800419" y="1067713"/>
            <a:chExt cx="5703963" cy="23990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871282-66E1-8044-9C0F-4A8856857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167" r="50000" b="-4142"/>
            <a:stretch/>
          </p:blipFill>
          <p:spPr>
            <a:xfrm>
              <a:off x="1800420" y="1067713"/>
              <a:ext cx="5703962" cy="239909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76BA19-A313-5D4C-AE10-1FD6D2FF5168}"/>
                </a:ext>
              </a:extLst>
            </p:cNvPr>
            <p:cNvSpPr/>
            <p:nvPr/>
          </p:nvSpPr>
          <p:spPr>
            <a:xfrm>
              <a:off x="1800419" y="1113943"/>
              <a:ext cx="5703963" cy="2238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A9DDB2-6A67-B741-8AA1-27833EF032F8}"/>
              </a:ext>
            </a:extLst>
          </p:cNvPr>
          <p:cNvGrpSpPr/>
          <p:nvPr/>
        </p:nvGrpSpPr>
        <p:grpSpPr>
          <a:xfrm>
            <a:off x="1796713" y="3612766"/>
            <a:ext cx="5744009" cy="2509737"/>
            <a:chOff x="1881777" y="3612766"/>
            <a:chExt cx="5744009" cy="25097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E11ABD-0804-0D4A-A6EC-36A4EEC48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856" t="13167" b="-7948"/>
            <a:stretch/>
          </p:blipFill>
          <p:spPr>
            <a:xfrm>
              <a:off x="1881777" y="3612766"/>
              <a:ext cx="5744009" cy="250973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ACF4FA-5AAC-DF48-B9DB-E1E8010E7B77}"/>
                </a:ext>
              </a:extLst>
            </p:cNvPr>
            <p:cNvSpPr/>
            <p:nvPr/>
          </p:nvSpPr>
          <p:spPr>
            <a:xfrm>
              <a:off x="1900557" y="3668191"/>
              <a:ext cx="5703963" cy="2238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Galaxie d’Andromède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54274" name="Picture 2" descr="http://sci.esa.int/science-e-media/img/bd/M31_COMPO_A_wallpa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785" y="773845"/>
            <a:ext cx="8098928" cy="55110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M51 – Galaxie du Tourbillon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57346" name="Picture 2" descr="Whirlpool Galax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350" y="1290638"/>
            <a:ext cx="3056444" cy="46166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" name="ZoneTexte 14"/>
          <p:cNvSpPr txBox="1"/>
          <p:nvPr/>
        </p:nvSpPr>
        <p:spPr>
          <a:xfrm>
            <a:off x="1149350" y="854075"/>
            <a:ext cx="3322412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  <a:latin typeface="Arial"/>
              </a:rPr>
              <a:t>Lumière visible</a:t>
            </a:r>
          </a:p>
        </p:txBody>
      </p:sp>
      <p:sp>
        <p:nvSpPr>
          <p:cNvPr id="10" name="ZoneTexte 14"/>
          <p:cNvSpPr txBox="1"/>
          <p:nvPr/>
        </p:nvSpPr>
        <p:spPr>
          <a:xfrm>
            <a:off x="4677001" y="854075"/>
            <a:ext cx="3322412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  <a:latin typeface="Arial"/>
              </a:rPr>
              <a:t>Rayons X</a:t>
            </a:r>
          </a:p>
        </p:txBody>
      </p:sp>
      <p:pic>
        <p:nvPicPr>
          <p:cNvPr id="57348" name="Picture 4" descr="Whirlpool Galax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2969" y="1290638"/>
            <a:ext cx="3056444" cy="46166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Télescopes 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31746" name="Picture 2" descr="observatories_across_spectrum_labeled_full.jpg (3150×1860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4075"/>
            <a:ext cx="9197386" cy="5430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Transparence de l’atmosphère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0637"/>
            <a:ext cx="9147289" cy="453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89C63-63C6-D846-8FDF-889ACCAD4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098AF1-41D1-A849-B4D5-6FCF2BE74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900" y="1398589"/>
            <a:ext cx="9144000" cy="1107342"/>
          </a:xfrm>
        </p:spPr>
        <p:txBody>
          <a:bodyPr/>
          <a:lstStyle/>
          <a:p>
            <a:r>
              <a:rPr lang="fr-FR" dirty="0">
                <a:latin typeface="+mj-lt"/>
              </a:rPr>
              <a:t>La spectroscopie: décoder la lumière</a:t>
            </a:r>
          </a:p>
        </p:txBody>
      </p:sp>
    </p:spTree>
    <p:extLst>
      <p:ext uri="{BB962C8B-B14F-4D97-AF65-F5344CB8AC3E}">
        <p14:creationId xmlns:p14="http://schemas.microsoft.com/office/powerpoint/2010/main" val="3962353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E436A8-8ED1-1547-B0FD-6274968E5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51"/>
          <a:stretch/>
        </p:blipFill>
        <p:spPr>
          <a:xfrm>
            <a:off x="379730" y="3721209"/>
            <a:ext cx="2674620" cy="1770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AB80B-5F86-DC42-9360-44677317C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39" b="2330"/>
          <a:stretch/>
        </p:blipFill>
        <p:spPr>
          <a:xfrm>
            <a:off x="379730" y="1276244"/>
            <a:ext cx="2674620" cy="183865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Prochaines formations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296B5812-5861-4D45-813C-721982351863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0CEC1-EDC4-B34C-A292-20BF1BE8432C}"/>
              </a:ext>
            </a:extLst>
          </p:cNvPr>
          <p:cNvSpPr txBox="1"/>
          <p:nvPr/>
        </p:nvSpPr>
        <p:spPr>
          <a:xfrm>
            <a:off x="2831274" y="1729908"/>
            <a:ext cx="5650738" cy="13849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Webinaire: Voyage interstellaire vers de nouveaux mondes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 - 8 mai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A89F14-F795-C548-8CC7-172BE325DC16}"/>
              </a:ext>
            </a:extLst>
          </p:cNvPr>
          <p:cNvSpPr txBox="1"/>
          <p:nvPr/>
        </p:nvSpPr>
        <p:spPr>
          <a:xfrm>
            <a:off x="2831274" y="4106464"/>
            <a:ext cx="5650738" cy="13849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Formations en personne à Toronto (28 avril) et Victoria (23 et 24 mai)</a:t>
            </a:r>
          </a:p>
        </p:txBody>
      </p:sp>
    </p:spTree>
    <p:extLst>
      <p:ext uri="{BB962C8B-B14F-4D97-AF65-F5344CB8AC3E}">
        <p14:creationId xmlns:p14="http://schemas.microsoft.com/office/powerpoint/2010/main" val="19572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Spectroscopie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FFE87-B1FA-5047-9F78-C2C30AF12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914400"/>
            <a:ext cx="79121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Spectroscopie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34818" name="Picture 2" descr="http://upload.wikimedia.org/wikipedia/commons/thumb/7/73/Light_dispersion_conceptual_waves350px.gif/266px-Light_dispersion_conceptual_waves350px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13" y="1057882"/>
            <a:ext cx="6660581" cy="50079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5771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Types de spectres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1A033-83B5-C342-8179-3912DF8F8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" t="16101" r="2344" b="73058"/>
          <a:stretch/>
        </p:blipFill>
        <p:spPr>
          <a:xfrm>
            <a:off x="3962230" y="1559468"/>
            <a:ext cx="4673600" cy="5043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ZoneTexte 14">
            <a:extLst>
              <a:ext uri="{FF2B5EF4-FFF2-40B4-BE49-F238E27FC236}">
                <a16:creationId xmlns:a16="http://schemas.microsoft.com/office/drawing/2014/main" id="{F0C799D7-2C85-0241-9980-DA8778172E55}"/>
              </a:ext>
            </a:extLst>
          </p:cNvPr>
          <p:cNvSpPr txBox="1"/>
          <p:nvPr/>
        </p:nvSpPr>
        <p:spPr>
          <a:xfrm>
            <a:off x="450848" y="1217599"/>
            <a:ext cx="2876551" cy="1241365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Spectre continu </a:t>
            </a:r>
            <a:r>
              <a:rPr lang="fr-FR" sz="2000" b="1" dirty="0">
                <a:solidFill>
                  <a:schemeClr val="bg1"/>
                </a:solidFill>
                <a:latin typeface="Arial"/>
              </a:rPr>
              <a:t>(produit par un objet chaud)</a:t>
            </a:r>
            <a:endParaRPr lang="fr-FR" sz="24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C3BC9F1-9AEC-B947-ADA6-F2E4B985251B}"/>
              </a:ext>
            </a:extLst>
          </p:cNvPr>
          <p:cNvSpPr txBox="1"/>
          <p:nvPr/>
        </p:nvSpPr>
        <p:spPr>
          <a:xfrm>
            <a:off x="450848" y="2864426"/>
            <a:ext cx="3244851" cy="1241365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Spectre d’émission </a:t>
            </a:r>
            <a:r>
              <a:rPr lang="fr-FR" sz="2000" b="1" dirty="0">
                <a:solidFill>
                  <a:schemeClr val="bg1"/>
                </a:solidFill>
                <a:latin typeface="Arial"/>
              </a:rPr>
              <a:t>(produit par un gaz excité) </a:t>
            </a:r>
            <a:endParaRPr lang="fr-FR" sz="24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45A5EA-2F27-C149-B38A-2F29D0AE7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98" r="3428" b="40220"/>
          <a:stretch/>
        </p:blipFill>
        <p:spPr>
          <a:xfrm>
            <a:off x="3962230" y="3217061"/>
            <a:ext cx="4645633" cy="5136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8C7500-710D-6E4E-8C76-83D6B1862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991" r="2323" b="3927"/>
          <a:stretch/>
        </p:blipFill>
        <p:spPr>
          <a:xfrm>
            <a:off x="3975100" y="4753318"/>
            <a:ext cx="4645633" cy="510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ZoneTexte 14">
            <a:extLst>
              <a:ext uri="{FF2B5EF4-FFF2-40B4-BE49-F238E27FC236}">
                <a16:creationId xmlns:a16="http://schemas.microsoft.com/office/drawing/2014/main" id="{38CF146F-BA72-AB4F-A4A6-B279D0B453C1}"/>
              </a:ext>
            </a:extLst>
          </p:cNvPr>
          <p:cNvSpPr txBox="1"/>
          <p:nvPr/>
        </p:nvSpPr>
        <p:spPr>
          <a:xfrm>
            <a:off x="450848" y="4469315"/>
            <a:ext cx="3384552" cy="1549142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Spectre d’absorption </a:t>
            </a:r>
            <a:r>
              <a:rPr lang="fr-FR" sz="2000" b="1" dirty="0">
                <a:solidFill>
                  <a:schemeClr val="bg1"/>
                </a:solidFill>
                <a:latin typeface="Arial"/>
              </a:rPr>
              <a:t>(produit par un gaz illuminé par une source chaude) </a:t>
            </a:r>
            <a:endParaRPr lang="fr-FR" sz="24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21709E4-3CB2-0443-BAF5-76F593B04418}"/>
              </a:ext>
            </a:extLst>
          </p:cNvPr>
          <p:cNvSpPr/>
          <p:nvPr/>
        </p:nvSpPr>
        <p:spPr>
          <a:xfrm rot="1591854">
            <a:off x="3371848" y="5712938"/>
            <a:ext cx="647700" cy="3568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4">
            <a:extLst>
              <a:ext uri="{FF2B5EF4-FFF2-40B4-BE49-F238E27FC236}">
                <a16:creationId xmlns:a16="http://schemas.microsoft.com/office/drawing/2014/main" id="{B40D094C-ABAE-014D-81E2-D20A84AA55A0}"/>
              </a:ext>
            </a:extLst>
          </p:cNvPr>
          <p:cNvSpPr txBox="1"/>
          <p:nvPr/>
        </p:nvSpPr>
        <p:spPr>
          <a:xfrm>
            <a:off x="4028793" y="5660687"/>
            <a:ext cx="4453219" cy="625812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le plus utilisé en astronomie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89C63-63C6-D846-8FDF-889ACCAD4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098AF1-41D1-A849-B4D5-6FCF2BE74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900" y="1398589"/>
            <a:ext cx="9144000" cy="1107342"/>
          </a:xfrm>
        </p:spPr>
        <p:txBody>
          <a:bodyPr/>
          <a:lstStyle/>
          <a:p>
            <a:r>
              <a:rPr lang="fr-FR" dirty="0">
                <a:latin typeface="+mj-lt"/>
              </a:rPr>
              <a:t>Composition des objets</a:t>
            </a:r>
          </a:p>
        </p:txBody>
      </p:sp>
    </p:spTree>
    <p:extLst>
      <p:ext uri="{BB962C8B-B14F-4D97-AF65-F5344CB8AC3E}">
        <p14:creationId xmlns:p14="http://schemas.microsoft.com/office/powerpoint/2010/main" val="867258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Spectre du Soleil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76804" name="Picture 4" descr="File:Fraunhofer lines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4" y="2124401"/>
            <a:ext cx="8804275" cy="25793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Ellipse 9"/>
          <p:cNvSpPr/>
          <p:nvPr/>
        </p:nvSpPr>
        <p:spPr>
          <a:xfrm>
            <a:off x="4499992" y="1700808"/>
            <a:ext cx="740980" cy="2811917"/>
          </a:xfrm>
          <a:prstGeom prst="ellipse">
            <a:avLst/>
          </a:prstGeom>
          <a:solidFill>
            <a:schemeClr val="accent3"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4"/>
          <p:cNvSpPr txBox="1"/>
          <p:nvPr/>
        </p:nvSpPr>
        <p:spPr>
          <a:xfrm rot="20366204">
            <a:off x="5031860" y="1434067"/>
            <a:ext cx="160930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Arial"/>
              </a:rPr>
              <a:t>Sodium</a:t>
            </a:r>
          </a:p>
        </p:txBody>
      </p:sp>
      <p:sp>
        <p:nvSpPr>
          <p:cNvPr id="12" name="Ellipse 11"/>
          <p:cNvSpPr/>
          <p:nvPr/>
        </p:nvSpPr>
        <p:spPr>
          <a:xfrm>
            <a:off x="6089650" y="1700808"/>
            <a:ext cx="740980" cy="2811917"/>
          </a:xfrm>
          <a:prstGeom prst="ellipse">
            <a:avLst/>
          </a:prstGeom>
          <a:solidFill>
            <a:schemeClr val="accent3"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4"/>
          <p:cNvSpPr txBox="1"/>
          <p:nvPr/>
        </p:nvSpPr>
        <p:spPr>
          <a:xfrm rot="20366204">
            <a:off x="6726007" y="1434069"/>
            <a:ext cx="160930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Arial"/>
              </a:rPr>
              <a:t>Hydrogène</a:t>
            </a:r>
          </a:p>
        </p:txBody>
      </p:sp>
    </p:spTree>
    <p:extLst>
      <p:ext uri="{BB962C8B-B14F-4D97-AF65-F5344CB8AC3E}">
        <p14:creationId xmlns:p14="http://schemas.microsoft.com/office/powerpoint/2010/main" val="116078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Analyse des spectres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86020" name="Picture 4" descr="http://chandra.harvard.edu/graphics/resources/qa/neon.jpg"/>
          <p:cNvPicPr>
            <a:picLocks noChangeAspect="1" noChangeArrowheads="1"/>
          </p:cNvPicPr>
          <p:nvPr/>
        </p:nvPicPr>
        <p:blipFill>
          <a:blip r:embed="rId3"/>
          <a:srcRect b="53030"/>
          <a:stretch>
            <a:fillRect/>
          </a:stretch>
        </p:blipFill>
        <p:spPr bwMode="auto">
          <a:xfrm>
            <a:off x="195257" y="3043430"/>
            <a:ext cx="8753484" cy="2893312"/>
          </a:xfrm>
          <a:prstGeom prst="rect">
            <a:avLst/>
          </a:prstGeom>
          <a:noFill/>
        </p:spPr>
      </p:pic>
      <p:sp>
        <p:nvSpPr>
          <p:cNvPr id="10" name="ZoneTexte 14"/>
          <p:cNvSpPr txBox="1"/>
          <p:nvPr/>
        </p:nvSpPr>
        <p:spPr>
          <a:xfrm>
            <a:off x="654049" y="1329196"/>
            <a:ext cx="7835899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Chaque élément ou molécule a son propre spectre. Ce sont les empreintes digitales nous permettant d’identifier la composition des objets.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Analyse des spectres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/>
          <a:srcRect l="6900" t="10004"/>
          <a:stretch>
            <a:fillRect/>
          </a:stretch>
        </p:blipFill>
        <p:spPr bwMode="auto">
          <a:xfrm>
            <a:off x="2239302" y="3248846"/>
            <a:ext cx="4346242" cy="243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4"/>
          <p:cNvSpPr txBox="1"/>
          <p:nvPr/>
        </p:nvSpPr>
        <p:spPr>
          <a:xfrm>
            <a:off x="646112" y="1552882"/>
            <a:ext cx="7835899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En pratique, les astronomes utilisent un graphique montrant l’intensité de la lumière en fonction de la longueur d’onde (couleur). 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2017986" y="4193628"/>
            <a:ext cx="0" cy="148540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4"/>
          <p:cNvSpPr txBox="1"/>
          <p:nvPr/>
        </p:nvSpPr>
        <p:spPr>
          <a:xfrm>
            <a:off x="168275" y="4868557"/>
            <a:ext cx="1849711" cy="810478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r"/>
            <a:r>
              <a:rPr lang="fr-FR" b="1" dirty="0">
                <a:solidFill>
                  <a:srgbClr val="FFFFFF"/>
                </a:solidFill>
                <a:latin typeface="Arial"/>
              </a:rPr>
              <a:t>Intensité de la lumière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2239302" y="5831436"/>
            <a:ext cx="4346242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4"/>
          <p:cNvSpPr txBox="1"/>
          <p:nvPr/>
        </p:nvSpPr>
        <p:spPr>
          <a:xfrm>
            <a:off x="2479346" y="5751434"/>
            <a:ext cx="361030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r"/>
            <a:r>
              <a:rPr lang="fr-FR" b="1" dirty="0">
                <a:solidFill>
                  <a:srgbClr val="FFFFFF"/>
                </a:solidFill>
                <a:latin typeface="Arial"/>
              </a:rPr>
              <a:t>Longueur d’onde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Analyse des spectres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11" name="ZoneTexte 14"/>
          <p:cNvSpPr txBox="1"/>
          <p:nvPr/>
        </p:nvSpPr>
        <p:spPr>
          <a:xfrm>
            <a:off x="649287" y="5265683"/>
            <a:ext cx="7845426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Arial"/>
              </a:rPr>
              <a:t>Données du télescope Canada-France-Hawaii</a:t>
            </a:r>
          </a:p>
        </p:txBody>
      </p:sp>
      <p:sp>
        <p:nvSpPr>
          <p:cNvPr id="126978" name="AutoShape 2" descr="mailbox://C:/Users/Cpt.%20Proton/AppData/Roaming/Thunderbird/Profiles/yj01dtdc.default/Mail/pop.googlemail.com/Inbox?number=484552647&amp;part=1.3&amp;filename=1284204_preview_1024.png"/>
          <p:cNvSpPr>
            <a:spLocks noChangeAspect="1" noChangeArrowheads="1"/>
          </p:cNvSpPr>
          <p:nvPr/>
        </p:nvSpPr>
        <p:spPr bwMode="auto">
          <a:xfrm>
            <a:off x="155575" y="-4319588"/>
            <a:ext cx="7620000" cy="9001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26979" name="Picture 3" descr="C:\Fichiers\DU\2015\Webinaires\Lumière\images\1284204_preview_1024.png"/>
          <p:cNvPicPr>
            <a:picLocks noChangeAspect="1" noChangeArrowheads="1"/>
          </p:cNvPicPr>
          <p:nvPr/>
        </p:nvPicPr>
        <p:blipFill>
          <a:blip r:embed="rId3"/>
          <a:srcRect l="4483" t="50575" r="3287" b="2639"/>
          <a:stretch>
            <a:fillRect/>
          </a:stretch>
        </p:blipFill>
        <p:spPr bwMode="auto">
          <a:xfrm>
            <a:off x="649287" y="1290638"/>
            <a:ext cx="7836021" cy="3975045"/>
          </a:xfrm>
          <a:prstGeom prst="rect">
            <a:avLst/>
          </a:prstGeom>
          <a:noFill/>
        </p:spPr>
      </p:pic>
      <p:sp>
        <p:nvSpPr>
          <p:cNvPr id="15" name="Ellipse 14"/>
          <p:cNvSpPr/>
          <p:nvPr/>
        </p:nvSpPr>
        <p:spPr>
          <a:xfrm>
            <a:off x="2627784" y="1340768"/>
            <a:ext cx="740980" cy="2811917"/>
          </a:xfrm>
          <a:prstGeom prst="ellipse">
            <a:avLst/>
          </a:prstGeom>
          <a:solidFill>
            <a:schemeClr val="accent3"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ZoneTexte 14"/>
          <p:cNvSpPr txBox="1"/>
          <p:nvPr/>
        </p:nvSpPr>
        <p:spPr>
          <a:xfrm rot="20366204">
            <a:off x="3215728" y="3353574"/>
            <a:ext cx="160930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b="1" dirty="0">
                <a:latin typeface="Arial"/>
              </a:rPr>
              <a:t>Hydrogène</a:t>
            </a:r>
          </a:p>
        </p:txBody>
      </p:sp>
      <p:sp>
        <p:nvSpPr>
          <p:cNvPr id="18" name="Ellipse 17"/>
          <p:cNvSpPr/>
          <p:nvPr/>
        </p:nvSpPr>
        <p:spPr>
          <a:xfrm>
            <a:off x="5652120" y="1340768"/>
            <a:ext cx="740980" cy="2811917"/>
          </a:xfrm>
          <a:prstGeom prst="ellipse">
            <a:avLst/>
          </a:prstGeom>
          <a:solidFill>
            <a:schemeClr val="accent3"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4"/>
          <p:cNvSpPr txBox="1"/>
          <p:nvPr/>
        </p:nvSpPr>
        <p:spPr>
          <a:xfrm rot="20366204">
            <a:off x="6347688" y="3353575"/>
            <a:ext cx="160930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b="1" dirty="0">
                <a:latin typeface="Arial"/>
              </a:rPr>
              <a:t>Hélium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Composition d’un objet – Io, lune de Jupiter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82946" name="Picture 2" descr="File:Identification of Ices in the Solar Syst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350" y="1243254"/>
            <a:ext cx="5691247" cy="4822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89C63-63C6-D846-8FDF-889ACCAD4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098AF1-41D1-A849-B4D5-6FCF2BE74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900" y="1398589"/>
            <a:ext cx="9144000" cy="1107342"/>
          </a:xfrm>
        </p:spPr>
        <p:txBody>
          <a:bodyPr/>
          <a:lstStyle/>
          <a:p>
            <a:r>
              <a:rPr lang="fr-FR" dirty="0">
                <a:latin typeface="+mj-lt"/>
              </a:rPr>
              <a:t>Température des objets</a:t>
            </a:r>
          </a:p>
        </p:txBody>
      </p:sp>
    </p:spTree>
    <p:extLst>
      <p:ext uri="{BB962C8B-B14F-4D97-AF65-F5344CB8AC3E}">
        <p14:creationId xmlns:p14="http://schemas.microsoft.com/office/powerpoint/2010/main" val="2911278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Contact</a:t>
            </a:r>
          </a:p>
        </p:txBody>
      </p:sp>
      <p:sp>
        <p:nvSpPr>
          <p:cNvPr id="9" name="Sous-titre 7"/>
          <p:cNvSpPr>
            <a:spLocks noGrp="1"/>
          </p:cNvSpPr>
          <p:nvPr>
            <p:ph type="subTitle" idx="1"/>
          </p:nvPr>
        </p:nvSpPr>
        <p:spPr>
          <a:xfrm>
            <a:off x="649287" y="218960"/>
            <a:ext cx="7832725" cy="285357"/>
          </a:xfrm>
        </p:spPr>
        <p:txBody>
          <a:bodyPr/>
          <a:lstStyle/>
          <a:p>
            <a:r>
              <a:rPr lang="fr-CA" dirty="0"/>
              <a:t>À la découverte de l’Univers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-7996" y="5129782"/>
            <a:ext cx="9147289" cy="1728217"/>
            <a:chOff x="-1" y="1628775"/>
            <a:chExt cx="9147289" cy="1728217"/>
          </a:xfrm>
        </p:grpSpPr>
        <p:sp>
          <p:nvSpPr>
            <p:cNvPr id="13" name="Rectangle 12"/>
            <p:cNvSpPr/>
            <p:nvPr/>
          </p:nvSpPr>
          <p:spPr>
            <a:xfrm>
              <a:off x="-1" y="1628775"/>
              <a:ext cx="9147289" cy="172821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4" name="Picture 2" descr="C:\Fichiers\DU\Admin\Logos\logo_EN-transparent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015" y="1759470"/>
              <a:ext cx="3032398" cy="1260311"/>
            </a:xfrm>
            <a:prstGeom prst="rect">
              <a:avLst/>
            </a:prstGeom>
            <a:noFill/>
          </p:spPr>
        </p:pic>
        <p:pic>
          <p:nvPicPr>
            <p:cNvPr id="15" name="Picture 3" descr="C:\Fichiers\DU\Admin\Logos\logo_FR-transparent.gi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780740"/>
              <a:ext cx="3371506" cy="1239041"/>
            </a:xfrm>
            <a:prstGeom prst="rect">
              <a:avLst/>
            </a:prstGeom>
            <a:noFill/>
          </p:spPr>
        </p:pic>
      </p:grpSp>
      <p:sp>
        <p:nvSpPr>
          <p:cNvPr id="16" name="ZoneTexte 14"/>
          <p:cNvSpPr txBox="1"/>
          <p:nvPr/>
        </p:nvSpPr>
        <p:spPr>
          <a:xfrm>
            <a:off x="649287" y="1586431"/>
            <a:ext cx="7436127" cy="748923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3200" b="1" dirty="0" err="1">
                <a:solidFill>
                  <a:srgbClr val="FFFFFF"/>
                </a:solidFill>
                <a:latin typeface="+mj-lt"/>
              </a:rPr>
              <a:t>www.decouvertedelunivers.ca</a:t>
            </a:r>
            <a:endParaRPr lang="fr-FR" sz="3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8"/>
          </p:nvPr>
        </p:nvSpPr>
        <p:spPr/>
      </p:sp>
      <p:pic>
        <p:nvPicPr>
          <p:cNvPr id="18" name="Table Placeholder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658" y="2739839"/>
            <a:ext cx="907579" cy="9075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258" y="2739840"/>
            <a:ext cx="921244" cy="9212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85ECAD-4924-8D47-9AA2-7F8881018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52" y="2741613"/>
            <a:ext cx="905805" cy="905805"/>
          </a:xfrm>
          <a:prstGeom prst="rect">
            <a:avLst/>
          </a:prstGeom>
          <a:solidFill>
            <a:srgbClr val="55ACEE"/>
          </a:solidFill>
        </p:spPr>
      </p:pic>
    </p:spTree>
    <p:extLst>
      <p:ext uri="{BB962C8B-B14F-4D97-AF65-F5344CB8AC3E}">
        <p14:creationId xmlns:p14="http://schemas.microsoft.com/office/powerpoint/2010/main" val="894720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Température d’un objet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101378" name="Picture 2" descr="File:Wiens law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7" y="1290638"/>
            <a:ext cx="5500655" cy="4583879"/>
          </a:xfrm>
          <a:prstGeom prst="rect">
            <a:avLst/>
          </a:prstGeom>
          <a:noFill/>
        </p:spPr>
      </p:pic>
      <p:sp>
        <p:nvSpPr>
          <p:cNvPr id="9" name="ZoneTexte 14"/>
          <p:cNvSpPr txBox="1"/>
          <p:nvPr/>
        </p:nvSpPr>
        <p:spPr>
          <a:xfrm>
            <a:off x="6162644" y="1290638"/>
            <a:ext cx="2809906" cy="3211135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Plus un objet est chaud, plus il émet de radiation et plus cette radiation est vers les longueurs d’onde courtes (bleu, UV…)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8" name="Picture 6" descr="http://imgsrc.hubblesite.org/hu/db/images/hs-1998-28-d-full_jpg.jpg"/>
          <p:cNvPicPr>
            <a:picLocks noChangeAspect="1" noChangeArrowheads="1"/>
          </p:cNvPicPr>
          <p:nvPr/>
        </p:nvPicPr>
        <p:blipFill>
          <a:blip r:embed="rId3"/>
          <a:srcRect t="13429" r="2600" b="41828"/>
          <a:stretch>
            <a:fillRect/>
          </a:stretch>
        </p:blipFill>
        <p:spPr bwMode="auto">
          <a:xfrm>
            <a:off x="0" y="2538030"/>
            <a:ext cx="9144000" cy="4138995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Température d’un objet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9" name="ZoneTexte 14"/>
          <p:cNvSpPr txBox="1"/>
          <p:nvPr/>
        </p:nvSpPr>
        <p:spPr>
          <a:xfrm>
            <a:off x="646113" y="1290638"/>
            <a:ext cx="8326437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La couleur des étoiles nous renseigne donc sur leur température.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B1D82C-DAE7-7640-9A5D-5DAF614BBA84}"/>
              </a:ext>
            </a:extLst>
          </p:cNvPr>
          <p:cNvSpPr/>
          <p:nvPr/>
        </p:nvSpPr>
        <p:spPr>
          <a:xfrm>
            <a:off x="2397125" y="2952750"/>
            <a:ext cx="555625" cy="544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E9218E-42E8-AE43-91E9-2EAD7C3C79D4}"/>
              </a:ext>
            </a:extLst>
          </p:cNvPr>
          <p:cNvSpPr/>
          <p:nvPr/>
        </p:nvSpPr>
        <p:spPr>
          <a:xfrm>
            <a:off x="4154488" y="2668588"/>
            <a:ext cx="555625" cy="544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14">
            <a:extLst>
              <a:ext uri="{FF2B5EF4-FFF2-40B4-BE49-F238E27FC236}">
                <a16:creationId xmlns:a16="http://schemas.microsoft.com/office/drawing/2014/main" id="{46F61800-DA04-C648-A18D-E04501378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113" y="3573463"/>
            <a:ext cx="2789237" cy="549275"/>
          </a:xfrm>
          <a:prstGeom prst="rect">
            <a:avLst/>
          </a:prstGeom>
          <a:solidFill>
            <a:schemeClr val="tx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0" tIns="127000" rIns="127000" bIns="127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b="1">
                <a:solidFill>
                  <a:schemeClr val="bg1"/>
                </a:solidFill>
              </a:rPr>
              <a:t>étoile chaude (30 000</a:t>
            </a:r>
            <a:r>
              <a:rPr lang="fr-CA" altLang="en-US">
                <a:solidFill>
                  <a:schemeClr val="bg1"/>
                </a:solidFill>
                <a:sym typeface="Symbol" pitchFamily="2" charset="2"/>
              </a:rPr>
              <a:t> </a:t>
            </a:r>
            <a:r>
              <a:rPr lang="fr-CA" altLang="en-US" b="1">
                <a:solidFill>
                  <a:schemeClr val="bg1"/>
                </a:solidFill>
                <a:sym typeface="Symbol" pitchFamily="2" charset="2"/>
              </a:rPr>
              <a:t></a:t>
            </a:r>
            <a:r>
              <a:rPr lang="fr-FR" altLang="en-US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ZoneTexte 14">
            <a:extLst>
              <a:ext uri="{FF2B5EF4-FFF2-40B4-BE49-F238E27FC236}">
                <a16:creationId xmlns:a16="http://schemas.microsoft.com/office/drawing/2014/main" id="{788CEF66-B1FA-BE41-9AF0-619CF22D2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2674938"/>
            <a:ext cx="3114675" cy="533400"/>
          </a:xfrm>
          <a:prstGeom prst="rect">
            <a:avLst/>
          </a:prstGeom>
          <a:solidFill>
            <a:schemeClr val="tx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0" tIns="127000" rIns="127000" bIns="127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b="1">
                <a:solidFill>
                  <a:schemeClr val="bg1"/>
                </a:solidFill>
              </a:rPr>
              <a:t>étoile « froide »  (3500</a:t>
            </a:r>
            <a:r>
              <a:rPr lang="fr-CA" altLang="en-US">
                <a:solidFill>
                  <a:schemeClr val="bg1"/>
                </a:solidFill>
                <a:sym typeface="Symbol" pitchFamily="2" charset="2"/>
              </a:rPr>
              <a:t> </a:t>
            </a:r>
            <a:r>
              <a:rPr lang="fr-CA" altLang="en-US" b="1">
                <a:solidFill>
                  <a:schemeClr val="bg1"/>
                </a:solidFill>
                <a:sym typeface="Symbol" pitchFamily="2" charset="2"/>
              </a:rPr>
              <a:t></a:t>
            </a:r>
            <a:r>
              <a:rPr lang="fr-FR" altLang="en-US" b="1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Spectres des étoiles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76802" name="Picture 2" descr="http://upload.wikimedia.org/wikipedia/commons/4/43/Obafgkm_noao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279" y="1495590"/>
            <a:ext cx="8061434" cy="4030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Spectres des étoiles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78850" name="Picture 2" descr="http://upload.wikimedia.org/wikipedia/commons/thumb/8/8b/Morgan-Keenan_spectral_classification.png/1920px-Morgan-Keenan_spectral_classification.png"/>
          <p:cNvPicPr>
            <a:picLocks noChangeAspect="1" noChangeArrowheads="1"/>
          </p:cNvPicPr>
          <p:nvPr/>
        </p:nvPicPr>
        <p:blipFill>
          <a:blip r:embed="rId3"/>
          <a:srcRect l="5591" r="5960"/>
          <a:stretch>
            <a:fillRect/>
          </a:stretch>
        </p:blipFill>
        <p:spPr bwMode="auto">
          <a:xfrm>
            <a:off x="646112" y="2015852"/>
            <a:ext cx="7835899" cy="3216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89C63-63C6-D846-8FDF-889ACCAD4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098AF1-41D1-A849-B4D5-6FCF2BE74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900" y="1398589"/>
            <a:ext cx="9144000" cy="1107342"/>
          </a:xfrm>
        </p:spPr>
        <p:txBody>
          <a:bodyPr/>
          <a:lstStyle/>
          <a:p>
            <a:r>
              <a:rPr lang="fr-FR" dirty="0">
                <a:latin typeface="+mj-lt"/>
              </a:rPr>
              <a:t>Vitesse des objets</a:t>
            </a:r>
          </a:p>
        </p:txBody>
      </p:sp>
    </p:spTree>
    <p:extLst>
      <p:ext uri="{BB962C8B-B14F-4D97-AF65-F5344CB8AC3E}">
        <p14:creationId xmlns:p14="http://schemas.microsoft.com/office/powerpoint/2010/main" val="2228245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Espace réservé du tableau 10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Effet Doppler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12" name="ZoneTexte 14"/>
          <p:cNvSpPr txBox="1"/>
          <p:nvPr/>
        </p:nvSpPr>
        <p:spPr>
          <a:xfrm>
            <a:off x="646113" y="1290638"/>
            <a:ext cx="8326437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La vitesse d’un objet (qui s’approche ou s’éloigne de nous) peut être déterminée dans son spectre grâce à l’effet Doppler. 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4130293" y="2655114"/>
            <a:ext cx="4842257" cy="3285002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CA" sz="2400" dirty="0">
                <a:solidFill>
                  <a:prstClr val="white"/>
                </a:solidFill>
              </a:rPr>
              <a:t>Si l’objet s’approche de nous, la lumière est décalée vers des longueurs d’onde plus courtes (bleu).</a:t>
            </a:r>
          </a:p>
          <a:p>
            <a:pPr lvl="1"/>
            <a:r>
              <a:rPr lang="fr-CA" sz="2400" dirty="0">
                <a:solidFill>
                  <a:prstClr val="white"/>
                </a:solidFill>
              </a:rPr>
              <a:t>Si l’objet s’éloigne de nous, sa lumière est décalée vers des longueurs d’onde plus longues (rouge). </a:t>
            </a:r>
            <a:endParaRPr lang="fr-CA" sz="2200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A26B3-40F9-C342-B4B6-65837CCC1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3" y="2647442"/>
            <a:ext cx="3276600" cy="328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Espace réservé du tableau 10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Effet Doppler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12" name="ZoneTexte 14"/>
          <p:cNvSpPr txBox="1"/>
          <p:nvPr/>
        </p:nvSpPr>
        <p:spPr>
          <a:xfrm>
            <a:off x="646113" y="1290638"/>
            <a:ext cx="8326437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La vitesse d’un objet (qui s’approche ou s’éloigne de nous) peut être déterminée dans son spectre grâce à l’effet Doppler. 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4130293" y="2655114"/>
            <a:ext cx="4842257" cy="3285002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CA" sz="2400" dirty="0">
                <a:solidFill>
                  <a:prstClr val="white"/>
                </a:solidFill>
              </a:rPr>
              <a:t>Si l’objet s’approche de nous, la lumière est décalée vers des longueurs d’onde plus courtes (bleu).</a:t>
            </a:r>
          </a:p>
          <a:p>
            <a:pPr lvl="1"/>
            <a:r>
              <a:rPr lang="fr-CA" sz="2400" dirty="0">
                <a:solidFill>
                  <a:prstClr val="white"/>
                </a:solidFill>
              </a:rPr>
              <a:t>Si l’objet s’éloigne de nous, sa lumière est décalée vers des longueurs d’onde plus longues (rouge). </a:t>
            </a:r>
            <a:endParaRPr lang="fr-CA" sz="2200" dirty="0">
              <a:solidFill>
                <a:prstClr val="white"/>
              </a:solidFill>
            </a:endParaRPr>
          </a:p>
        </p:txBody>
      </p:sp>
      <p:pic>
        <p:nvPicPr>
          <p:cNvPr id="2" name="doppler_animation">
            <a:hlinkClick r:id="" action="ppaction://media"/>
            <a:extLst>
              <a:ext uri="{FF2B5EF4-FFF2-40B4-BE49-F238E27FC236}">
                <a16:creationId xmlns:a16="http://schemas.microsoft.com/office/drawing/2014/main" id="{67DC62F1-FF99-A445-B26F-ED636556B9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113" y="2655114"/>
            <a:ext cx="3317875" cy="33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5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Espace réservé du tableau 10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Effet Doppler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12" name="ZoneTexte 14"/>
          <p:cNvSpPr txBox="1"/>
          <p:nvPr/>
        </p:nvSpPr>
        <p:spPr>
          <a:xfrm>
            <a:off x="646113" y="1290638"/>
            <a:ext cx="8326437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Spécifiquement, les bandes spectrales sont alors décalées soit vers le rouge (l’objet s’éloigne de nous) ou vers le bleu (l’objet s’approche). </a:t>
            </a:r>
          </a:p>
        </p:txBody>
      </p:sp>
      <p:pic>
        <p:nvPicPr>
          <p:cNvPr id="108546" name="Picture 2" descr="http://upload.wikimedia.org/wikipedia/commons/thumb/6/6a/Redshift.svg/200px-Redshift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728674" y="1922568"/>
            <a:ext cx="2821926" cy="4980700"/>
          </a:xfrm>
          <a:prstGeom prst="rect">
            <a:avLst/>
          </a:prstGeom>
          <a:noFill/>
        </p:spPr>
      </p:pic>
      <p:sp>
        <p:nvSpPr>
          <p:cNvPr id="13" name="ZoneTexte 14"/>
          <p:cNvSpPr txBox="1"/>
          <p:nvPr/>
        </p:nvSpPr>
        <p:spPr>
          <a:xfrm>
            <a:off x="5742973" y="3001955"/>
            <a:ext cx="3229577" cy="87203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"/>
              </a:rPr>
              <a:t>Spectre de référence (Soleil)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742973" y="4828737"/>
            <a:ext cx="3229577" cy="87203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"/>
              </a:rPr>
              <a:t>Spectre d’un amas de galaxies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ableau 11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Information cachée dans la lumière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649287" y="1290638"/>
            <a:ext cx="8045177" cy="4245265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</a:rPr>
              <a:t>type d’objet </a:t>
            </a:r>
            <a:r>
              <a:rPr lang="fr-CA" sz="2400" dirty="0">
                <a:solidFill>
                  <a:schemeClr val="accent3"/>
                </a:solidFill>
              </a:rPr>
              <a:t>→ type de spectre (émission, absorption…) et images à plusieurs longueurs d’ondes</a:t>
            </a:r>
            <a:endParaRPr lang="fr-CA" sz="2400" dirty="0">
              <a:solidFill>
                <a:schemeClr val="accent3"/>
              </a:solidFill>
              <a:latin typeface="Arial"/>
            </a:endParaRPr>
          </a:p>
          <a:p>
            <a:pPr lvl="1"/>
            <a:r>
              <a:rPr lang="fr-CA" sz="2400" dirty="0">
                <a:solidFill>
                  <a:prstClr val="white"/>
                </a:solidFill>
              </a:rPr>
              <a:t>température de l’objet </a:t>
            </a:r>
            <a:r>
              <a:rPr lang="fr-CA" sz="2400" dirty="0">
                <a:solidFill>
                  <a:schemeClr val="accent3"/>
                </a:solidFill>
              </a:rPr>
              <a:t>→</a:t>
            </a:r>
            <a:r>
              <a:rPr lang="fr-CA" sz="2400" dirty="0">
                <a:solidFill>
                  <a:prstClr val="white"/>
                </a:solidFill>
              </a:rPr>
              <a:t> </a:t>
            </a:r>
            <a:r>
              <a:rPr lang="fr-CA" sz="2400" dirty="0">
                <a:solidFill>
                  <a:schemeClr val="accent3"/>
                </a:solidFill>
              </a:rPr>
              <a:t>spectre ou couleur (longueur d’onde) dominante</a:t>
            </a:r>
            <a:endParaRPr lang="fr-CA" sz="2400" dirty="0">
              <a:solidFill>
                <a:schemeClr val="accent3"/>
              </a:solidFill>
              <a:latin typeface="Arial"/>
            </a:endParaRPr>
          </a:p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</a:rPr>
              <a:t>sa composition </a:t>
            </a:r>
            <a:r>
              <a:rPr lang="fr-CA" sz="2400" dirty="0">
                <a:solidFill>
                  <a:schemeClr val="accent3"/>
                </a:solidFill>
              </a:rPr>
              <a:t>→ bandes spectrales</a:t>
            </a:r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</a:rPr>
              <a:t>sa vitesse </a:t>
            </a:r>
            <a:r>
              <a:rPr lang="fr-CA" sz="2400" dirty="0">
                <a:solidFill>
                  <a:schemeClr val="accent3"/>
                </a:solidFill>
              </a:rPr>
              <a:t>→ effet Doppler sur les bandes spectrales</a:t>
            </a:r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</a:rPr>
              <a:t>et plus… (rotation, présence d’exoplanètes autour d’une étoile…)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89C63-63C6-D846-8FDF-889ACCAD4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098AF1-41D1-A849-B4D5-6FCF2BE74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900" y="1398589"/>
            <a:ext cx="9144000" cy="1107342"/>
          </a:xfrm>
        </p:spPr>
        <p:txBody>
          <a:bodyPr/>
          <a:lstStyle/>
          <a:p>
            <a:r>
              <a:rPr lang="fr-FR" dirty="0">
                <a:latin typeface="+mj-lt"/>
              </a:rPr>
              <a:t>Comment fait-on les belles images couleurs?</a:t>
            </a:r>
          </a:p>
        </p:txBody>
      </p:sp>
    </p:spTree>
    <p:extLst>
      <p:ext uri="{BB962C8B-B14F-4D97-AF65-F5344CB8AC3E}">
        <p14:creationId xmlns:p14="http://schemas.microsoft.com/office/powerpoint/2010/main" val="2819931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211DD4-5B17-AE43-A646-D3FE622E7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0" r="15132"/>
          <a:stretch/>
        </p:blipFill>
        <p:spPr>
          <a:xfrm>
            <a:off x="0" y="0"/>
            <a:ext cx="9144000" cy="628649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374719"/>
            <a:ext cx="9739425" cy="1107342"/>
          </a:xfrm>
        </p:spPr>
        <p:txBody>
          <a:bodyPr>
            <a:noAutofit/>
          </a:bodyPr>
          <a:lstStyle/>
          <a:p>
            <a:r>
              <a:rPr lang="fr-FR" sz="4400" dirty="0">
                <a:latin typeface="+mj-lt"/>
              </a:rPr>
              <a:t>La lumière, </a:t>
            </a:r>
            <a:br>
              <a:rPr lang="fr-FR" sz="4400" dirty="0">
                <a:latin typeface="+mj-lt"/>
              </a:rPr>
            </a:br>
            <a:r>
              <a:rPr lang="fr-FR" sz="4400" dirty="0">
                <a:latin typeface="+mj-lt"/>
              </a:rPr>
              <a:t>  messagère cosmique</a:t>
            </a:r>
          </a:p>
        </p:txBody>
      </p:sp>
    </p:spTree>
    <p:extLst>
      <p:ext uri="{BB962C8B-B14F-4D97-AF65-F5344CB8AC3E}">
        <p14:creationId xmlns:p14="http://schemas.microsoft.com/office/powerpoint/2010/main" val="281288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ableau 9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Images en couleurs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7" y="2843959"/>
            <a:ext cx="5996645" cy="302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46113" y="1290638"/>
            <a:ext cx="8326437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</a:rPr>
              <a:t>Les caméras sensibles des télescopes prennent des images en noir et blanc. Comment obtient-on les belles images couleurs?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728974" y="4380963"/>
            <a:ext cx="2243575" cy="148758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"/>
              </a:rPr>
              <a:t>Mars, photographiée par le Télescope spatial Hubble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ableau 9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Images en couleurs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1290638"/>
            <a:ext cx="6366933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621544" y="1290638"/>
            <a:ext cx="2351006" cy="241091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"/>
              </a:rPr>
              <a:t>Il faut prendre 3 images, avec trois filtres différents, et ensuite colorer et recombiner les images.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ableau 9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Images en couleurs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7" y="1229027"/>
            <a:ext cx="4824248" cy="48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4"/>
          <p:cNvSpPr txBox="1"/>
          <p:nvPr/>
        </p:nvSpPr>
        <p:spPr>
          <a:xfrm>
            <a:off x="5490259" y="1702676"/>
            <a:ext cx="3482291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Image en lumière visible, couleurs naturelles</a:t>
            </a:r>
            <a:endParaRPr lang="fr-CA" sz="2400" b="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ableau 9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Images en couleurs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1290638"/>
            <a:ext cx="6372002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621544" y="1290638"/>
            <a:ext cx="2351006" cy="2718693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"/>
              </a:rPr>
              <a:t>Parfois, on assigne des couleurs à des images spécifiques (ici, lumière émise par des éléments précis).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ableau 9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Images en couleurs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111618" name="Picture 2" descr="http://imgsrc.hubblesite.org/hu/db/images/hs-1995-44-a-large_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441" y="1267096"/>
            <a:ext cx="4871818" cy="4798742"/>
          </a:xfrm>
          <a:prstGeom prst="rect">
            <a:avLst/>
          </a:prstGeom>
          <a:noFill/>
        </p:spPr>
      </p:pic>
      <p:sp>
        <p:nvSpPr>
          <p:cNvPr id="11" name="ZoneTexte 14"/>
          <p:cNvSpPr txBox="1"/>
          <p:nvPr/>
        </p:nvSpPr>
        <p:spPr>
          <a:xfrm>
            <a:off x="5490259" y="1702676"/>
            <a:ext cx="3482291" cy="358046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Image en lumière visible, fausses couleurs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>
                <a:solidFill>
                  <a:schemeClr val="bg1"/>
                </a:solidFill>
              </a:rPr>
              <a:t>Bleu-vert: hydrogène et oxygène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>
                <a:solidFill>
                  <a:schemeClr val="bg1"/>
                </a:solidFill>
              </a:rPr>
              <a:t>Rouge: soufre</a:t>
            </a:r>
            <a:endParaRPr lang="fr-CA" sz="2400" b="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ableau 9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Images en couleurs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1290638"/>
            <a:ext cx="6059262" cy="455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227537" y="1290638"/>
            <a:ext cx="2745013" cy="1795363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"/>
              </a:rPr>
              <a:t>Trois images prises en infrarouge avec assignation de différentes couleurs.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Espace réservé du tableau 9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Images en couleurs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pic>
        <p:nvPicPr>
          <p:cNvPr id="119810" name="Picture 2" descr="http://imgsrc.hubblesite.org/hu/db/images/hs-1997-11-b-large_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267" y="1073150"/>
            <a:ext cx="4775278" cy="5211763"/>
          </a:xfrm>
          <a:prstGeom prst="rect">
            <a:avLst/>
          </a:prstGeom>
          <a:noFill/>
        </p:spPr>
      </p:pic>
      <p:sp>
        <p:nvSpPr>
          <p:cNvPr id="11" name="ZoneTexte 14"/>
          <p:cNvSpPr txBox="1"/>
          <p:nvPr/>
        </p:nvSpPr>
        <p:spPr>
          <a:xfrm>
            <a:off x="5490259" y="1702676"/>
            <a:ext cx="3482291" cy="394979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Image infrarouge en fausses couleurs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>
                <a:solidFill>
                  <a:schemeClr val="bg1"/>
                </a:solidFill>
              </a:rPr>
              <a:t>Vert et bleu: Lumière réfléchie sur la poussière autour de l’étoile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>
                <a:solidFill>
                  <a:schemeClr val="bg1"/>
                </a:solidFill>
              </a:rPr>
              <a:t>Rouge: nuage d’hydrogène</a:t>
            </a:r>
            <a:endParaRPr lang="fr-CA" sz="2400" b="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Ressources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646113" y="854075"/>
            <a:ext cx="8045177" cy="5482527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  <a:hlinkClick r:id="rId2"/>
              </a:rPr>
              <a:t>Pages de HubbleSite</a:t>
            </a:r>
            <a:r>
              <a:rPr lang="fr-CA" sz="2400" dirty="0">
                <a:solidFill>
                  <a:prstClr val="white"/>
                </a:solidFill>
                <a:latin typeface="Arial"/>
              </a:rPr>
              <a:t> sur la formation d’images en couleurs avec application interactives.</a:t>
            </a:r>
          </a:p>
          <a:p>
            <a:pPr lvl="1">
              <a:buNone/>
            </a:pPr>
            <a:r>
              <a:rPr lang="fr-CA" sz="2400" dirty="0">
                <a:solidFill>
                  <a:prstClr val="white"/>
                </a:solidFill>
                <a:latin typeface="Arial"/>
              </a:rPr>
              <a:t> </a:t>
            </a:r>
          </a:p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  <a:hlinkClick r:id="rId3"/>
              </a:rPr>
              <a:t>Images multi-longueurs d’onde du télescope Chandra </a:t>
            </a:r>
            <a:r>
              <a:rPr lang="fr-CA" sz="2400" dirty="0">
                <a:solidFill>
                  <a:prstClr val="white"/>
                </a:solidFill>
                <a:latin typeface="Arial"/>
              </a:rPr>
              <a:t> </a:t>
            </a:r>
            <a:r>
              <a:rPr lang="fr-CA" sz="1800" dirty="0">
                <a:solidFill>
                  <a:prstClr val="white"/>
                </a:solidFill>
                <a:latin typeface="Arial"/>
              </a:rPr>
              <a:t>(les onglets sous les images permettent de changer de longueur d’onde)</a:t>
            </a:r>
          </a:p>
          <a:p>
            <a:pPr lvl="1">
              <a:buNone/>
            </a:pPr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  <a:hlinkClick r:id="rId4"/>
              </a:rPr>
              <a:t>Notre module Le cycle solaire</a:t>
            </a:r>
            <a:r>
              <a:rPr lang="fr-CA" sz="2400" dirty="0">
                <a:solidFill>
                  <a:prstClr val="white"/>
                </a:solidFill>
                <a:latin typeface="Arial"/>
              </a:rPr>
              <a:t> (images UV et visibles du Soleil)</a:t>
            </a:r>
          </a:p>
          <a:p>
            <a:pPr lvl="1"/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  <a:hlinkClick r:id="rId5"/>
              </a:rPr>
              <a:t>Activités sur la lumière</a:t>
            </a:r>
            <a:r>
              <a:rPr lang="fr-CA" sz="2400" dirty="0">
                <a:solidFill>
                  <a:prstClr val="white"/>
                </a:solidFill>
                <a:latin typeface="Arial"/>
              </a:rPr>
              <a:t>, sélectionnées par Science in </a:t>
            </a:r>
            <a:r>
              <a:rPr lang="fr-CA" sz="2400" dirty="0" err="1">
                <a:solidFill>
                  <a:prstClr val="white"/>
                </a:solidFill>
                <a:latin typeface="Arial"/>
              </a:rPr>
              <a:t>School</a:t>
            </a:r>
            <a:r>
              <a:rPr lang="fr-CA" sz="2400" dirty="0">
                <a:solidFill>
                  <a:prstClr val="white"/>
                </a:solidFill>
                <a:latin typeface="Arial"/>
              </a:rPr>
              <a:t> – </a:t>
            </a:r>
            <a:r>
              <a:rPr lang="fr-CA" sz="1800" dirty="0">
                <a:solidFill>
                  <a:prstClr val="white"/>
                </a:solidFill>
                <a:latin typeface="Arial"/>
              </a:rPr>
              <a:t>en anglais seulement</a:t>
            </a:r>
          </a:p>
          <a:p>
            <a:pPr lvl="1"/>
            <a:endParaRPr lang="fr-CA" sz="2400" dirty="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211DD4-5B17-AE43-A646-D3FE622E7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0" r="15132"/>
          <a:stretch/>
        </p:blipFill>
        <p:spPr>
          <a:xfrm>
            <a:off x="0" y="0"/>
            <a:ext cx="9144000" cy="62864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289045-2C8D-BF4C-9D48-84EF3AD6D4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83E9572-1F37-F642-915B-A9BF5C1B8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687" y="4033779"/>
            <a:ext cx="7832725" cy="813772"/>
          </a:xfrm>
        </p:spPr>
        <p:txBody>
          <a:bodyPr>
            <a:normAutofit/>
          </a:bodyPr>
          <a:lstStyle/>
          <a:p>
            <a:r>
              <a:rPr lang="fr-FR" sz="3200" b="1" dirty="0"/>
              <a:t>          Merci!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6050" y="1487489"/>
            <a:ext cx="9144000" cy="1107342"/>
          </a:xfrm>
        </p:spPr>
        <p:txBody>
          <a:bodyPr>
            <a:noAutofit/>
          </a:bodyPr>
          <a:lstStyle/>
          <a:p>
            <a:r>
              <a:rPr lang="fr-FR" sz="4400" dirty="0">
                <a:latin typeface="+mj-lt"/>
              </a:rPr>
              <a:t>La lumière, </a:t>
            </a:r>
            <a:br>
              <a:rPr lang="fr-FR" sz="4400" dirty="0">
                <a:latin typeface="+mj-lt"/>
              </a:rPr>
            </a:br>
            <a:r>
              <a:rPr lang="fr-FR" sz="4400" dirty="0">
                <a:latin typeface="+mj-lt"/>
              </a:rPr>
              <a:t>  messagère cosmique</a:t>
            </a:r>
          </a:p>
        </p:txBody>
      </p:sp>
    </p:spTree>
    <p:extLst>
      <p:ext uri="{BB962C8B-B14F-4D97-AF65-F5344CB8AC3E}">
        <p14:creationId xmlns:p14="http://schemas.microsoft.com/office/powerpoint/2010/main" val="198671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89C63-63C6-D846-8FDF-889ACCAD4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098AF1-41D1-A849-B4D5-6FCF2BE74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900" y="1398589"/>
            <a:ext cx="9144000" cy="1107342"/>
          </a:xfrm>
        </p:spPr>
        <p:txBody>
          <a:bodyPr/>
          <a:lstStyle/>
          <a:p>
            <a:r>
              <a:rPr lang="fr-FR" dirty="0">
                <a:latin typeface="+mj-lt"/>
              </a:rPr>
              <a:t>Qu’est-ce que la lumière?</a:t>
            </a:r>
          </a:p>
        </p:txBody>
      </p:sp>
    </p:spTree>
    <p:extLst>
      <p:ext uri="{BB962C8B-B14F-4D97-AF65-F5344CB8AC3E}">
        <p14:creationId xmlns:p14="http://schemas.microsoft.com/office/powerpoint/2010/main" val="252710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Qu’est-ce que la lumière?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36586" y="1292772"/>
            <a:ext cx="7845426" cy="4171398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</a:rPr>
              <a:t>La lumière est une onde électromagnétique…</a:t>
            </a:r>
          </a:p>
          <a:p>
            <a:pPr lvl="1">
              <a:buNone/>
            </a:pPr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fr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fr-CA" sz="2400" dirty="0">
                <a:solidFill>
                  <a:prstClr val="white"/>
                </a:solidFill>
                <a:latin typeface="Arial"/>
              </a:rPr>
              <a:t> ET une particule (photon).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054350" y="3930556"/>
            <a:ext cx="247015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9313" y="2036967"/>
            <a:ext cx="5182808" cy="257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14"/>
          <p:cNvSpPr txBox="1"/>
          <p:nvPr/>
        </p:nvSpPr>
        <p:spPr>
          <a:xfrm>
            <a:off x="3054350" y="2168757"/>
            <a:ext cx="2466861" cy="47192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fr-FR" sz="1400" b="1" dirty="0">
                <a:latin typeface="Arial"/>
              </a:rPr>
              <a:t>Longueur d’onde</a:t>
            </a:r>
            <a:endParaRPr lang="fr-FR" sz="1000" b="1" dirty="0">
              <a:latin typeface="Arial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3051061" y="2640681"/>
            <a:ext cx="247015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8" name="Espace réservé du tableau 17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Vitesse de la lumière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661989" y="1290638"/>
            <a:ext cx="7832724" cy="4356064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CA" sz="2400" dirty="0">
                <a:solidFill>
                  <a:prstClr val="white"/>
                </a:solidFill>
              </a:rPr>
              <a:t>Dans le vide, la lumière voyage à 300 000 km/s.</a:t>
            </a:r>
          </a:p>
          <a:p>
            <a:pPr lvl="1"/>
            <a:endParaRPr lang="fr-CA" sz="2400" dirty="0">
              <a:solidFill>
                <a:prstClr val="white"/>
              </a:solidFill>
            </a:endParaRPr>
          </a:p>
          <a:p>
            <a:pPr lvl="1"/>
            <a:r>
              <a:rPr lang="fr-FR" sz="2400" dirty="0">
                <a:solidFill>
                  <a:srgbClr val="FFFFFF"/>
                </a:solidFill>
              </a:rPr>
              <a:t>Selon la théorie de relativité d’Einstein, rien ne peut voyager plus vite que la lumière. </a:t>
            </a:r>
          </a:p>
          <a:p>
            <a:pPr lvl="1"/>
            <a:endParaRPr lang="fr-CA" sz="2400" dirty="0">
              <a:solidFill>
                <a:prstClr val="white"/>
              </a:solidFill>
            </a:endParaRPr>
          </a:p>
          <a:p>
            <a:pPr lvl="1"/>
            <a:r>
              <a:rPr lang="fr-FR" sz="2400" dirty="0">
                <a:solidFill>
                  <a:srgbClr val="FFFFFF"/>
                </a:solidFill>
              </a:rPr>
              <a:t>La vitesse de la lumière est utilisée pour calculer les distances en astronomie:</a:t>
            </a:r>
          </a:p>
          <a:p>
            <a:pPr lvl="2"/>
            <a:r>
              <a:rPr lang="fr-FR" sz="2400" dirty="0">
                <a:solidFill>
                  <a:srgbClr val="FFFFFF"/>
                </a:solidFill>
              </a:rPr>
              <a:t>une année-lumière est la distance parcourue par la lumière en un an.</a:t>
            </a:r>
          </a:p>
          <a:p>
            <a:pPr lvl="2"/>
            <a:endParaRPr lang="fr-CA" sz="2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ableau 11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+mj-lt"/>
              </a:rPr>
              <a:t>Télescope = machine à voyager dans le temps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La lumière, messagère cosmique</a:t>
            </a:r>
          </a:p>
        </p:txBody>
      </p:sp>
      <p:sp>
        <p:nvSpPr>
          <p:cNvPr id="8" name="ZoneTexte 14"/>
          <p:cNvSpPr txBox="1"/>
          <p:nvPr/>
        </p:nvSpPr>
        <p:spPr>
          <a:xfrm>
            <a:off x="646112" y="1290638"/>
            <a:ext cx="7835899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Arial"/>
              </a:rPr>
              <a:t>La lumière voyage vite, mais pas infiniment vite.</a:t>
            </a:r>
          </a:p>
          <a:p>
            <a:endParaRPr lang="fr-FR" sz="24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2098" name="Picture 2" descr="http://imgsrc.hubblesite.org/hu/db/images/hs-2012-37-a-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521" y="2039224"/>
            <a:ext cx="4615029" cy="40266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3" name="ZoneTexte 14"/>
          <p:cNvSpPr txBox="1"/>
          <p:nvPr/>
        </p:nvSpPr>
        <p:spPr>
          <a:xfrm>
            <a:off x="649287" y="2285782"/>
            <a:ext cx="3708234" cy="394979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Lorsque nous regardons un objet situé à 100 années-lumière, nous le voyons tel qu’il était il y a 100 ans.</a:t>
            </a:r>
          </a:p>
          <a:p>
            <a:endParaRPr lang="fr-FR" sz="2000" b="1" dirty="0">
              <a:solidFill>
                <a:srgbClr val="FFFFFF"/>
              </a:solidFill>
            </a:endParaRPr>
          </a:p>
          <a:p>
            <a:endParaRPr lang="fr-FR" sz="2000" b="1" dirty="0">
              <a:solidFill>
                <a:srgbClr val="FFFFFF"/>
              </a:solidFill>
            </a:endParaRPr>
          </a:p>
          <a:p>
            <a:endParaRPr lang="fr-FR" sz="2000" b="1" dirty="0">
              <a:solidFill>
                <a:srgbClr val="FFFFFF"/>
              </a:solidFill>
            </a:endParaRPr>
          </a:p>
          <a:p>
            <a:endParaRPr lang="fr-FR" sz="2000" b="1" dirty="0">
              <a:solidFill>
                <a:srgbClr val="FFFFFF"/>
              </a:solidFill>
            </a:endParaRPr>
          </a:p>
          <a:p>
            <a:r>
              <a:rPr lang="fr-FR" sz="2000" b="1" dirty="0">
                <a:solidFill>
                  <a:srgbClr val="FFFFFF"/>
                </a:solidFill>
              </a:rPr>
              <a:t>Certaines des galaxies dans cette image sont à des milliards d’années-lumière de nous.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eleDecouverteUnivers">
  <a:themeElements>
    <a:clrScheme name="Personnalisée 3">
      <a:dk1>
        <a:srgbClr val="000000"/>
      </a:dk1>
      <a:lt1>
        <a:sysClr val="window" lastClr="FFFFFF"/>
      </a:lt1>
      <a:dk2>
        <a:srgbClr val="1A1A52"/>
      </a:dk2>
      <a:lt2>
        <a:srgbClr val="DFDFDF"/>
      </a:lt2>
      <a:accent1>
        <a:srgbClr val="0063B1"/>
      </a:accent1>
      <a:accent2>
        <a:srgbClr val="93DAFB"/>
      </a:accent2>
      <a:accent3>
        <a:srgbClr val="2FBCF8"/>
      </a:accent3>
      <a:accent4>
        <a:srgbClr val="0064B2"/>
      </a:accent4>
      <a:accent5>
        <a:srgbClr val="FF640A"/>
      </a:accent5>
      <a:accent6>
        <a:srgbClr val="2DD71F"/>
      </a:accent6>
      <a:hlink>
        <a:srgbClr val="C52AD9"/>
      </a:hlink>
      <a:folHlink>
        <a:srgbClr val="FF001B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ModeleDecouverteUnivers</Template>
  <TotalTime>4353</TotalTime>
  <Words>2430</Words>
  <Application>Microsoft Macintosh PowerPoint</Application>
  <PresentationFormat>On-screen Show (4:3)</PresentationFormat>
  <Paragraphs>342</Paragraphs>
  <Slides>58</Slides>
  <Notes>50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Arial Black</vt:lpstr>
      <vt:lpstr>Calibri</vt:lpstr>
      <vt:lpstr>Palatino Linotype</vt:lpstr>
      <vt:lpstr>Wingdings</vt:lpstr>
      <vt:lpstr>ModeleDecouverteUnivers</vt:lpstr>
      <vt:lpstr>La lumière,    messagère cosmique</vt:lpstr>
      <vt:lpstr>À la découverte de l’Univers </vt:lpstr>
      <vt:lpstr>Prochaines formations</vt:lpstr>
      <vt:lpstr>Contact</vt:lpstr>
      <vt:lpstr>La lumière,    messagère cosmique</vt:lpstr>
      <vt:lpstr>Qu’est-ce que la lumière?</vt:lpstr>
      <vt:lpstr>Qu’est-ce que la lumière?</vt:lpstr>
      <vt:lpstr>Vitesse de la lumière</vt:lpstr>
      <vt:lpstr>Télescope = machine à voyager dans le temps</vt:lpstr>
      <vt:lpstr>Lumière visible</vt:lpstr>
      <vt:lpstr>Lumière visible</vt:lpstr>
      <vt:lpstr>Spectre électromagnétique</vt:lpstr>
      <vt:lpstr>Spectre électromagnétique</vt:lpstr>
      <vt:lpstr>Comment les différents  types de lumière peuvent-ils nous renseigner sur les objets?</vt:lpstr>
      <vt:lpstr>Infrarouge</vt:lpstr>
      <vt:lpstr>Infrarouge</vt:lpstr>
      <vt:lpstr>Infrarouge - Expérience</vt:lpstr>
      <vt:lpstr>Infrarouge - Expérience</vt:lpstr>
      <vt:lpstr>Ciel en infrarouge</vt:lpstr>
      <vt:lpstr>Ultraviolet</vt:lpstr>
      <vt:lpstr>Le Soleil en visible et ultraviolet – Helioviewer.org</vt:lpstr>
      <vt:lpstr>Le Soleil en ultraviolet et visible – Helioviewer.org</vt:lpstr>
      <vt:lpstr>Nébuleuse du Crabe – M1</vt:lpstr>
      <vt:lpstr>Nébuleuse du Crabe – M1</vt:lpstr>
      <vt:lpstr>Galaxie d’Andromède</vt:lpstr>
      <vt:lpstr>M51 – Galaxie du Tourbillon</vt:lpstr>
      <vt:lpstr>Télescopes </vt:lpstr>
      <vt:lpstr>Transparence de l’atmosphère</vt:lpstr>
      <vt:lpstr>La spectroscopie: décoder la lumière</vt:lpstr>
      <vt:lpstr>Spectroscopie</vt:lpstr>
      <vt:lpstr>Spectroscopie</vt:lpstr>
      <vt:lpstr>Types de spectres</vt:lpstr>
      <vt:lpstr>Composition des objets</vt:lpstr>
      <vt:lpstr>Spectre du Soleil</vt:lpstr>
      <vt:lpstr>Analyse des spectres</vt:lpstr>
      <vt:lpstr>Analyse des spectres</vt:lpstr>
      <vt:lpstr>Analyse des spectres</vt:lpstr>
      <vt:lpstr>Composition d’un objet – Io, lune de Jupiter</vt:lpstr>
      <vt:lpstr>Température des objets</vt:lpstr>
      <vt:lpstr>Température d’un objet</vt:lpstr>
      <vt:lpstr>Température d’un objet</vt:lpstr>
      <vt:lpstr>Spectres des étoiles</vt:lpstr>
      <vt:lpstr>Spectres des étoiles</vt:lpstr>
      <vt:lpstr>Vitesse des objets</vt:lpstr>
      <vt:lpstr>Effet Doppler</vt:lpstr>
      <vt:lpstr>Effet Doppler</vt:lpstr>
      <vt:lpstr>Effet Doppler</vt:lpstr>
      <vt:lpstr>Information cachée dans la lumière</vt:lpstr>
      <vt:lpstr>Comment fait-on les belles images couleurs?</vt:lpstr>
      <vt:lpstr>Images en couleurs</vt:lpstr>
      <vt:lpstr>Images en couleurs</vt:lpstr>
      <vt:lpstr>Images en couleurs</vt:lpstr>
      <vt:lpstr>Images en couleurs</vt:lpstr>
      <vt:lpstr>Images en couleurs</vt:lpstr>
      <vt:lpstr>Images en couleurs</vt:lpstr>
      <vt:lpstr>Images en couleurs</vt:lpstr>
      <vt:lpstr>Ressources</vt:lpstr>
      <vt:lpstr>La lumière,    messagère cosmique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Lumière Cosmique</dc:title>
  <dc:creator>Julie Bolduc-Duval</dc:creator>
  <cp:lastModifiedBy>Julie Bolduc-Duval</cp:lastModifiedBy>
  <cp:revision>69</cp:revision>
  <dcterms:created xsi:type="dcterms:W3CDTF">2015-04-13T15:03:45Z</dcterms:created>
  <dcterms:modified xsi:type="dcterms:W3CDTF">2019-12-19T21:22:17Z</dcterms:modified>
</cp:coreProperties>
</file>