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54"/>
  </p:notesMasterIdLst>
  <p:sldIdLst>
    <p:sldId id="346" r:id="rId2"/>
    <p:sldId id="34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48" r:id="rId11"/>
    <p:sldId id="303" r:id="rId12"/>
    <p:sldId id="349" r:id="rId13"/>
    <p:sldId id="304" r:id="rId14"/>
    <p:sldId id="306" r:id="rId15"/>
    <p:sldId id="307" r:id="rId16"/>
    <p:sldId id="350" r:id="rId17"/>
    <p:sldId id="351" r:id="rId18"/>
    <p:sldId id="352" r:id="rId19"/>
    <p:sldId id="308" r:id="rId20"/>
    <p:sldId id="309" r:id="rId21"/>
    <p:sldId id="310" r:id="rId22"/>
    <p:sldId id="311" r:id="rId23"/>
    <p:sldId id="317" r:id="rId24"/>
    <p:sldId id="291" r:id="rId25"/>
    <p:sldId id="355" r:id="rId26"/>
    <p:sldId id="353" r:id="rId27"/>
    <p:sldId id="320" r:id="rId28"/>
    <p:sldId id="356" r:id="rId29"/>
    <p:sldId id="354" r:id="rId30"/>
    <p:sldId id="321" r:id="rId31"/>
    <p:sldId id="322" r:id="rId32"/>
    <p:sldId id="323" r:id="rId33"/>
    <p:sldId id="324" r:id="rId34"/>
    <p:sldId id="357" r:id="rId35"/>
    <p:sldId id="325" r:id="rId36"/>
    <p:sldId id="326" r:id="rId37"/>
    <p:sldId id="327" r:id="rId38"/>
    <p:sldId id="328" r:id="rId39"/>
    <p:sldId id="358" r:id="rId40"/>
    <p:sldId id="359" r:id="rId41"/>
    <p:sldId id="330" r:id="rId42"/>
    <p:sldId id="332" r:id="rId43"/>
    <p:sldId id="360" r:id="rId44"/>
    <p:sldId id="331" r:id="rId45"/>
    <p:sldId id="333" r:id="rId46"/>
    <p:sldId id="334" r:id="rId47"/>
    <p:sldId id="335" r:id="rId48"/>
    <p:sldId id="336" r:id="rId49"/>
    <p:sldId id="338" r:id="rId50"/>
    <p:sldId id="339" r:id="rId51"/>
    <p:sldId id="342" r:id="rId52"/>
    <p:sldId id="361" r:id="rId5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6">
          <p15:clr>
            <a:srgbClr val="A4A3A4"/>
          </p15:clr>
        </p15:guide>
        <p15:guide id="2" orient="horz" pos="813">
          <p15:clr>
            <a:srgbClr val="A4A3A4"/>
          </p15:clr>
        </p15:guide>
        <p15:guide id="3" orient="horz" pos="3959">
          <p15:clr>
            <a:srgbClr val="A4A3A4"/>
          </p15:clr>
        </p15:guide>
        <p15:guide id="4" orient="horz" pos="538">
          <p15:clr>
            <a:srgbClr val="A4A3A4"/>
          </p15:clr>
        </p15:guide>
        <p15:guide id="5" orient="horz" pos="181">
          <p15:clr>
            <a:srgbClr val="A4A3A4"/>
          </p15:clr>
        </p15:guide>
        <p15:guide id="6" orient="horz" pos="112">
          <p15:clr>
            <a:srgbClr val="A4A3A4"/>
          </p15:clr>
        </p15:guide>
        <p15:guide id="7" orient="horz" pos="3821">
          <p15:clr>
            <a:srgbClr val="A4A3A4"/>
          </p15:clr>
        </p15:guide>
        <p15:guide id="8" pos="5652">
          <p15:clr>
            <a:srgbClr val="A4A3A4"/>
          </p15:clr>
        </p15:guide>
        <p15:guide id="9" pos="407">
          <p15:clr>
            <a:srgbClr val="A4A3A4"/>
          </p15:clr>
        </p15:guide>
        <p15:guide id="10" pos="724">
          <p15:clr>
            <a:srgbClr val="A4A3A4"/>
          </p15:clr>
        </p15:guide>
        <p15:guide id="11" pos="106">
          <p15:clr>
            <a:srgbClr val="A4A3A4"/>
          </p15:clr>
        </p15:guide>
        <p15:guide id="12" pos="1925">
          <p15:clr>
            <a:srgbClr val="A4A3A4"/>
          </p15:clr>
        </p15:guide>
        <p15:guide id="13" pos="3836">
          <p15:clr>
            <a:srgbClr val="A4A3A4"/>
          </p15:clr>
        </p15:guide>
        <p15:guide id="14" pos="5039">
          <p15:clr>
            <a:srgbClr val="A4A3A4"/>
          </p15:clr>
        </p15:guide>
        <p15:guide id="15" pos="53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6767"/>
    <a:srgbClr val="FFE45C"/>
    <a:srgbClr val="323232"/>
    <a:srgbClr val="656565"/>
    <a:srgbClr val="30B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24"/>
    <p:restoredTop sz="88209" autoAdjust="0"/>
  </p:normalViewPr>
  <p:slideViewPr>
    <p:cSldViewPr snapToGrid="0" snapToObjects="1">
      <p:cViewPr varScale="1">
        <p:scale>
          <a:sx n="97" d="100"/>
          <a:sy n="97" d="100"/>
        </p:scale>
        <p:origin x="1400" y="192"/>
      </p:cViewPr>
      <p:guideLst>
        <p:guide orient="horz" pos="4206"/>
        <p:guide orient="horz" pos="813"/>
        <p:guide orient="horz" pos="3959"/>
        <p:guide orient="horz" pos="538"/>
        <p:guide orient="horz" pos="181"/>
        <p:guide orient="horz" pos="112"/>
        <p:guide orient="horz" pos="3821"/>
        <p:guide pos="5652"/>
        <p:guide pos="407"/>
        <p:guide pos="724"/>
        <p:guide pos="106"/>
        <p:guide pos="1925"/>
        <p:guide pos="3836"/>
        <p:guide pos="5039"/>
        <p:guide pos="535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7A615-8C35-49D2-9FF7-D7E44A514DCE}" type="datetimeFigureOut">
              <a:rPr lang="fr-CA" smtClean="0"/>
              <a:pPr/>
              <a:t>18-04-12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83D46-E3A7-4A8C-97C3-0396EE43C012}" type="slidenum">
              <a:rPr lang="fr-CA" smtClean="0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pacetelescope.org/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pacetelescope.org/" TargetMode="Externa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NASA, ESA</a:t>
            </a:r>
          </a:p>
          <a:p>
            <a:r>
              <a:rPr lang="fr-FR" dirty="0"/>
              <a:t>http://</a:t>
            </a:r>
            <a:r>
              <a:rPr lang="fr-FR" dirty="0" err="1"/>
              <a:t>hubblesite.org</a:t>
            </a:r>
            <a:r>
              <a:rPr lang="fr-FR" dirty="0"/>
              <a:t>/image/3380/</a:t>
            </a:r>
            <a:r>
              <a:rPr lang="fr-FR" dirty="0" err="1"/>
              <a:t>news_release</a:t>
            </a:r>
            <a:r>
              <a:rPr lang="fr-FR" dirty="0"/>
              <a:t>/2014-27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52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 NASA / </a:t>
            </a:r>
            <a:r>
              <a:rPr lang="fr-CA" dirty="0" err="1"/>
              <a:t>Spitzer</a:t>
            </a:r>
            <a:r>
              <a:rPr lang="fr-CA" baseline="0" dirty="0"/>
              <a:t> </a:t>
            </a:r>
            <a:r>
              <a:rPr lang="fr-CA" baseline="0" dirty="0" err="1"/>
              <a:t>Space</a:t>
            </a:r>
            <a:r>
              <a:rPr lang="fr-CA" baseline="0" dirty="0"/>
              <a:t> </a:t>
            </a:r>
            <a:r>
              <a:rPr lang="fr-CA" baseline="0" dirty="0" err="1"/>
              <a:t>Telescope</a:t>
            </a:r>
            <a:endParaRPr lang="fr-CA" dirty="0"/>
          </a:p>
          <a:p>
            <a:r>
              <a:rPr lang="fr-CA" dirty="0"/>
              <a:t>http://www.spitzer.caltech.edu/images/2154-sig08-004-Hands-in-a-Bag-color-Visible-vs-Infrared-Light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6112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 </a:t>
            </a:r>
            <a:r>
              <a:rPr lang="fr-CA" dirty="0" err="1"/>
              <a:t>Discover</a:t>
            </a:r>
            <a:r>
              <a:rPr lang="fr-CA" baseline="0" dirty="0"/>
              <a:t> the </a:t>
            </a:r>
            <a:r>
              <a:rPr lang="fr-CA" baseline="0" dirty="0" err="1"/>
              <a:t>Universe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13</a:t>
            </a:fld>
            <a:endParaRPr lang="fr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14</a:t>
            </a:fld>
            <a:endParaRPr lang="fr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 NASA  - </a:t>
            </a:r>
            <a:r>
              <a:rPr lang="fr-CA" dirty="0" err="1"/>
              <a:t>Akito</a:t>
            </a:r>
            <a:r>
              <a:rPr lang="fr-CA" dirty="0"/>
              <a:t> </a:t>
            </a:r>
            <a:r>
              <a:rPr lang="fr-CA" dirty="0" err="1"/>
              <a:t>Fujii</a:t>
            </a:r>
            <a:r>
              <a:rPr lang="fr-CA" dirty="0"/>
              <a:t>, visible-light image; </a:t>
            </a:r>
            <a:r>
              <a:rPr lang="fr-CA" dirty="0" err="1"/>
              <a:t>Infrared</a:t>
            </a:r>
            <a:r>
              <a:rPr lang="fr-CA" dirty="0"/>
              <a:t> </a:t>
            </a:r>
            <a:r>
              <a:rPr lang="fr-CA" dirty="0" err="1"/>
              <a:t>Astronomical</a:t>
            </a:r>
            <a:r>
              <a:rPr lang="fr-CA" dirty="0"/>
              <a:t> Satellite, </a:t>
            </a:r>
            <a:r>
              <a:rPr lang="fr-CA" dirty="0" err="1"/>
              <a:t>infrared</a:t>
            </a:r>
            <a:r>
              <a:rPr lang="fr-CA" dirty="0"/>
              <a:t> image</a:t>
            </a:r>
          </a:p>
          <a:p>
            <a:r>
              <a:rPr lang="fr-CA" dirty="0"/>
              <a:t>http://coolcosmos.ipac.caltech.edu/system/media_files/binaries/94/original/orion_litho.pdf?1375837456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15</a:t>
            </a:fld>
            <a:endParaRPr lang="fr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 </a:t>
            </a:r>
            <a:r>
              <a:rPr lang="en-CA" dirty="0" err="1"/>
              <a:t>Spigget</a:t>
            </a:r>
            <a:r>
              <a:rPr lang="en-CA" dirty="0"/>
              <a:t> / Wikimedia Commons 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Image from our educational module The Solar Cycle: http://</a:t>
            </a:r>
            <a:r>
              <a:rPr lang="en-CA" dirty="0" err="1"/>
              <a:t>www.discovertheuniverse.ca</a:t>
            </a:r>
            <a:r>
              <a:rPr lang="en-CA" dirty="0"/>
              <a:t>/resource/the-solar-cycle/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411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 </a:t>
            </a:r>
            <a:r>
              <a:rPr lang="fr-CA" dirty="0" err="1"/>
              <a:t>Helioviewer.org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7511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 </a:t>
            </a:r>
            <a:r>
              <a:rPr lang="fr-CA" dirty="0" err="1"/>
              <a:t>Helioviewer.org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8415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NASA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ESA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Hester and A. Loll (Arizona State University)</a:t>
            </a:r>
            <a:endParaRPr lang="fr-CA" dirty="0"/>
          </a:p>
          <a:p>
            <a:r>
              <a:rPr lang="fr-CA" dirty="0"/>
              <a:t>http://hubblesite.org/newscenter/archive/releases/2005/37/image/a/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19</a:t>
            </a:fld>
            <a:endParaRPr lang="fr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Image source: </a:t>
            </a:r>
            <a:r>
              <a:rPr lang="fr-CA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http://commons.wikimedia.org/wiki/File:Crab_Nebula_in_Multiple_Wavelengths.png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20</a:t>
            </a:fld>
            <a:endParaRPr lang="fr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baseline="0" dirty="0"/>
              <a:t>: ©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infrared: ESA/Herschel/PACS/SPIRE/J. Fritz, U. Gent; X-ray: ESA/XMM-Newton/EPIC/W.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Pietsch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MPE; optical: R.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Gendler</a:t>
            </a:r>
            <a:endParaRPr lang="fr-CA" baseline="0" dirty="0"/>
          </a:p>
          <a:p>
            <a:r>
              <a:rPr lang="fr-CA" dirty="0"/>
              <a:t>http://sci.esa.int/xmm-newton/48317-multiwavelength-images-of-the-andromeda-galaxy-m31/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21</a:t>
            </a:fld>
            <a:endParaRPr lang="fr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b="0" noProof="0" dirty="0"/>
              <a:t>Image source: Discover</a:t>
            </a:r>
            <a:r>
              <a:rPr lang="en-CA" b="0" baseline="0" noProof="0" dirty="0"/>
              <a:t> the Universe</a:t>
            </a:r>
            <a:endParaRPr lang="en-CA" b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</a:t>
            </a:fld>
            <a:endParaRPr lang="fr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baseline="0" dirty="0" err="1"/>
              <a:t>: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NASA/CXC/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Wesleyan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./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R.Kilgard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 al; Optical: NASA/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STScI</a:t>
            </a:r>
            <a:endParaRPr lang="fr-CA" baseline="0" dirty="0"/>
          </a:p>
          <a:p>
            <a:r>
              <a:rPr lang="fr-CA" baseline="0" dirty="0"/>
              <a:t>http://chandra.harvard.edu/photo/2014/m51/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22</a:t>
            </a:fld>
            <a:endParaRPr lang="fr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baseline="0" dirty="0"/>
              <a:t>: </a:t>
            </a:r>
            <a:r>
              <a:rPr lang="fr-CA" dirty="0"/>
              <a:t>NASA / Imagine</a:t>
            </a:r>
            <a:r>
              <a:rPr lang="fr-CA" baseline="0" dirty="0"/>
              <a:t> the </a:t>
            </a:r>
            <a:r>
              <a:rPr lang="fr-CA" baseline="0" dirty="0" err="1"/>
              <a:t>Universe</a:t>
            </a:r>
            <a:endParaRPr lang="fr-CA" dirty="0"/>
          </a:p>
          <a:p>
            <a:r>
              <a:rPr lang="fr-CA" dirty="0"/>
              <a:t>http://imagine.gsfc.nasa.gov/science/toolbox/emspectrum_observatories1.html</a:t>
            </a:r>
            <a:endParaRPr lang="fr-CA" baseline="0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23</a:t>
            </a:fld>
            <a:endParaRPr lang="fr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</a:t>
            </a:r>
            <a:r>
              <a:rPr lang="fr-CA" dirty="0" err="1"/>
              <a:t>Wikipedia</a:t>
            </a:r>
            <a:r>
              <a:rPr lang="fr-CA" dirty="0"/>
              <a:t>, original</a:t>
            </a:r>
            <a:r>
              <a:rPr lang="fr-CA" baseline="0" dirty="0"/>
              <a:t> version </a:t>
            </a:r>
            <a:r>
              <a:rPr lang="fr-CA" baseline="0" dirty="0" err="1"/>
              <a:t>from</a:t>
            </a:r>
            <a:r>
              <a:rPr lang="fr-CA" baseline="0" dirty="0"/>
              <a:t> NASA</a:t>
            </a:r>
          </a:p>
          <a:p>
            <a:r>
              <a:rPr lang="fr-CA" dirty="0"/>
              <a:t>http://commons.wikimedia.org/wiki/File:Atmospheric_electromagnetic_opacity.svg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24</a:t>
            </a:fld>
            <a:endParaRPr lang="fr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</a:t>
            </a:r>
            <a:r>
              <a:rPr lang="fr-CA" dirty="0" err="1"/>
              <a:t>Wikipedia</a:t>
            </a:r>
            <a:endParaRPr lang="fr-CA" dirty="0"/>
          </a:p>
          <a:p>
            <a:r>
              <a:rPr lang="fr-CA" dirty="0"/>
              <a:t>http://en.wikipedia.org/wiki/Light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8458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http://commons.wikimedia.org/wiki/File:Fraunhofer_lines.svg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27</a:t>
            </a:fld>
            <a:endParaRPr lang="fr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http://commons.wikimedia.org/wiki/File:Fraunhofer_lines.svg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9102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baseline="0" dirty="0" err="1"/>
              <a:t>Credit</a:t>
            </a:r>
            <a:r>
              <a:rPr lang="fr-CA" baseline="0" dirty="0"/>
              <a:t>: Chandra / NASA</a:t>
            </a:r>
          </a:p>
          <a:p>
            <a:r>
              <a:rPr lang="fr-CA" dirty="0"/>
              <a:t>http://chandra.harvard.edu/resources/faq/astrophysics/astrophysics-5.html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30</a:t>
            </a:fld>
            <a:endParaRPr lang="fr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http://commons.wikimedia.org/wiki/File:Fraunhofer_lines.svg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31</a:t>
            </a:fld>
            <a:endParaRPr lang="fr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</a:t>
            </a:r>
            <a:r>
              <a:rPr lang="fr-CA" baseline="0" dirty="0"/>
              <a:t> Canada France Hawaii </a:t>
            </a:r>
            <a:r>
              <a:rPr lang="fr-CA" baseline="0" dirty="0" err="1"/>
              <a:t>Telescope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32</a:t>
            </a:fld>
            <a:endParaRPr lang="fr-C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</a:t>
            </a:r>
            <a:r>
              <a:rPr lang="fr-CA" baseline="0" dirty="0"/>
              <a:t> </a:t>
            </a:r>
            <a:r>
              <a:rPr lang="fr-CA" dirty="0"/>
              <a:t>NASA</a:t>
            </a:r>
          </a:p>
          <a:p>
            <a:r>
              <a:rPr lang="fr-CA" dirty="0"/>
              <a:t>http://commons.wikimedia.org/wiki/File:Identification_of_Ices_in_the_Solar_System.jpg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33</a:t>
            </a:fld>
            <a:endParaRPr lang="fr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</a:t>
            </a:fld>
            <a:endParaRPr lang="fr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</a:t>
            </a:r>
            <a:r>
              <a:rPr lang="fr-CA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http://commons.wikimedia.org/wiki/File:Wiens_law.svg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35</a:t>
            </a:fld>
            <a:endParaRPr lang="fr-C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</a:t>
            </a:r>
            <a:r>
              <a:rPr lang="fr-CA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http://commons.wikimedia.org/wiki/File:Wiens_law.svg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36</a:t>
            </a:fld>
            <a:endParaRPr lang="fr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NASA</a:t>
            </a:r>
          </a:p>
          <a:p>
            <a:r>
              <a:rPr lang="fr-CA" dirty="0"/>
              <a:t>http://commons.wikimedia.org/wiki/File:Obafgkm_noao_big.jpg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37</a:t>
            </a:fld>
            <a:endParaRPr lang="fr-C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</a:t>
            </a:r>
            <a:r>
              <a:rPr lang="fr-CA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http://commons.wikimedia.org/wiki/File:Morgan-Keenan_spectral_classification.png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38</a:t>
            </a:fld>
            <a:endParaRPr lang="fr-C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baseline="0" dirty="0"/>
          </a:p>
          <a:p>
            <a:r>
              <a:rPr lang="fr-CA" dirty="0"/>
              <a:t>http://fr.wikipedia.org/wiki/Effet_Doppler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7489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</a:t>
            </a:r>
            <a:r>
              <a:rPr lang="fr-CA" baseline="0" dirty="0"/>
              <a:t> </a:t>
            </a:r>
            <a:r>
              <a:rPr lang="fr-CA" baseline="0" dirty="0" err="1"/>
              <a:t>Wikipedia</a:t>
            </a:r>
            <a:endParaRPr lang="fr-CA" baseline="0" dirty="0"/>
          </a:p>
          <a:p>
            <a:r>
              <a:rPr lang="fr-CA" dirty="0"/>
              <a:t>http://commons.wikimedia.org/wiki/File:Redshift.svg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41</a:t>
            </a:fld>
            <a:endParaRPr lang="fr-C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42</a:t>
            </a:fld>
            <a:endParaRPr lang="fr-C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http://hubblesite.org/newscenter/archive/releases/1997/15/image/a/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44</a:t>
            </a:fld>
            <a:endParaRPr lang="fr-C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Source: http://hubblesite.org/gallery/behind_the_pictures/meaning_of_color/mars.php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45</a:t>
            </a:fld>
            <a:endParaRPr lang="fr-C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Source: http://hubblesite.org/newscenter/archive/releases/1997/15/image/a/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46</a:t>
            </a:fld>
            <a:endParaRPr lang="fr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Image </a:t>
            </a:r>
            <a:r>
              <a:rPr lang="fr-CA" dirty="0" err="1"/>
              <a:t>credit</a:t>
            </a:r>
            <a:r>
              <a:rPr lang="fr-CA" dirty="0"/>
              <a:t>: </a:t>
            </a:r>
            <a:r>
              <a:rPr lang="fr-CA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NASA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fr-CA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ESA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G.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Illingworth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D. Magee, and P.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Oesch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California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Santa Cruz), R.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Bouwens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Leiden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and the HUDF09 Team</a:t>
            </a:r>
          </a:p>
          <a:p>
            <a:r>
              <a:rPr lang="fr-CA" baseline="0" dirty="0"/>
              <a:t>http://hubblesite.org/newscenter/archive/releases/2012/37/</a:t>
            </a:r>
            <a:endParaRPr lang="fr-CA" dirty="0"/>
          </a:p>
          <a:p>
            <a:endParaRPr lang="en-CA" b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</a:t>
            </a:fld>
            <a:endParaRPr lang="fr-C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Source: http://hubblesite.org/gallery/behind_the_pictures/meaning_of_color/eagle.php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47</a:t>
            </a:fld>
            <a:endParaRPr lang="fr-C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/>
              <a:t>Source: http://hubblesite.org/gallery/behind_the_pictures/meaning_of_color/eagle.php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48</a:t>
            </a:fld>
            <a:endParaRPr lang="fr-C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http://hubblesite.org/gallery/behind_the_pictures/meaning_of_color/egg.php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49</a:t>
            </a:fld>
            <a:endParaRPr lang="fr-C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Source: http://hubblesite.org/gallery/behind_the_pictures/meaning_of_color/egg.php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50</a:t>
            </a:fld>
            <a:endParaRPr lang="fr-C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51</a:t>
            </a:fld>
            <a:endParaRPr lang="fr-C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NASA, ESA</a:t>
            </a:r>
          </a:p>
          <a:p>
            <a:r>
              <a:rPr lang="fr-FR" dirty="0"/>
              <a:t>http://</a:t>
            </a:r>
            <a:r>
              <a:rPr lang="fr-FR" dirty="0" err="1"/>
              <a:t>hubblesite.org</a:t>
            </a:r>
            <a:r>
              <a:rPr lang="fr-FR" dirty="0"/>
              <a:t>/image/3380/</a:t>
            </a:r>
            <a:r>
              <a:rPr lang="fr-FR" dirty="0" err="1"/>
              <a:t>news_release</a:t>
            </a:r>
            <a:r>
              <a:rPr lang="fr-FR" dirty="0"/>
              <a:t>/2014-27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52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589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Image source: </a:t>
            </a:r>
            <a:r>
              <a:rPr lang="fr-CA" dirty="0" err="1"/>
              <a:t>Wikipedia</a:t>
            </a:r>
            <a:endParaRPr lang="fr-CA" dirty="0"/>
          </a:p>
          <a:p>
            <a:r>
              <a:rPr lang="fr-CA" dirty="0"/>
              <a:t>http://commons.wikimedia.org/wiki/File:Linear_visible_spectrum.svg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6</a:t>
            </a:fld>
            <a:endParaRPr lang="fr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Image </a:t>
            </a:r>
            <a:r>
              <a:rPr lang="fr-CA" dirty="0" err="1"/>
              <a:t>credit</a:t>
            </a:r>
            <a:r>
              <a:rPr lang="fr-CA" dirty="0"/>
              <a:t>: </a:t>
            </a:r>
            <a:r>
              <a:rPr lang="fr-CA" dirty="0" err="1"/>
              <a:t>prism</a:t>
            </a:r>
            <a:r>
              <a:rPr lang="fr-CA" dirty="0"/>
              <a:t>:</a:t>
            </a:r>
            <a:r>
              <a:rPr lang="fr-CA" baseline="0" dirty="0"/>
              <a:t> 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D-Kuru/</a:t>
            </a:r>
            <a:r>
              <a:rPr lang="fr-CA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Wikimedia</a:t>
            </a:r>
            <a:r>
              <a:rPr lang="fr-CA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Commons - http://en.wikipedia.org/wiki/Visible_spectrum</a:t>
            </a:r>
            <a:endParaRPr lang="fr-CA" baseline="0" dirty="0"/>
          </a:p>
          <a:p>
            <a:r>
              <a:rPr lang="fr-CA" baseline="0" dirty="0"/>
              <a:t>cd: </a:t>
            </a:r>
            <a:r>
              <a:rPr lang="fr-CA" dirty="0"/>
              <a:t> </a:t>
            </a:r>
            <a:r>
              <a:rPr lang="fr-CA" dirty="0" err="1"/>
              <a:t>Discover</a:t>
            </a:r>
            <a:r>
              <a:rPr lang="fr-CA" dirty="0"/>
              <a:t> the</a:t>
            </a:r>
            <a:r>
              <a:rPr lang="fr-CA" baseline="0" dirty="0"/>
              <a:t> </a:t>
            </a:r>
            <a:r>
              <a:rPr lang="fr-CA" baseline="0" dirty="0" err="1"/>
              <a:t>Universe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7</a:t>
            </a:fld>
            <a:endParaRPr lang="fr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Image </a:t>
            </a:r>
            <a:r>
              <a:rPr lang="fr-CA" dirty="0" err="1"/>
              <a:t>credit</a:t>
            </a:r>
            <a:r>
              <a:rPr lang="fr-CA" dirty="0"/>
              <a:t>: NASA/Imagine the </a:t>
            </a:r>
            <a:r>
              <a:rPr lang="fr-CA" dirty="0" err="1"/>
              <a:t>Universe</a:t>
            </a:r>
            <a:endParaRPr lang="fr-CA" dirty="0"/>
          </a:p>
          <a:p>
            <a:r>
              <a:rPr lang="fr-CA" dirty="0"/>
              <a:t>http://imagine.gsfc.nasa.gov/science/toolbox/emspectrum1.html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8</a:t>
            </a:fld>
            <a:endParaRPr lang="fr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9</a:t>
            </a:fld>
            <a:endParaRPr lang="fr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Credit</a:t>
            </a:r>
            <a:r>
              <a:rPr lang="fr-CA" dirty="0"/>
              <a:t>:</a:t>
            </a:r>
            <a:r>
              <a:rPr lang="en-CA" dirty="0"/>
              <a:t>NASA/JPL-Caltech</a:t>
            </a:r>
          </a:p>
          <a:p>
            <a:r>
              <a:rPr lang="en-CA" dirty="0"/>
              <a:t>Image from our educational module The Solar Cycle: http://</a:t>
            </a:r>
            <a:r>
              <a:rPr lang="en-CA" dirty="0" err="1"/>
              <a:t>www.discovertheuniverse.ca</a:t>
            </a:r>
            <a:r>
              <a:rPr lang="en-CA" dirty="0"/>
              <a:t>/resource/the-solar-cycle/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11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1 - fond coloré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8" y="1396798"/>
            <a:ext cx="7832725" cy="813772"/>
          </a:xfrm>
        </p:spPr>
        <p:txBody>
          <a:bodyPr lIns="508000" tIns="25400" rIns="476250" bIns="254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3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0989"/>
            <a:ext cx="9144000" cy="1107342"/>
          </a:xfrm>
        </p:spPr>
        <p:txBody>
          <a:bodyPr lIns="635000" rIns="635000" bIns="12700" anchor="b" anchorCtr="0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n-lt"/>
              </a:defRPr>
            </a:lvl1pPr>
          </a:lstStyle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8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71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lle de disposition des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pic>
        <p:nvPicPr>
          <p:cNvPr id="7" name="Image 6" descr="1107 PPT Master Grid v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2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2 - fond noir et gri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8" y="1396798"/>
            <a:ext cx="7832725" cy="813772"/>
          </a:xfrm>
        </p:spPr>
        <p:txBody>
          <a:bodyPr lIns="508000" tIns="25400" rIns="476250" bIns="254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0989"/>
            <a:ext cx="9144000" cy="1107342"/>
          </a:xfrm>
        </p:spPr>
        <p:txBody>
          <a:bodyPr lIns="635000" rIns="635000" bIns="12700" anchor="b" anchorCtr="0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n-lt"/>
              </a:defRPr>
            </a:lvl1pPr>
          </a:lstStyle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256084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3 - 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8" y="1396798"/>
            <a:ext cx="7832725" cy="813772"/>
          </a:xfrm>
        </p:spPr>
        <p:txBody>
          <a:bodyPr lIns="508000" tIns="25400" rIns="476250" bIns="254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0989"/>
            <a:ext cx="9144000" cy="1107342"/>
          </a:xfrm>
        </p:spPr>
        <p:txBody>
          <a:bodyPr lIns="635000" rIns="635000" bIns="12700" anchor="b" anchorCtr="0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n-lt"/>
              </a:defRPr>
            </a:lvl1pPr>
          </a:lstStyle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147195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- fond gris - titre avec rempliss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gradFill flip="none" rotWithShape="1">
            <a:gsLst>
              <a:gs pos="0">
                <a:srgbClr val="141414"/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8863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- fond gris - titre sans rempliss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3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noFill/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323960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 - fond noir - titre avec rempliss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gradFill flip="none" rotWithShape="1">
            <a:gsLst>
              <a:gs pos="0">
                <a:srgbClr val="141414"/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398347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 - fond noir - titre sans rempliss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noFill/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78121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5 - 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298268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101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Cliquer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95570" y="63984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1" baseline="0">
                <a:solidFill>
                  <a:schemeClr val="accent1"/>
                </a:solidFill>
                <a:latin typeface="Palatino Linotype"/>
              </a:defRPr>
            </a:lvl1pPr>
          </a:lstStyle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57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11" r:id="rId3"/>
    <p:sldLayoutId id="2147483722" r:id="rId4"/>
    <p:sldLayoutId id="2147483728" r:id="rId5"/>
    <p:sldLayoutId id="2147483727" r:id="rId6"/>
    <p:sldLayoutId id="2147483729" r:id="rId7"/>
    <p:sldLayoutId id="2147483716" r:id="rId8"/>
    <p:sldLayoutId id="2147483739" r:id="rId9"/>
    <p:sldLayoutId id="2147483703" r:id="rId10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292100" indent="-233363" algn="l" defTabSz="457200" rtl="0" eaLnBrk="1" latinLnBrk="0" hangingPunct="1">
        <a:spcBef>
          <a:spcPct val="20000"/>
        </a:spcBef>
        <a:buFont typeface="Wingdings" charset="2"/>
        <a:buChar char=""/>
        <a:defRPr sz="16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481013" indent="-174625" algn="l" defTabSz="457200" rtl="0" eaLnBrk="1" latinLnBrk="0" hangingPunct="1">
        <a:spcBef>
          <a:spcPct val="20000"/>
        </a:spcBef>
        <a:buFont typeface="Arial"/>
        <a:buChar char="•"/>
        <a:tabLst/>
        <a:defRPr sz="14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715963" indent="-176213" algn="l" defTabSz="457200" rtl="0" eaLnBrk="1" latinLnBrk="0" hangingPunct="1">
        <a:spcBef>
          <a:spcPct val="20000"/>
        </a:spcBef>
        <a:buFont typeface="Arial"/>
        <a:buChar char="•"/>
        <a:tabLst/>
        <a:defRPr sz="14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890588" indent="-174625" algn="l" defTabSz="457200" rtl="0" eaLnBrk="1" latinLnBrk="0" hangingPunct="1">
        <a:spcBef>
          <a:spcPct val="20000"/>
        </a:spcBef>
        <a:buFont typeface="Arial"/>
        <a:buChar char="•"/>
        <a:tabLst/>
        <a:defRPr sz="14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.stsci.edu/gallery/behind_the_pictures/meaning_of_color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scienceinschool.org/search-page?search_api_views_fulltext=&amp;search=1&amp;f%5b%5d=field_series:485&amp;f%5b%5d=search_api_language:en" TargetMode="External"/><Relationship Id="rId5" Type="http://schemas.openxmlformats.org/officeDocument/2006/relationships/hyperlink" Target="http://www.discovertheuniverse.ca/resource/the-solar-cycle/" TargetMode="External"/><Relationship Id="rId4" Type="http://schemas.openxmlformats.org/officeDocument/2006/relationships/hyperlink" Target="http://chandra.harvard.edu/photo/multi.htm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70F247-D219-5144-963D-B54F81345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0" r="15132"/>
          <a:stretch/>
        </p:blipFill>
        <p:spPr>
          <a:xfrm>
            <a:off x="0" y="0"/>
            <a:ext cx="9144000" cy="62864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6255" y="1646993"/>
            <a:ext cx="9144000" cy="1107342"/>
          </a:xfrm>
        </p:spPr>
        <p:txBody>
          <a:bodyPr>
            <a:normAutofit fontScale="90000"/>
          </a:bodyPr>
          <a:lstStyle/>
          <a:p>
            <a:r>
              <a:rPr lang="en-CA" sz="4400" dirty="0">
                <a:latin typeface="+mj-lt"/>
              </a:rPr>
              <a:t>Light – Cosmic Messenger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6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CB054-853F-BA4D-8C19-BCECAD32A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77777"/>
            <a:ext cx="9144000" cy="1107342"/>
          </a:xfrm>
        </p:spPr>
        <p:txBody>
          <a:bodyPr>
            <a:normAutofit fontScale="90000"/>
          </a:bodyPr>
          <a:lstStyle/>
          <a:p>
            <a:r>
              <a:rPr lang="en-CA" dirty="0">
                <a:latin typeface="+mj-lt"/>
              </a:rPr>
              <a:t>How can we use the different types of light to learn about objects?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621CD-895A-594F-8F3D-66104CEBE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992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Infrared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930680-B703-E04D-9169-D41200DA8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2"/>
          <a:stretch/>
        </p:blipFill>
        <p:spPr>
          <a:xfrm>
            <a:off x="342900" y="1698310"/>
            <a:ext cx="4177590" cy="3092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6B7493-A404-5949-A9BD-C28B3218E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6" b="-283"/>
          <a:stretch/>
        </p:blipFill>
        <p:spPr>
          <a:xfrm>
            <a:off x="4520490" y="1698310"/>
            <a:ext cx="4136838" cy="3114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spitzer.caltech.edu/uploaded_files/graphics/high_definition_graphics/0008/1341/sig08-004_Ti.jpg?13153467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3" y="504317"/>
            <a:ext cx="7350126" cy="5877606"/>
          </a:xfrm>
          <a:prstGeom prst="rect">
            <a:avLst/>
          </a:prstGeom>
          <a:noFill/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Infrared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8597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Infrared - Experiment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Picture 1" descr="C:\Fichiers\DU\2015\Webinaires\Lumière\images\manette_on.jpg"/>
          <p:cNvPicPr>
            <a:picLocks noChangeAspect="1" noChangeArrowheads="1"/>
          </p:cNvPicPr>
          <p:nvPr/>
        </p:nvPicPr>
        <p:blipFill>
          <a:blip r:embed="rId3"/>
          <a:srcRect l="8276" t="8735"/>
          <a:stretch>
            <a:fillRect/>
          </a:stretch>
        </p:blipFill>
        <p:spPr bwMode="auto">
          <a:xfrm>
            <a:off x="4841490" y="2588439"/>
            <a:ext cx="3627820" cy="27072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9" name="Picture 2" descr="C:\Fichiers\DU\2015\Webinaires\Lumière\images\manette1.jpg"/>
          <p:cNvPicPr>
            <a:picLocks noChangeAspect="1" noChangeArrowheads="1"/>
          </p:cNvPicPr>
          <p:nvPr/>
        </p:nvPicPr>
        <p:blipFill>
          <a:blip r:embed="rId4"/>
          <a:srcRect l="8208" t="10411"/>
          <a:stretch>
            <a:fillRect/>
          </a:stretch>
        </p:blipFill>
        <p:spPr bwMode="auto">
          <a:xfrm>
            <a:off x="633410" y="2588439"/>
            <a:ext cx="3698407" cy="27072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0" name="ZoneTexte 14"/>
          <p:cNvSpPr txBox="1"/>
          <p:nvPr/>
        </p:nvSpPr>
        <p:spPr>
          <a:xfrm>
            <a:off x="646112" y="1290638"/>
            <a:ext cx="7835899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rgbClr val="FFFFFF"/>
                </a:solidFill>
                <a:latin typeface="Arial"/>
              </a:rPr>
              <a:t>Digital cameras are sensitive to infrared light and can detect the signal emitted by remote controls. </a:t>
            </a:r>
          </a:p>
        </p:txBody>
      </p:sp>
      <p:sp>
        <p:nvSpPr>
          <p:cNvPr id="13" name="ZoneTexte 14"/>
          <p:cNvSpPr txBox="1"/>
          <p:nvPr/>
        </p:nvSpPr>
        <p:spPr>
          <a:xfrm>
            <a:off x="636585" y="5373351"/>
            <a:ext cx="3695232" cy="56425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en-CA" sz="2000" b="1" dirty="0">
                <a:solidFill>
                  <a:srgbClr val="FFFFFF"/>
                </a:solidFill>
                <a:latin typeface="Arial"/>
              </a:rPr>
              <a:t>With the eye</a:t>
            </a:r>
          </a:p>
        </p:txBody>
      </p:sp>
      <p:sp>
        <p:nvSpPr>
          <p:cNvPr id="16" name="ZoneTexte 14"/>
          <p:cNvSpPr txBox="1"/>
          <p:nvPr/>
        </p:nvSpPr>
        <p:spPr>
          <a:xfrm>
            <a:off x="4854192" y="5373351"/>
            <a:ext cx="3627819" cy="56425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en-CA" sz="2000" b="1">
                <a:solidFill>
                  <a:srgbClr val="FFFFFF"/>
                </a:solidFill>
                <a:latin typeface="Arial"/>
              </a:rPr>
              <a:t>Through a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Infrared - Experiment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ZoneTexte 14"/>
          <p:cNvSpPr txBox="1"/>
          <p:nvPr/>
        </p:nvSpPr>
        <p:spPr>
          <a:xfrm>
            <a:off x="646112" y="1290638"/>
            <a:ext cx="7835899" cy="4319131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rgbClr val="FFFFFF"/>
                </a:solidFill>
                <a:latin typeface="Arial"/>
              </a:rPr>
              <a:t>You can try it in class or with a group.</a:t>
            </a:r>
          </a:p>
          <a:p>
            <a:endParaRPr lang="en-CA" sz="2400" b="1">
              <a:solidFill>
                <a:srgbClr val="FFFFFF"/>
              </a:solidFill>
              <a:latin typeface="Arial"/>
            </a:endParaRPr>
          </a:p>
          <a:p>
            <a:r>
              <a:rPr lang="en-CA" sz="2400" b="1">
                <a:solidFill>
                  <a:srgbClr val="FFFFFF"/>
                </a:solidFill>
                <a:latin typeface="Arial"/>
              </a:rPr>
              <a:t>For once, ask your students to take out their cellphones, iPod or other electronic device with a camera!</a:t>
            </a:r>
          </a:p>
          <a:p>
            <a:endParaRPr lang="en-CA" sz="2400" b="1">
              <a:solidFill>
                <a:srgbClr val="FFFFFF"/>
              </a:solidFill>
              <a:latin typeface="Arial"/>
            </a:endParaRPr>
          </a:p>
          <a:p>
            <a:r>
              <a:rPr lang="en-CA" sz="2400" b="1">
                <a:solidFill>
                  <a:srgbClr val="FFFFFF"/>
                </a:solidFill>
                <a:latin typeface="Arial"/>
              </a:rPr>
              <a:t>The signal might not be very strong: ask the students to get closer to the remote control and to be directly in line with the infrared LED. </a:t>
            </a:r>
          </a:p>
          <a:p>
            <a:endParaRPr lang="en-CA" sz="2400" b="1">
              <a:solidFill>
                <a:srgbClr val="FFFFFF"/>
              </a:solidFill>
              <a:latin typeface="Arial"/>
            </a:endParaRPr>
          </a:p>
          <a:p>
            <a:endParaRPr lang="en-CA" sz="2400" b="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The Sky in Infrared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504950"/>
            <a:ext cx="88106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Ultraviolet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FD2C24-FE60-9442-A783-ABA389123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5" y="1372242"/>
            <a:ext cx="6964609" cy="402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52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+mj-lt"/>
              </a:rPr>
              <a:t>Sun in Visible Light and UV – </a:t>
            </a:r>
            <a:r>
              <a:rPr lang="en-CA" dirty="0" err="1">
                <a:latin typeface="+mj-lt"/>
              </a:rPr>
              <a:t>Helioviewer.org</a:t>
            </a:r>
            <a:endParaRPr lang="en-CA" dirty="0">
              <a:latin typeface="+mj-lt"/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1925A-247B-6B49-8FEC-CB12DB0E0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1549617"/>
            <a:ext cx="5588000" cy="374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15A7F3-AD18-DB43-A088-BD85333B0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17" t="20345" r="6120" b="5172"/>
          <a:stretch/>
        </p:blipFill>
        <p:spPr>
          <a:xfrm>
            <a:off x="5848350" y="2395680"/>
            <a:ext cx="276225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prstClr val="white"/>
                </a:solidFill>
                <a:latin typeface="Arial Black"/>
              </a:rPr>
              <a:t>Sun in Visible Light and UV – </a:t>
            </a:r>
            <a:r>
              <a:rPr lang="en-CA" dirty="0" err="1">
                <a:solidFill>
                  <a:prstClr val="white"/>
                </a:solidFill>
                <a:latin typeface="Arial Black"/>
              </a:rPr>
              <a:t>Helioviewer.org</a:t>
            </a:r>
            <a:endParaRPr lang="en-CA" dirty="0">
              <a:latin typeface="+mj-lt"/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58D9BC-1F40-6D4D-8F01-B0861D998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97" y="1123949"/>
            <a:ext cx="6827903" cy="45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74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Crab Nebula – M1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Picture 8" descr="http://imgsrc.hubblesite.org/hu/db/images/hs-2005-37-a-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087" y="854075"/>
            <a:ext cx="5361753" cy="53617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CB054-853F-BA4D-8C19-BCECAD32A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38189"/>
            <a:ext cx="9144000" cy="1107342"/>
          </a:xfrm>
        </p:spPr>
        <p:txBody>
          <a:bodyPr/>
          <a:lstStyle/>
          <a:p>
            <a:r>
              <a:rPr lang="en-CA" dirty="0">
                <a:latin typeface="+mj-lt"/>
              </a:rPr>
              <a:t>What is Light?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621CD-895A-594F-8F3D-66104CEBE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024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Crab Nebula – M1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51EA38-FB88-C749-ADF1-AB46A7AE0175}"/>
              </a:ext>
            </a:extLst>
          </p:cNvPr>
          <p:cNvGrpSpPr/>
          <p:nvPr/>
        </p:nvGrpSpPr>
        <p:grpSpPr>
          <a:xfrm>
            <a:off x="1800419" y="1067713"/>
            <a:ext cx="5703963" cy="2399095"/>
            <a:chOff x="1800419" y="1067713"/>
            <a:chExt cx="5703963" cy="23990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368D69-2403-DB40-AA2E-AD33A69C5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167" r="50000" b="-4142"/>
            <a:stretch/>
          </p:blipFill>
          <p:spPr>
            <a:xfrm>
              <a:off x="1800420" y="1067713"/>
              <a:ext cx="5703962" cy="239909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4D33470-6367-F74D-8E43-A1D606220CBA}"/>
                </a:ext>
              </a:extLst>
            </p:cNvPr>
            <p:cNvSpPr/>
            <p:nvPr/>
          </p:nvSpPr>
          <p:spPr>
            <a:xfrm>
              <a:off x="1800419" y="1113943"/>
              <a:ext cx="5703963" cy="2238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309A7-6175-6A41-8C7F-0C62FE115BE0}"/>
              </a:ext>
            </a:extLst>
          </p:cNvPr>
          <p:cNvGrpSpPr/>
          <p:nvPr/>
        </p:nvGrpSpPr>
        <p:grpSpPr>
          <a:xfrm>
            <a:off x="1796713" y="3612766"/>
            <a:ext cx="5744009" cy="2509737"/>
            <a:chOff x="1881777" y="3612766"/>
            <a:chExt cx="5744009" cy="25097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B3784D-459F-0E47-ABE5-736665D05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856" t="13167" b="-7948"/>
            <a:stretch/>
          </p:blipFill>
          <p:spPr>
            <a:xfrm>
              <a:off x="1881777" y="3612766"/>
              <a:ext cx="5744009" cy="250973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1E1031-EDDD-DD4A-879D-2827EBD9BB60}"/>
                </a:ext>
              </a:extLst>
            </p:cNvPr>
            <p:cNvSpPr/>
            <p:nvPr/>
          </p:nvSpPr>
          <p:spPr>
            <a:xfrm>
              <a:off x="1900557" y="3668191"/>
              <a:ext cx="5703963" cy="2238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Andromeda Galaxy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6" name="Picture 2" descr="http://sci.esa.int/science-e-media/img/bd/M31_COMPO_A_wall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785" y="773845"/>
            <a:ext cx="8098928" cy="55110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M51 – Whirlpool Galaxy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Picture 2" descr="Whirlpool Galax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350" y="1290638"/>
            <a:ext cx="3056444" cy="46166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ZoneTexte 14"/>
          <p:cNvSpPr txBox="1"/>
          <p:nvPr/>
        </p:nvSpPr>
        <p:spPr>
          <a:xfrm>
            <a:off x="1149350" y="854075"/>
            <a:ext cx="3322412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en-CA" b="1">
                <a:solidFill>
                  <a:srgbClr val="FFFFFF"/>
                </a:solidFill>
                <a:latin typeface="Arial"/>
              </a:rPr>
              <a:t>Visible light</a:t>
            </a:r>
          </a:p>
        </p:txBody>
      </p:sp>
      <p:sp>
        <p:nvSpPr>
          <p:cNvPr id="10" name="ZoneTexte 14"/>
          <p:cNvSpPr txBox="1"/>
          <p:nvPr/>
        </p:nvSpPr>
        <p:spPr>
          <a:xfrm>
            <a:off x="4677001" y="854075"/>
            <a:ext cx="3322412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en-CA" b="1">
                <a:solidFill>
                  <a:srgbClr val="FFFFFF"/>
                </a:solidFill>
                <a:latin typeface="Arial"/>
              </a:rPr>
              <a:t>X-rays</a:t>
            </a:r>
          </a:p>
        </p:txBody>
      </p:sp>
      <p:pic>
        <p:nvPicPr>
          <p:cNvPr id="11" name="Picture 4" descr="Whirlpool Galax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2969" y="1290638"/>
            <a:ext cx="3056444" cy="46166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bservatories_across_spectrum_labeled_full.jpg (3150×186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9197386" cy="5430838"/>
          </a:xfrm>
          <a:prstGeom prst="rect">
            <a:avLst/>
          </a:prstGeom>
          <a:noFill/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Espace réservé du tableau 13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Telescopes Across the Spectrum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Atmosphere Opacity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5863"/>
            <a:ext cx="91630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CB054-853F-BA4D-8C19-BCECAD32A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1601"/>
            <a:ext cx="9144000" cy="1107342"/>
          </a:xfrm>
        </p:spPr>
        <p:txBody>
          <a:bodyPr/>
          <a:lstStyle/>
          <a:p>
            <a:r>
              <a:rPr lang="en-CA" dirty="0">
                <a:latin typeface="+mj-lt"/>
              </a:rPr>
              <a:t>Spectroscopy: the Art of Decoding Light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621CD-895A-594F-8F3D-66104CEBE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868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Spectroscopy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Picture 2" descr="http://upload.wikimedia.org/wikipedia/commons/thumb/7/73/Light_dispersion_conceptual_waves350px.gif/266px-Light_dispersion_conceptual_waves350px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3" y="1057882"/>
            <a:ext cx="6660581" cy="50079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2535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Types of Spectrum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F0A4B4-6270-2B48-87DB-9DA2965A4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" t="16101" r="2344" b="73058"/>
          <a:stretch/>
        </p:blipFill>
        <p:spPr>
          <a:xfrm>
            <a:off x="3962230" y="1559468"/>
            <a:ext cx="4673600" cy="5043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244FA10-715B-934B-87E4-86E1753C2EAE}"/>
              </a:ext>
            </a:extLst>
          </p:cNvPr>
          <p:cNvSpPr txBox="1"/>
          <p:nvPr/>
        </p:nvSpPr>
        <p:spPr>
          <a:xfrm>
            <a:off x="450848" y="1217599"/>
            <a:ext cx="2875411" cy="1302921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rial"/>
              </a:rPr>
              <a:t>Continuous spectrum </a:t>
            </a:r>
            <a:r>
              <a:rPr lang="en-CA" sz="2000" b="1" dirty="0">
                <a:solidFill>
                  <a:schemeClr val="bg1"/>
                </a:solidFill>
                <a:latin typeface="Arial"/>
              </a:rPr>
              <a:t>(created by a hot object)</a:t>
            </a:r>
            <a:endParaRPr lang="en-CA" sz="24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6" name="ZoneTexte 14">
            <a:extLst>
              <a:ext uri="{FF2B5EF4-FFF2-40B4-BE49-F238E27FC236}">
                <a16:creationId xmlns:a16="http://schemas.microsoft.com/office/drawing/2014/main" id="{FA6AA88C-0050-AF44-AE6F-D90FBD71830D}"/>
              </a:ext>
            </a:extLst>
          </p:cNvPr>
          <p:cNvSpPr txBox="1"/>
          <p:nvPr/>
        </p:nvSpPr>
        <p:spPr>
          <a:xfrm>
            <a:off x="450848" y="2864426"/>
            <a:ext cx="3244851" cy="1549142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rial"/>
              </a:rPr>
              <a:t>Emission spectrum </a:t>
            </a:r>
            <a:r>
              <a:rPr lang="en-CA" sz="2000" b="1" dirty="0">
                <a:solidFill>
                  <a:schemeClr val="bg1"/>
                </a:solidFill>
                <a:latin typeface="Arial"/>
              </a:rPr>
              <a:t>(created by something that emits energy, like hot gas) </a:t>
            </a:r>
            <a:endParaRPr lang="en-CA" sz="24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5DBB71-B0EF-0340-B18E-6C6024C6B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98" r="3428" b="40220"/>
          <a:stretch/>
        </p:blipFill>
        <p:spPr>
          <a:xfrm>
            <a:off x="3962230" y="3217061"/>
            <a:ext cx="4645633" cy="5136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E4C399-775C-0844-BA7B-2100D74BD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991" r="2323" b="3927"/>
          <a:stretch/>
        </p:blipFill>
        <p:spPr>
          <a:xfrm>
            <a:off x="3975100" y="4753318"/>
            <a:ext cx="4645633" cy="510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ZoneTexte 14">
            <a:extLst>
              <a:ext uri="{FF2B5EF4-FFF2-40B4-BE49-F238E27FC236}">
                <a16:creationId xmlns:a16="http://schemas.microsoft.com/office/drawing/2014/main" id="{12653404-C86F-264D-82D3-7B763FD7F97C}"/>
              </a:ext>
            </a:extLst>
          </p:cNvPr>
          <p:cNvSpPr txBox="1"/>
          <p:nvPr/>
        </p:nvSpPr>
        <p:spPr>
          <a:xfrm>
            <a:off x="450848" y="4469315"/>
            <a:ext cx="3384552" cy="1549142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rial"/>
              </a:rPr>
              <a:t>Absorption spectrum </a:t>
            </a:r>
            <a:r>
              <a:rPr lang="en-CA" sz="2000" b="1" dirty="0">
                <a:solidFill>
                  <a:schemeClr val="bg1"/>
                </a:solidFill>
                <a:latin typeface="Arial"/>
              </a:rPr>
              <a:t>(something absorbs the energy at specific wavelength) </a:t>
            </a:r>
            <a:endParaRPr lang="en-CA" sz="24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6B365460-5BC7-9D44-AB7A-47011FCF9B1D}"/>
              </a:ext>
            </a:extLst>
          </p:cNvPr>
          <p:cNvSpPr/>
          <p:nvPr/>
        </p:nvSpPr>
        <p:spPr>
          <a:xfrm rot="1591854">
            <a:off x="3371848" y="5712938"/>
            <a:ext cx="647700" cy="3568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14">
            <a:extLst>
              <a:ext uri="{FF2B5EF4-FFF2-40B4-BE49-F238E27FC236}">
                <a16:creationId xmlns:a16="http://schemas.microsoft.com/office/drawing/2014/main" id="{D0AA42F9-99D8-9F47-83B3-3D4002186083}"/>
              </a:ext>
            </a:extLst>
          </p:cNvPr>
          <p:cNvSpPr txBox="1"/>
          <p:nvPr/>
        </p:nvSpPr>
        <p:spPr>
          <a:xfrm>
            <a:off x="4028793" y="5660687"/>
            <a:ext cx="4453219" cy="625812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  <a:latin typeface="Arial"/>
              </a:rPr>
              <a:t>most used in astronomy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CB054-853F-BA4D-8C19-BCECAD32A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1601"/>
            <a:ext cx="9144000" cy="1107342"/>
          </a:xfrm>
        </p:spPr>
        <p:txBody>
          <a:bodyPr/>
          <a:lstStyle/>
          <a:p>
            <a:r>
              <a:rPr lang="en-CA" dirty="0">
                <a:latin typeface="+mj-lt"/>
              </a:rPr>
              <a:t>Composition of Objects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621CD-895A-594F-8F3D-66104CEBE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029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Solar Spectrum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Picture 4" descr="File:Fraunhofer lines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4" y="2124401"/>
            <a:ext cx="8804275" cy="25793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Ellipse 9"/>
          <p:cNvSpPr/>
          <p:nvPr/>
        </p:nvSpPr>
        <p:spPr>
          <a:xfrm>
            <a:off x="4499992" y="1700808"/>
            <a:ext cx="740980" cy="2811917"/>
          </a:xfrm>
          <a:prstGeom prst="ellipse">
            <a:avLst/>
          </a:prstGeom>
          <a:solidFill>
            <a:schemeClr val="accent3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4"/>
          <p:cNvSpPr txBox="1"/>
          <p:nvPr/>
        </p:nvSpPr>
        <p:spPr>
          <a:xfrm rot="20366204">
            <a:off x="5031860" y="1434067"/>
            <a:ext cx="1609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b="1">
                <a:solidFill>
                  <a:srgbClr val="FFFFFF"/>
                </a:solidFill>
                <a:latin typeface="Arial"/>
              </a:rPr>
              <a:t>Sodium</a:t>
            </a:r>
          </a:p>
        </p:txBody>
      </p:sp>
      <p:sp>
        <p:nvSpPr>
          <p:cNvPr id="12" name="Ellipse 11"/>
          <p:cNvSpPr/>
          <p:nvPr/>
        </p:nvSpPr>
        <p:spPr>
          <a:xfrm>
            <a:off x="6089650" y="1700808"/>
            <a:ext cx="740980" cy="2811917"/>
          </a:xfrm>
          <a:prstGeom prst="ellipse">
            <a:avLst/>
          </a:prstGeom>
          <a:solidFill>
            <a:schemeClr val="accent3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4"/>
          <p:cNvSpPr txBox="1"/>
          <p:nvPr/>
        </p:nvSpPr>
        <p:spPr>
          <a:xfrm rot="20366204">
            <a:off x="6726007" y="1434069"/>
            <a:ext cx="1609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b="1">
                <a:solidFill>
                  <a:srgbClr val="FFFFFF"/>
                </a:solidFill>
                <a:latin typeface="Arial"/>
              </a:rPr>
              <a:t>Hydrogen</a:t>
            </a:r>
          </a:p>
        </p:txBody>
      </p:sp>
    </p:spTree>
    <p:extLst>
      <p:ext uri="{BB962C8B-B14F-4D97-AF65-F5344CB8AC3E}">
        <p14:creationId xmlns:p14="http://schemas.microsoft.com/office/powerpoint/2010/main" val="36278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Espace réservé du tableau 11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What is Light?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636586" y="1292772"/>
            <a:ext cx="7845426" cy="4171398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2400">
                <a:solidFill>
                  <a:prstClr val="white"/>
                </a:solidFill>
                <a:latin typeface="Arial"/>
              </a:rPr>
              <a:t>Light is an electromagnetic wave…</a:t>
            </a:r>
          </a:p>
          <a:p>
            <a:pPr lvl="1">
              <a:buNone/>
            </a:pPr>
            <a:endParaRPr lang="en-CA" sz="240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en-CA" sz="240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en-CA" sz="240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en-CA" sz="240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en-CA" sz="240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en-CA" sz="2400">
              <a:solidFill>
                <a:prstClr val="white"/>
              </a:solidFill>
              <a:latin typeface="Arial"/>
            </a:endParaRPr>
          </a:p>
          <a:p>
            <a:pPr lvl="1">
              <a:buNone/>
            </a:pPr>
            <a:endParaRPr lang="en-CA" sz="2400">
              <a:solidFill>
                <a:prstClr val="white"/>
              </a:solidFill>
              <a:latin typeface="Arial"/>
            </a:endParaRPr>
          </a:p>
          <a:p>
            <a:pPr lvl="1"/>
            <a:r>
              <a:rPr lang="en-CA" sz="2400">
                <a:solidFill>
                  <a:prstClr val="white"/>
                </a:solidFill>
                <a:latin typeface="Arial"/>
              </a:rPr>
              <a:t> AND a particle (photon).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9313" y="2036967"/>
            <a:ext cx="5182808" cy="257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4"/>
          <p:cNvSpPr txBox="1"/>
          <p:nvPr/>
        </p:nvSpPr>
        <p:spPr>
          <a:xfrm>
            <a:off x="3054350" y="2168757"/>
            <a:ext cx="2466861" cy="47192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en-CA" sz="1400" b="1">
                <a:latin typeface="Arial"/>
              </a:rPr>
              <a:t>Wavelength</a:t>
            </a:r>
            <a:endParaRPr lang="en-CA" sz="1000" b="1">
              <a:latin typeface="Arial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051061" y="2640681"/>
            <a:ext cx="247015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Spectrum Analysis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4" name="Picture 4" descr="http://chandra.harvard.edu/graphics/resources/qa/neon.jpg"/>
          <p:cNvPicPr>
            <a:picLocks noChangeAspect="1" noChangeArrowheads="1"/>
          </p:cNvPicPr>
          <p:nvPr/>
        </p:nvPicPr>
        <p:blipFill>
          <a:blip r:embed="rId3"/>
          <a:srcRect b="53030"/>
          <a:stretch>
            <a:fillRect/>
          </a:stretch>
        </p:blipFill>
        <p:spPr bwMode="auto">
          <a:xfrm>
            <a:off x="219066" y="2943927"/>
            <a:ext cx="8753484" cy="2893312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646112" y="1324283"/>
            <a:ext cx="7835899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rial"/>
              </a:rPr>
              <a:t>Each element or molecule has its own spectrum, like a fingerprint allowing the identification in objects.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Spectrum Analysis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6900" t="10004"/>
          <a:stretch>
            <a:fillRect/>
          </a:stretch>
        </p:blipFill>
        <p:spPr bwMode="auto">
          <a:xfrm>
            <a:off x="2479346" y="2971847"/>
            <a:ext cx="4346242" cy="243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14"/>
          <p:cNvSpPr txBox="1"/>
          <p:nvPr/>
        </p:nvSpPr>
        <p:spPr>
          <a:xfrm>
            <a:off x="646112" y="1238250"/>
            <a:ext cx="7835899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rial"/>
              </a:rPr>
              <a:t>Instead of looking at the spectrum directly, astronomers use a graph showing the intensity of the light as a function of the wavelength (colour).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2258030" y="3916629"/>
            <a:ext cx="0" cy="148540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4"/>
          <p:cNvSpPr txBox="1"/>
          <p:nvPr/>
        </p:nvSpPr>
        <p:spPr>
          <a:xfrm>
            <a:off x="408319" y="4591558"/>
            <a:ext cx="1849711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en-CA" b="1">
                <a:solidFill>
                  <a:srgbClr val="FFFFFF"/>
                </a:solidFill>
                <a:latin typeface="Arial"/>
              </a:rPr>
              <a:t>Light intensity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479346" y="5554437"/>
            <a:ext cx="4346242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4"/>
          <p:cNvSpPr txBox="1"/>
          <p:nvPr/>
        </p:nvSpPr>
        <p:spPr>
          <a:xfrm>
            <a:off x="2719390" y="5474435"/>
            <a:ext cx="3610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en-CA" b="1">
                <a:solidFill>
                  <a:srgbClr val="FFFFFF"/>
                </a:solidFill>
                <a:latin typeface="Arial"/>
              </a:rPr>
              <a:t>Wavelength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Spectrum Analysis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4" name="ZoneTexte 14"/>
          <p:cNvSpPr txBox="1"/>
          <p:nvPr/>
        </p:nvSpPr>
        <p:spPr>
          <a:xfrm>
            <a:off x="649287" y="5265683"/>
            <a:ext cx="7845426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b="1" dirty="0">
                <a:solidFill>
                  <a:srgbClr val="FFFFFF"/>
                </a:solidFill>
                <a:latin typeface="Arial"/>
              </a:rPr>
              <a:t>Data from the Canada-France-Hawaii Telescope</a:t>
            </a:r>
          </a:p>
        </p:txBody>
      </p:sp>
      <p:pic>
        <p:nvPicPr>
          <p:cNvPr id="15" name="Picture 3" descr="C:\Fichiers\DU\2015\Webinaires\Lumière\images\1284204_preview_1024.png"/>
          <p:cNvPicPr>
            <a:picLocks noChangeAspect="1" noChangeArrowheads="1"/>
          </p:cNvPicPr>
          <p:nvPr/>
        </p:nvPicPr>
        <p:blipFill>
          <a:blip r:embed="rId3"/>
          <a:srcRect l="4483" t="50575" r="3287" b="2639"/>
          <a:stretch>
            <a:fillRect/>
          </a:stretch>
        </p:blipFill>
        <p:spPr bwMode="auto">
          <a:xfrm>
            <a:off x="649287" y="1290638"/>
            <a:ext cx="7836021" cy="3975045"/>
          </a:xfrm>
          <a:prstGeom prst="rect">
            <a:avLst/>
          </a:prstGeom>
          <a:noFill/>
        </p:spPr>
      </p:pic>
      <p:sp>
        <p:nvSpPr>
          <p:cNvPr id="17" name="Ellipse 16"/>
          <p:cNvSpPr/>
          <p:nvPr/>
        </p:nvSpPr>
        <p:spPr>
          <a:xfrm>
            <a:off x="2627784" y="1340768"/>
            <a:ext cx="740980" cy="2811917"/>
          </a:xfrm>
          <a:prstGeom prst="ellipse">
            <a:avLst/>
          </a:prstGeom>
          <a:solidFill>
            <a:schemeClr val="accent3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llipse 17"/>
          <p:cNvSpPr/>
          <p:nvPr/>
        </p:nvSpPr>
        <p:spPr>
          <a:xfrm>
            <a:off x="5652120" y="1340768"/>
            <a:ext cx="740980" cy="2811917"/>
          </a:xfrm>
          <a:prstGeom prst="ellipse">
            <a:avLst/>
          </a:prstGeom>
          <a:solidFill>
            <a:schemeClr val="accent3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4"/>
          <p:cNvSpPr txBox="1"/>
          <p:nvPr/>
        </p:nvSpPr>
        <p:spPr>
          <a:xfrm rot="20366204">
            <a:off x="3215728" y="3353574"/>
            <a:ext cx="1609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b="1">
                <a:latin typeface="Arial"/>
              </a:rPr>
              <a:t>Hydrogen</a:t>
            </a:r>
          </a:p>
        </p:txBody>
      </p:sp>
      <p:sp>
        <p:nvSpPr>
          <p:cNvPr id="20" name="ZoneTexte 14"/>
          <p:cNvSpPr txBox="1"/>
          <p:nvPr/>
        </p:nvSpPr>
        <p:spPr>
          <a:xfrm rot="20366204">
            <a:off x="6347688" y="3353575"/>
            <a:ext cx="160930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b="1">
                <a:latin typeface="Arial"/>
              </a:rPr>
              <a:t>Helium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Composition of Io, moon of Jupiter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3" name="Picture 2" descr="File:Identification of Ices in the Solar Syst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350" y="1243254"/>
            <a:ext cx="5691247" cy="4822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CB054-853F-BA4D-8C19-BCECAD32A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1601"/>
            <a:ext cx="9144000" cy="1107342"/>
          </a:xfrm>
        </p:spPr>
        <p:txBody>
          <a:bodyPr/>
          <a:lstStyle/>
          <a:p>
            <a:r>
              <a:rPr lang="en-CA" dirty="0">
                <a:latin typeface="+mj-lt"/>
              </a:rPr>
              <a:t>Temperature of Objects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621CD-895A-594F-8F3D-66104CEBE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721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Temperature of an Object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Picture 2" descr="File:Wiens law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" y="1290638"/>
            <a:ext cx="5500655" cy="4583879"/>
          </a:xfrm>
          <a:prstGeom prst="rect">
            <a:avLst/>
          </a:prstGeom>
          <a:noFill/>
        </p:spPr>
      </p:pic>
      <p:sp>
        <p:nvSpPr>
          <p:cNvPr id="9" name="ZoneTexte 14"/>
          <p:cNvSpPr txBox="1"/>
          <p:nvPr/>
        </p:nvSpPr>
        <p:spPr>
          <a:xfrm>
            <a:off x="6162644" y="1290638"/>
            <a:ext cx="2809906" cy="4319131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  <a:latin typeface="Arial"/>
              </a:rPr>
              <a:t>The hotter the object, the more light it emits. </a:t>
            </a:r>
          </a:p>
          <a:p>
            <a:endParaRPr lang="en-CA" sz="2400" b="1">
              <a:solidFill>
                <a:schemeClr val="bg1"/>
              </a:solidFill>
              <a:latin typeface="Arial"/>
            </a:endParaRPr>
          </a:p>
          <a:p>
            <a:r>
              <a:rPr lang="en-CA" sz="2400" b="1">
                <a:solidFill>
                  <a:schemeClr val="bg1"/>
                </a:solidFill>
                <a:latin typeface="Arial"/>
              </a:rPr>
              <a:t>The hotter the object, the shorter the wavelength of the peak radiation (blue, UV…)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imgsrc.hubblesite.org/hu/db/images/hs-1998-28-d-full_jpg.jpg"/>
          <p:cNvPicPr>
            <a:picLocks noChangeAspect="1" noChangeArrowheads="1"/>
          </p:cNvPicPr>
          <p:nvPr/>
        </p:nvPicPr>
        <p:blipFill>
          <a:blip r:embed="rId3"/>
          <a:srcRect t="13429" r="2600" b="41828"/>
          <a:stretch>
            <a:fillRect/>
          </a:stretch>
        </p:blipFill>
        <p:spPr bwMode="auto">
          <a:xfrm>
            <a:off x="0" y="2538030"/>
            <a:ext cx="9144000" cy="4138995"/>
          </a:xfrm>
          <a:prstGeom prst="rect">
            <a:avLst/>
          </a:prstGeom>
          <a:noFill/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Temperature of an Object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ZoneTexte 14"/>
          <p:cNvSpPr txBox="1"/>
          <p:nvPr/>
        </p:nvSpPr>
        <p:spPr>
          <a:xfrm>
            <a:off x="646113" y="1290638"/>
            <a:ext cx="8326437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rial"/>
              </a:rPr>
              <a:t>The colours of the stars give us clues about their temperatures: blue is hotter than red.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7159EC-8464-D84E-B775-551F3038000A}"/>
              </a:ext>
            </a:extLst>
          </p:cNvPr>
          <p:cNvSpPr/>
          <p:nvPr/>
        </p:nvSpPr>
        <p:spPr>
          <a:xfrm>
            <a:off x="2397125" y="2952750"/>
            <a:ext cx="555625" cy="544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37A26E-5FB1-AA48-B669-FEE6A00780A0}"/>
              </a:ext>
            </a:extLst>
          </p:cNvPr>
          <p:cNvSpPr/>
          <p:nvPr/>
        </p:nvSpPr>
        <p:spPr>
          <a:xfrm>
            <a:off x="4154488" y="2668588"/>
            <a:ext cx="555625" cy="544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ZoneTexte 14">
            <a:extLst>
              <a:ext uri="{FF2B5EF4-FFF2-40B4-BE49-F238E27FC236}">
                <a16:creationId xmlns:a16="http://schemas.microsoft.com/office/drawing/2014/main" id="{0ECD4468-A222-DB4D-9279-5ED1AA06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972" y="3545839"/>
            <a:ext cx="2295804" cy="533479"/>
          </a:xfrm>
          <a:prstGeom prst="rect">
            <a:avLst/>
          </a:prstGeom>
          <a:solidFill>
            <a:schemeClr val="tx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000" tIns="127000" rIns="127000" bIns="127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b="1">
                <a:solidFill>
                  <a:schemeClr val="bg1"/>
                </a:solidFill>
              </a:rPr>
              <a:t>hot star (30 000</a:t>
            </a:r>
            <a:r>
              <a:rPr lang="en-CA" altLang="en-US" b="1">
                <a:solidFill>
                  <a:schemeClr val="bg1"/>
                </a:solidFill>
                <a:sym typeface="Symbol" pitchFamily="2" charset="2"/>
              </a:rPr>
              <a:t></a:t>
            </a:r>
            <a:r>
              <a:rPr lang="en-CA" altLang="en-US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ZoneTexte 14">
            <a:extLst>
              <a:ext uri="{FF2B5EF4-FFF2-40B4-BE49-F238E27FC236}">
                <a16:creationId xmlns:a16="http://schemas.microsoft.com/office/drawing/2014/main" id="{96341056-9522-174E-96CB-16C4FDBF4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1" y="2674938"/>
            <a:ext cx="2268538" cy="533400"/>
          </a:xfrm>
          <a:prstGeom prst="rect">
            <a:avLst/>
          </a:prstGeom>
          <a:solidFill>
            <a:schemeClr val="tx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000" tIns="127000" rIns="127000" bIns="127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b="1">
                <a:solidFill>
                  <a:schemeClr val="bg1"/>
                </a:solidFill>
              </a:rPr>
              <a:t>‘cool’ star (3500</a:t>
            </a:r>
            <a:r>
              <a:rPr lang="en-CA" altLang="en-US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en-CA" altLang="en-US" b="1">
                <a:solidFill>
                  <a:schemeClr val="bg1"/>
                </a:solidFill>
                <a:sym typeface="Symbol" pitchFamily="2" charset="2"/>
              </a:rPr>
              <a:t></a:t>
            </a:r>
            <a:r>
              <a:rPr lang="en-CA" altLang="en-US" b="1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Star Spectra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Picture 2" descr="http://upload.wikimedia.org/wikipedia/commons/4/43/Obafgkm_noao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279" y="1495590"/>
            <a:ext cx="8061434" cy="4030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Star Spectra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Picture 2" descr="http://upload.wikimedia.org/wikipedia/commons/thumb/8/8b/Morgan-Keenan_spectral_classification.png/1920px-Morgan-Keenan_spectral_classification.png"/>
          <p:cNvPicPr>
            <a:picLocks noChangeAspect="1" noChangeArrowheads="1"/>
          </p:cNvPicPr>
          <p:nvPr/>
        </p:nvPicPr>
        <p:blipFill>
          <a:blip r:embed="rId3"/>
          <a:srcRect l="5591" r="5960"/>
          <a:stretch>
            <a:fillRect/>
          </a:stretch>
        </p:blipFill>
        <p:spPr bwMode="auto">
          <a:xfrm>
            <a:off x="646112" y="2015852"/>
            <a:ext cx="7835899" cy="3216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CB054-853F-BA4D-8C19-BCECAD32A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1601"/>
            <a:ext cx="9144000" cy="1107342"/>
          </a:xfrm>
        </p:spPr>
        <p:txBody>
          <a:bodyPr/>
          <a:lstStyle/>
          <a:p>
            <a:r>
              <a:rPr lang="en-CA" dirty="0">
                <a:latin typeface="+mj-lt"/>
              </a:rPr>
              <a:t>Speed of Objects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621CD-895A-594F-8F3D-66104CEBE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647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0" name="Espace réservé du tableau 19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Speed of Light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661989" y="1290638"/>
            <a:ext cx="7832724" cy="3882088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2400">
                <a:solidFill>
                  <a:prstClr val="white"/>
                </a:solidFill>
              </a:rPr>
              <a:t>In vacuum, light travels at 300,000 km/s.</a:t>
            </a:r>
          </a:p>
          <a:p>
            <a:pPr lvl="1"/>
            <a:endParaRPr lang="en-CA" sz="2400">
              <a:solidFill>
                <a:prstClr val="white"/>
              </a:solidFill>
            </a:endParaRPr>
          </a:p>
          <a:p>
            <a:pPr lvl="1"/>
            <a:r>
              <a:rPr lang="en-CA" sz="2400">
                <a:solidFill>
                  <a:srgbClr val="FFFFFF"/>
                </a:solidFill>
              </a:rPr>
              <a:t>According to Einstein’s theory of relativity, nothing can travel faster.  </a:t>
            </a:r>
          </a:p>
          <a:p>
            <a:pPr lvl="1"/>
            <a:endParaRPr lang="en-CA" sz="2400">
              <a:solidFill>
                <a:prstClr val="white"/>
              </a:solidFill>
            </a:endParaRPr>
          </a:p>
          <a:p>
            <a:pPr lvl="1"/>
            <a:r>
              <a:rPr lang="en-CA" sz="2400">
                <a:solidFill>
                  <a:srgbClr val="FFFFFF"/>
                </a:solidFill>
              </a:rPr>
              <a:t>The speed of light is used to calculate distances in astronomy:</a:t>
            </a:r>
          </a:p>
          <a:p>
            <a:pPr lvl="2"/>
            <a:r>
              <a:rPr lang="en-CA" sz="2200">
                <a:solidFill>
                  <a:srgbClr val="FFFFFF"/>
                </a:solidFill>
              </a:rPr>
              <a:t>One light-year is the distance traveled by light in one year. </a:t>
            </a:r>
            <a:endParaRPr lang="en-CA" sz="22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Doppler Effect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ZoneTexte 14"/>
          <p:cNvSpPr txBox="1"/>
          <p:nvPr/>
        </p:nvSpPr>
        <p:spPr>
          <a:xfrm>
            <a:off x="646113" y="1290638"/>
            <a:ext cx="8326437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rial"/>
              </a:rPr>
              <a:t>The speed of an object can be determined from its spectrum </a:t>
            </a:r>
            <a:r>
              <a:rPr lang="en-CA" sz="2400" b="1">
                <a:solidFill>
                  <a:schemeClr val="bg1"/>
                </a:solidFill>
                <a:latin typeface="Arial"/>
              </a:rPr>
              <a:t>using the Doppler effect. 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130293" y="2655114"/>
            <a:ext cx="4842257" cy="328500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2400" dirty="0">
                <a:solidFill>
                  <a:prstClr val="white"/>
                </a:solidFill>
              </a:rPr>
              <a:t>If the object is moving towards us, its light is shifted towards shorter wavelengths (blue).</a:t>
            </a:r>
          </a:p>
          <a:p>
            <a:pPr lvl="1"/>
            <a:r>
              <a:rPr lang="en-CA" sz="2400" dirty="0">
                <a:solidFill>
                  <a:prstClr val="white"/>
                </a:solidFill>
              </a:rPr>
              <a:t>If the object is moving away from us, its light is shifted towards longer wavelengths (red).</a:t>
            </a:r>
          </a:p>
        </p:txBody>
      </p:sp>
      <p:pic>
        <p:nvPicPr>
          <p:cNvPr id="12" name="doppler_animation">
            <a:hlinkClick r:id="" action="ppaction://media"/>
            <a:extLst>
              <a:ext uri="{FF2B5EF4-FFF2-40B4-BE49-F238E27FC236}">
                <a16:creationId xmlns:a16="http://schemas.microsoft.com/office/drawing/2014/main" id="{B06C0CD3-C8F1-1144-84FB-15B4B4B34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13" y="2655114"/>
            <a:ext cx="3317875" cy="33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8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Doppler Effect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ZoneTexte 14"/>
          <p:cNvSpPr txBox="1"/>
          <p:nvPr/>
        </p:nvSpPr>
        <p:spPr>
          <a:xfrm>
            <a:off x="646113" y="1290638"/>
            <a:ext cx="8326437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rial"/>
              </a:rPr>
              <a:t>Specifically, the spectral lines are either shifted towards the red (moving away) or towards the blue (moving towards us). </a:t>
            </a:r>
          </a:p>
        </p:txBody>
      </p:sp>
      <p:pic>
        <p:nvPicPr>
          <p:cNvPr id="13" name="Picture 2" descr="http://upload.wikimedia.org/wikipedia/commons/thumb/6/6a/Redshift.svg/200px-Redshift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728674" y="1922568"/>
            <a:ext cx="2821926" cy="4980700"/>
          </a:xfrm>
          <a:prstGeom prst="rect">
            <a:avLst/>
          </a:prstGeom>
          <a:noFill/>
        </p:spPr>
      </p:pic>
      <p:sp>
        <p:nvSpPr>
          <p:cNvPr id="14" name="ZoneTexte 14"/>
          <p:cNvSpPr txBox="1"/>
          <p:nvPr/>
        </p:nvSpPr>
        <p:spPr>
          <a:xfrm>
            <a:off x="5742973" y="3001955"/>
            <a:ext cx="3229577" cy="87203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000" b="1">
                <a:solidFill>
                  <a:schemeClr val="bg1"/>
                </a:solidFill>
                <a:latin typeface="Arial"/>
              </a:rPr>
              <a:t>Reference spectrum (Sun)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742973" y="4828737"/>
            <a:ext cx="3229577" cy="87203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000" b="1">
                <a:solidFill>
                  <a:schemeClr val="bg1"/>
                </a:solidFill>
                <a:latin typeface="Arial"/>
              </a:rPr>
              <a:t>Spectrum from a cluster of galaxies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tableau 7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Information Encoded in Light 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649287" y="1781503"/>
            <a:ext cx="8045177" cy="350660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</a:rPr>
              <a:t>type of object  </a:t>
            </a:r>
            <a:r>
              <a:rPr lang="en-CA" sz="2400" dirty="0">
                <a:solidFill>
                  <a:schemeClr val="accent3"/>
                </a:solidFill>
              </a:rPr>
              <a:t>→ spectrum type (absorption/emission) and images at multiple wavelengths</a:t>
            </a:r>
            <a:endParaRPr lang="en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en-CA" sz="2400" dirty="0">
                <a:solidFill>
                  <a:prstClr val="white"/>
                </a:solidFill>
              </a:rPr>
              <a:t>temperature </a:t>
            </a:r>
            <a:r>
              <a:rPr lang="en-CA" sz="2400" dirty="0">
                <a:solidFill>
                  <a:schemeClr val="accent3"/>
                </a:solidFill>
              </a:rPr>
              <a:t>→  spectrum or dominant colour</a:t>
            </a:r>
            <a:endParaRPr lang="en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</a:rPr>
              <a:t>composition </a:t>
            </a:r>
            <a:r>
              <a:rPr lang="en-CA" sz="2400" dirty="0">
                <a:solidFill>
                  <a:schemeClr val="accent3"/>
                </a:solidFill>
              </a:rPr>
              <a:t>→ spectral lines</a:t>
            </a:r>
            <a:endParaRPr lang="en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</a:rPr>
              <a:t>speed </a:t>
            </a:r>
            <a:r>
              <a:rPr lang="en-CA" sz="2400" dirty="0">
                <a:solidFill>
                  <a:schemeClr val="accent3"/>
                </a:solidFill>
              </a:rPr>
              <a:t>→ Doppler effect on spectral lines</a:t>
            </a:r>
            <a:endParaRPr lang="en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</a:rPr>
              <a:t>and more (rotation, presence of exoplanets around a star…)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CB054-853F-BA4D-8C19-BCECAD32A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1601"/>
            <a:ext cx="9144000" cy="1107342"/>
          </a:xfrm>
        </p:spPr>
        <p:txBody>
          <a:bodyPr>
            <a:normAutofit/>
          </a:bodyPr>
          <a:lstStyle/>
          <a:p>
            <a:r>
              <a:rPr lang="en-CA" dirty="0">
                <a:latin typeface="+mj-lt"/>
              </a:rPr>
              <a:t>How do scientists get the nice astronomy pictures?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621CD-895A-594F-8F3D-66104CEBE3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561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Colour Images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" y="2843959"/>
            <a:ext cx="5996645" cy="302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646113" y="1290638"/>
            <a:ext cx="8326437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  <a:latin typeface="Arial"/>
              </a:rPr>
              <a:t>Sensitive cameras on telescopes capture images in black and white. How do we get nice colour pictures?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28974" y="4380963"/>
            <a:ext cx="2243575" cy="148758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000" b="1">
                <a:solidFill>
                  <a:schemeClr val="bg1"/>
                </a:solidFill>
                <a:latin typeface="Arial"/>
              </a:rPr>
              <a:t>Mars, as seen by the Hubble Space Telescope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Colour Images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1290638"/>
            <a:ext cx="6366933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6621544" y="1290638"/>
            <a:ext cx="2351006" cy="241091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000" b="1">
                <a:solidFill>
                  <a:schemeClr val="bg1"/>
                </a:solidFill>
                <a:latin typeface="Arial"/>
              </a:rPr>
              <a:t>We need three images, each taken through a different filter. </a:t>
            </a:r>
          </a:p>
          <a:p>
            <a:r>
              <a:rPr lang="en-CA" sz="2000" b="1">
                <a:solidFill>
                  <a:schemeClr val="bg1"/>
                </a:solidFill>
                <a:latin typeface="Arial"/>
              </a:rPr>
              <a:t>Then we colour the images and recombine them.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Colour Images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" y="1229027"/>
            <a:ext cx="4824248" cy="48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4"/>
          <p:cNvSpPr txBox="1"/>
          <p:nvPr/>
        </p:nvSpPr>
        <p:spPr>
          <a:xfrm>
            <a:off x="5490259" y="1702676"/>
            <a:ext cx="3482291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Visible light image, natural colours</a:t>
            </a:r>
            <a:endParaRPr lang="en-CA" sz="2400" b="1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Colour Images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1290638"/>
            <a:ext cx="6372002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6621544" y="1290638"/>
            <a:ext cx="2351006" cy="2718693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  <a:latin typeface="Arial"/>
              </a:rPr>
              <a:t>Sometimes, we assign colours to precise wavelengths (here, light emitted by specific elements)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Colour Images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Picture 2" descr="http://imgsrc.hubblesite.org/hu/db/images/hs-1995-44-a-large_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441" y="1267096"/>
            <a:ext cx="4871818" cy="4798742"/>
          </a:xfrm>
          <a:prstGeom prst="rect">
            <a:avLst/>
          </a:prstGeom>
          <a:noFill/>
        </p:spPr>
      </p:pic>
      <p:sp>
        <p:nvSpPr>
          <p:cNvPr id="11" name="ZoneTexte 14"/>
          <p:cNvSpPr txBox="1"/>
          <p:nvPr/>
        </p:nvSpPr>
        <p:spPr>
          <a:xfrm>
            <a:off x="5490259" y="1702676"/>
            <a:ext cx="3482291" cy="3211135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chemeClr val="bg1"/>
                </a:solidFill>
              </a:rPr>
              <a:t>Visible light image, false colours</a:t>
            </a:r>
          </a:p>
          <a:p>
            <a:endParaRPr lang="en-CA" sz="2400" b="1">
              <a:solidFill>
                <a:schemeClr val="bg1"/>
              </a:solidFill>
            </a:endParaRPr>
          </a:p>
          <a:p>
            <a:endParaRPr lang="en-CA" sz="2400" b="1">
              <a:solidFill>
                <a:schemeClr val="bg1"/>
              </a:solidFill>
            </a:endParaRPr>
          </a:p>
          <a:p>
            <a:r>
              <a:rPr lang="en-CA" sz="2400" b="1">
                <a:solidFill>
                  <a:schemeClr val="bg1"/>
                </a:solidFill>
              </a:rPr>
              <a:t>Blue-green: hydrogen and oxygen</a:t>
            </a:r>
          </a:p>
          <a:p>
            <a:endParaRPr lang="en-CA" sz="2400" b="1">
              <a:solidFill>
                <a:schemeClr val="bg1"/>
              </a:solidFill>
            </a:endParaRPr>
          </a:p>
          <a:p>
            <a:r>
              <a:rPr lang="en-CA" sz="2400" b="1">
                <a:solidFill>
                  <a:schemeClr val="bg1"/>
                </a:solidFill>
              </a:rPr>
              <a:t>Red: sulfur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Colour Images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1290638"/>
            <a:ext cx="6059262" cy="455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6227537" y="1290638"/>
            <a:ext cx="2745013" cy="1795363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000" b="1">
                <a:solidFill>
                  <a:schemeClr val="bg1"/>
                </a:solidFill>
                <a:latin typeface="Arial"/>
              </a:rPr>
              <a:t>Three images taken in the infrared with different colours assigned to black-and-while images.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ableau 8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Telescope = Time Travel Machine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ZoneTexte 14"/>
          <p:cNvSpPr txBox="1"/>
          <p:nvPr/>
        </p:nvSpPr>
        <p:spPr>
          <a:xfrm>
            <a:off x="646112" y="1290638"/>
            <a:ext cx="7835899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rgbClr val="FFFFFF"/>
                </a:solidFill>
                <a:latin typeface="Arial"/>
              </a:rPr>
              <a:t>Light is fast but not infinitely fast.</a:t>
            </a:r>
          </a:p>
          <a:p>
            <a:endParaRPr lang="en-CA" sz="2400" b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Picture 2" descr="http://imgsrc.hubblesite.org/hu/db/images/hs-2012-37-a-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521" y="2039224"/>
            <a:ext cx="4615029" cy="40266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3" name="ZoneTexte 14"/>
          <p:cNvSpPr txBox="1"/>
          <p:nvPr/>
        </p:nvSpPr>
        <p:spPr>
          <a:xfrm>
            <a:off x="649287" y="2285782"/>
            <a:ext cx="3708234" cy="3642023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000" b="1" dirty="0">
                <a:solidFill>
                  <a:srgbClr val="FFFFFF"/>
                </a:solidFill>
              </a:rPr>
              <a:t>When we look at a star 100 light-years away, we see it the way it was 100 years ago.</a:t>
            </a:r>
          </a:p>
          <a:p>
            <a:endParaRPr lang="en-CA" sz="2000" b="1" dirty="0">
              <a:solidFill>
                <a:srgbClr val="FFFFFF"/>
              </a:solidFill>
            </a:endParaRPr>
          </a:p>
          <a:p>
            <a:endParaRPr lang="en-CA" sz="2000" b="1" dirty="0">
              <a:solidFill>
                <a:srgbClr val="FFFFFF"/>
              </a:solidFill>
            </a:endParaRPr>
          </a:p>
          <a:p>
            <a:endParaRPr lang="en-CA" sz="2000" b="1" dirty="0">
              <a:solidFill>
                <a:srgbClr val="FFFFFF"/>
              </a:solidFill>
            </a:endParaRPr>
          </a:p>
          <a:p>
            <a:endParaRPr lang="en-CA" sz="2000" b="1" dirty="0">
              <a:solidFill>
                <a:srgbClr val="FFFFFF"/>
              </a:solidFill>
            </a:endParaRPr>
          </a:p>
          <a:p>
            <a:r>
              <a:rPr lang="en-CA" sz="2000" b="1" dirty="0">
                <a:solidFill>
                  <a:srgbClr val="FFFFFF"/>
                </a:solidFill>
              </a:rPr>
              <a:t>Some galaxies in this image are billions of light-years away…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Colour Images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Picture 2" descr="http://imgsrc.hubblesite.org/hu/db/images/hs-1997-11-b-large_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267" y="1073150"/>
            <a:ext cx="4775278" cy="5211763"/>
          </a:xfrm>
          <a:prstGeom prst="rect">
            <a:avLst/>
          </a:prstGeom>
          <a:noFill/>
        </p:spPr>
      </p:pic>
      <p:sp>
        <p:nvSpPr>
          <p:cNvPr id="11" name="ZoneTexte 14"/>
          <p:cNvSpPr txBox="1"/>
          <p:nvPr/>
        </p:nvSpPr>
        <p:spPr>
          <a:xfrm>
            <a:off x="5490259" y="1702676"/>
            <a:ext cx="3482291" cy="3211135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Infrared image,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false colours</a:t>
            </a:r>
          </a:p>
          <a:p>
            <a:endParaRPr lang="en-CA" sz="2400" b="1" dirty="0">
              <a:solidFill>
                <a:schemeClr val="bg1"/>
              </a:solidFill>
            </a:endParaRPr>
          </a:p>
          <a:p>
            <a:r>
              <a:rPr lang="en-CA" sz="2400" b="1" dirty="0">
                <a:solidFill>
                  <a:schemeClr val="bg1"/>
                </a:solidFill>
              </a:rPr>
              <a:t>Green and blue: light reflected of the dust surrounding the star</a:t>
            </a:r>
          </a:p>
          <a:p>
            <a:endParaRPr lang="en-CA" sz="2400" b="1" dirty="0">
              <a:solidFill>
                <a:schemeClr val="bg1"/>
              </a:solidFill>
            </a:endParaRPr>
          </a:p>
          <a:p>
            <a:r>
              <a:rPr lang="en-CA" sz="2400" b="1" dirty="0">
                <a:solidFill>
                  <a:schemeClr val="bg1"/>
                </a:solidFill>
              </a:rPr>
              <a:t>Red: hydrogen cloud</a:t>
            </a:r>
            <a:endParaRPr lang="en-CA" sz="2400" b="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Espace réservé du tableau 1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Resources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646113" y="854075"/>
            <a:ext cx="8045177" cy="5039328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  <a:hlinkClick r:id="rId3"/>
              </a:rPr>
              <a:t>HubbleSite pages</a:t>
            </a:r>
            <a:r>
              <a:rPr lang="en-CA" sz="2400" dirty="0">
                <a:solidFill>
                  <a:prstClr val="white"/>
                </a:solidFill>
                <a:latin typeface="Arial"/>
              </a:rPr>
              <a:t> on creating colour images, with interactive animations.</a:t>
            </a:r>
          </a:p>
          <a:p>
            <a:pPr lvl="1">
              <a:buNone/>
            </a:pPr>
            <a:endParaRPr lang="en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  <a:hlinkClick r:id="rId4"/>
              </a:rPr>
              <a:t>Multi-wavelength images from the Chandra telescope</a:t>
            </a:r>
            <a:r>
              <a:rPr lang="en-CA" sz="24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CA" sz="1800" dirty="0">
                <a:solidFill>
                  <a:prstClr val="white"/>
                </a:solidFill>
                <a:latin typeface="Arial"/>
              </a:rPr>
              <a:t>(the tabs under the pictures allow you to change wavelength) </a:t>
            </a:r>
          </a:p>
          <a:p>
            <a:pPr lvl="1">
              <a:buNone/>
            </a:pPr>
            <a:endParaRPr lang="en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</a:rPr>
              <a:t>Our educational module </a:t>
            </a:r>
            <a:r>
              <a:rPr lang="en-CA" sz="2400" dirty="0">
                <a:solidFill>
                  <a:prstClr val="white"/>
                </a:solidFill>
                <a:latin typeface="Arial"/>
                <a:hlinkClick r:id="rId5"/>
              </a:rPr>
              <a:t>The Solar Cycle</a:t>
            </a:r>
            <a:r>
              <a:rPr lang="en-CA" sz="24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CA" sz="2000" dirty="0">
                <a:solidFill>
                  <a:prstClr val="white"/>
                </a:solidFill>
                <a:latin typeface="Arial"/>
              </a:rPr>
              <a:t>(using UV and visible images of the Sun in </a:t>
            </a:r>
            <a:r>
              <a:rPr lang="en-CA" sz="2000" dirty="0" err="1">
                <a:solidFill>
                  <a:prstClr val="white"/>
                </a:solidFill>
                <a:latin typeface="Arial"/>
              </a:rPr>
              <a:t>HelioViewer</a:t>
            </a:r>
            <a:r>
              <a:rPr lang="en-CA" sz="2000" dirty="0">
                <a:solidFill>
                  <a:prstClr val="white"/>
                </a:solidFill>
                <a:latin typeface="Arial"/>
              </a:rPr>
              <a:t>)</a:t>
            </a:r>
          </a:p>
          <a:p>
            <a:pPr lvl="1"/>
            <a:endParaRPr lang="en-CA" sz="24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  <a:hlinkClick r:id="rId6"/>
              </a:rPr>
              <a:t>Activities on light</a:t>
            </a:r>
            <a:r>
              <a:rPr lang="en-CA" sz="2400" dirty="0">
                <a:solidFill>
                  <a:prstClr val="white"/>
                </a:solidFill>
                <a:latin typeface="Arial"/>
              </a:rPr>
              <a:t>, selected by Science in School </a:t>
            </a:r>
            <a:r>
              <a:rPr lang="en-CA" sz="2000" dirty="0">
                <a:solidFill>
                  <a:prstClr val="white"/>
                </a:solidFill>
                <a:latin typeface="Arial"/>
              </a:rPr>
              <a:t>(European magazine)</a:t>
            </a:r>
            <a:endParaRPr lang="en-CA" sz="1800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70F247-D219-5144-963D-B54F81345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0" r="15132"/>
          <a:stretch/>
        </p:blipFill>
        <p:spPr>
          <a:xfrm>
            <a:off x="0" y="0"/>
            <a:ext cx="9144000" cy="6286499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F89BAD87-F27D-1C45-BAF8-FE247C708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637" y="2736363"/>
            <a:ext cx="7832725" cy="813772"/>
          </a:xfrm>
        </p:spPr>
        <p:txBody>
          <a:bodyPr/>
          <a:lstStyle/>
          <a:p>
            <a:r>
              <a:rPr lang="en-CA" dirty="0"/>
              <a:t>Thank you!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526693"/>
            <a:ext cx="9144000" cy="1107342"/>
          </a:xfrm>
        </p:spPr>
        <p:txBody>
          <a:bodyPr>
            <a:normAutofit fontScale="90000"/>
          </a:bodyPr>
          <a:lstStyle/>
          <a:p>
            <a:r>
              <a:rPr lang="en-CA" sz="4400" dirty="0">
                <a:latin typeface="+mj-lt"/>
              </a:rPr>
              <a:t>Light – Cosmic Messenger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A3549-978B-0041-AE3A-416B06064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75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ableau 8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Visible Light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5" name="ZoneTexte 14"/>
          <p:cNvSpPr txBox="1"/>
          <p:nvPr/>
        </p:nvSpPr>
        <p:spPr>
          <a:xfrm>
            <a:off x="646112" y="1552882"/>
            <a:ext cx="7835899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rgbClr val="FFFFFF"/>
                </a:solidFill>
                <a:latin typeface="Arial"/>
              </a:rPr>
              <a:t>Our eyes perceive different wavelengths of light as different colours. We can see light with wavelengths between 400nm and 700 nm.</a:t>
            </a:r>
          </a:p>
        </p:txBody>
      </p:sp>
      <p:sp>
        <p:nvSpPr>
          <p:cNvPr id="18" name="ZoneTexte 14"/>
          <p:cNvSpPr txBox="1"/>
          <p:nvPr/>
        </p:nvSpPr>
        <p:spPr>
          <a:xfrm>
            <a:off x="661986" y="5242258"/>
            <a:ext cx="8310563" cy="625812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rgbClr val="FFFFFF"/>
                </a:solidFill>
                <a:latin typeface="Arial"/>
              </a:rPr>
              <a:t>1 nm = 1 nanometre = 10</a:t>
            </a:r>
            <a:r>
              <a:rPr lang="en-CA" sz="2400" b="1" baseline="30000">
                <a:solidFill>
                  <a:srgbClr val="FFFFFF"/>
                </a:solidFill>
                <a:latin typeface="Arial"/>
              </a:rPr>
              <a:t>-9</a:t>
            </a:r>
            <a:r>
              <a:rPr lang="en-CA" sz="2400" b="1">
                <a:solidFill>
                  <a:srgbClr val="FFFFFF"/>
                </a:solidFill>
                <a:latin typeface="Arial"/>
              </a:rPr>
              <a:t> m = one millionth of  1 mm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17F149-0606-2F45-856E-874A5F46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63" y="3179222"/>
            <a:ext cx="8266176" cy="157057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ableau 8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Visible Light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ZoneTexte 14"/>
          <p:cNvSpPr txBox="1"/>
          <p:nvPr/>
        </p:nvSpPr>
        <p:spPr>
          <a:xfrm>
            <a:off x="646113" y="1290638"/>
            <a:ext cx="4414578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rgbClr val="FFFFFF"/>
                </a:solidFill>
                <a:latin typeface="Arial"/>
              </a:rPr>
              <a:t>White light is composed of all colours in the visible spectrum. </a:t>
            </a:r>
          </a:p>
        </p:txBody>
      </p:sp>
      <p:pic>
        <p:nvPicPr>
          <p:cNvPr id="13" name="Picture 1" descr="C:\Fichiers\DU\2015\Webinaires\Lumière\images\c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" y="2800274"/>
            <a:ext cx="3992782" cy="29945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9" name="Picture 3" descr="http://upload.wikimedia.org/wikipedia/commons/thumb/1/1f/Light_dispersion_of_a_mercury-vapor_lamp_with_a_flint_glass_prism_IPNr%C2%B00125.jpg/640px-Light_dispersion_of_a_mercury-vapor_lamp_with_a_flint_glass_prism_IPNr%C2%B001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0691" y="1290638"/>
            <a:ext cx="3691040" cy="45042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tableau 8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Electromagnetic Spectrum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ZoneTexte 14"/>
          <p:cNvSpPr txBox="1"/>
          <p:nvPr/>
        </p:nvSpPr>
        <p:spPr>
          <a:xfrm>
            <a:off x="646112" y="1552882"/>
            <a:ext cx="7835899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>
                <a:solidFill>
                  <a:srgbClr val="FFFFFF"/>
                </a:solidFill>
                <a:latin typeface="Arial"/>
              </a:rPr>
              <a:t>Visible light is only a tiny part of the entire electromagnetic spectrum. </a:t>
            </a:r>
          </a:p>
        </p:txBody>
      </p:sp>
      <p:pic>
        <p:nvPicPr>
          <p:cNvPr id="12290" name="Picture 2" descr="Illustration showing comparison between wavelength, frequency and energ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6" y="2791214"/>
            <a:ext cx="8521481" cy="3191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3" name="Espace réservé du tableau 22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Electromagnetic Spectrum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Light – Cosmic Messenger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646113" y="1497724"/>
            <a:ext cx="3216439" cy="284180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2400" dirty="0">
                <a:solidFill>
                  <a:prstClr val="white"/>
                </a:solidFill>
              </a:rPr>
              <a:t>Gamma rays</a:t>
            </a:r>
          </a:p>
          <a:p>
            <a:pPr lvl="1"/>
            <a:r>
              <a:rPr lang="en-CA" sz="2400" dirty="0">
                <a:solidFill>
                  <a:prstClr val="white"/>
                </a:solidFill>
              </a:rPr>
              <a:t>X-rays</a:t>
            </a:r>
          </a:p>
          <a:p>
            <a:pPr lvl="1"/>
            <a:r>
              <a:rPr lang="en-CA" sz="2400" dirty="0">
                <a:solidFill>
                  <a:prstClr val="white"/>
                </a:solidFill>
              </a:rPr>
              <a:t>Ultraviolet</a:t>
            </a:r>
          </a:p>
          <a:p>
            <a:pPr lvl="1"/>
            <a:r>
              <a:rPr lang="en-CA" sz="2400" dirty="0">
                <a:solidFill>
                  <a:prstClr val="white"/>
                </a:solidFill>
              </a:rPr>
              <a:t>Infrared</a:t>
            </a:r>
          </a:p>
          <a:p>
            <a:pPr lvl="1"/>
            <a:r>
              <a:rPr lang="en-CA" sz="2400" dirty="0">
                <a:solidFill>
                  <a:prstClr val="white"/>
                </a:solidFill>
              </a:rPr>
              <a:t>Microwaves</a:t>
            </a:r>
          </a:p>
          <a:p>
            <a:pPr lvl="1"/>
            <a:r>
              <a:rPr lang="en-CA" sz="2400" dirty="0">
                <a:solidFill>
                  <a:prstClr val="white"/>
                </a:solidFill>
              </a:rPr>
              <a:t>Radio waves</a:t>
            </a:r>
            <a:endParaRPr lang="en-CA" sz="2200" dirty="0">
              <a:solidFill>
                <a:prstClr val="white"/>
              </a:solidFill>
            </a:endParaRPr>
          </a:p>
        </p:txBody>
      </p:sp>
      <p:sp>
        <p:nvSpPr>
          <p:cNvPr id="19" name="Accolade fermante 18"/>
          <p:cNvSpPr/>
          <p:nvPr/>
        </p:nvSpPr>
        <p:spPr>
          <a:xfrm>
            <a:off x="3499944" y="1497725"/>
            <a:ext cx="961697" cy="2841804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ZoneTexte 14"/>
          <p:cNvSpPr txBox="1"/>
          <p:nvPr/>
        </p:nvSpPr>
        <p:spPr>
          <a:xfrm>
            <a:off x="4741260" y="2362200"/>
            <a:ext cx="3486150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rgbClr val="FFFFFF"/>
                </a:solidFill>
                <a:latin typeface="Arial"/>
              </a:rPr>
              <a:t>« Colours » which we can’t see. </a:t>
            </a:r>
          </a:p>
        </p:txBody>
      </p:sp>
      <p:sp>
        <p:nvSpPr>
          <p:cNvPr id="21" name="ZoneTexte 14"/>
          <p:cNvSpPr txBox="1"/>
          <p:nvPr/>
        </p:nvSpPr>
        <p:spPr>
          <a:xfrm>
            <a:off x="649286" y="4701362"/>
            <a:ext cx="8084811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rgbClr val="FFFFFF"/>
                </a:solidFill>
                <a:latin typeface="Arial"/>
              </a:rPr>
              <a:t>Radiation : emission or transmission of energy (not necessarily dangerous!)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ModelDiscoverUniverse">
  <a:themeElements>
    <a:clrScheme name="Personnalisée 3">
      <a:dk1>
        <a:srgbClr val="000000"/>
      </a:dk1>
      <a:lt1>
        <a:sysClr val="window" lastClr="FFFFFF"/>
      </a:lt1>
      <a:dk2>
        <a:srgbClr val="1A1A52"/>
      </a:dk2>
      <a:lt2>
        <a:srgbClr val="DFDFDF"/>
      </a:lt2>
      <a:accent1>
        <a:srgbClr val="0063B1"/>
      </a:accent1>
      <a:accent2>
        <a:srgbClr val="93DAFB"/>
      </a:accent2>
      <a:accent3>
        <a:srgbClr val="2FBCF8"/>
      </a:accent3>
      <a:accent4>
        <a:srgbClr val="0064B2"/>
      </a:accent4>
      <a:accent5>
        <a:srgbClr val="FF640A"/>
      </a:accent5>
      <a:accent6>
        <a:srgbClr val="2DD71F"/>
      </a:accent6>
      <a:hlink>
        <a:srgbClr val="C52AD9"/>
      </a:hlink>
      <a:folHlink>
        <a:srgbClr val="FF001B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ModelDiscoverUniverse</Template>
  <TotalTime>1958</TotalTime>
  <Words>1986</Words>
  <Application>Microsoft Macintosh PowerPoint</Application>
  <PresentationFormat>On-screen Show (4:3)</PresentationFormat>
  <Paragraphs>310</Paragraphs>
  <Slides>52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Arial Black</vt:lpstr>
      <vt:lpstr>Calibri</vt:lpstr>
      <vt:lpstr>Palatino Linotype</vt:lpstr>
      <vt:lpstr>Symbol</vt:lpstr>
      <vt:lpstr>Wingdings</vt:lpstr>
      <vt:lpstr>ModelDiscoverUniverse</vt:lpstr>
      <vt:lpstr>Light – Cosmic Messenger</vt:lpstr>
      <vt:lpstr>What is Light?</vt:lpstr>
      <vt:lpstr>What is Light?</vt:lpstr>
      <vt:lpstr>Speed of Light</vt:lpstr>
      <vt:lpstr>Telescope = Time Travel Machine</vt:lpstr>
      <vt:lpstr>Visible Light</vt:lpstr>
      <vt:lpstr>Visible Light</vt:lpstr>
      <vt:lpstr>Electromagnetic Spectrum</vt:lpstr>
      <vt:lpstr>Electromagnetic Spectrum</vt:lpstr>
      <vt:lpstr>How can we use the different types of light to learn about objects?</vt:lpstr>
      <vt:lpstr>Infrared</vt:lpstr>
      <vt:lpstr>Infrared</vt:lpstr>
      <vt:lpstr>Infrared - Experiment</vt:lpstr>
      <vt:lpstr>Infrared - Experiment</vt:lpstr>
      <vt:lpstr>The Sky in Infrared</vt:lpstr>
      <vt:lpstr>Ultraviolet</vt:lpstr>
      <vt:lpstr>Sun in Visible Light and UV – Helioviewer.org</vt:lpstr>
      <vt:lpstr>Sun in Visible Light and UV – Helioviewer.org</vt:lpstr>
      <vt:lpstr>Crab Nebula – M1</vt:lpstr>
      <vt:lpstr>Crab Nebula – M1</vt:lpstr>
      <vt:lpstr>Andromeda Galaxy</vt:lpstr>
      <vt:lpstr>M51 – Whirlpool Galaxy</vt:lpstr>
      <vt:lpstr>Telescopes Across the Spectrum</vt:lpstr>
      <vt:lpstr>Atmosphere Opacity</vt:lpstr>
      <vt:lpstr>Spectroscopy: the Art of Decoding Light</vt:lpstr>
      <vt:lpstr>Spectroscopy</vt:lpstr>
      <vt:lpstr>Types of Spectrum</vt:lpstr>
      <vt:lpstr>Composition of Objects</vt:lpstr>
      <vt:lpstr>Solar Spectrum</vt:lpstr>
      <vt:lpstr>Spectrum Analysis</vt:lpstr>
      <vt:lpstr>Spectrum Analysis</vt:lpstr>
      <vt:lpstr>Spectrum Analysis</vt:lpstr>
      <vt:lpstr>Composition of Io, moon of Jupiter</vt:lpstr>
      <vt:lpstr>Temperature of Objects</vt:lpstr>
      <vt:lpstr>Temperature of an Object</vt:lpstr>
      <vt:lpstr>Temperature of an Object</vt:lpstr>
      <vt:lpstr>Star Spectra</vt:lpstr>
      <vt:lpstr>Star Spectra</vt:lpstr>
      <vt:lpstr>Speed of Objects</vt:lpstr>
      <vt:lpstr>Doppler Effect</vt:lpstr>
      <vt:lpstr>Doppler Effect</vt:lpstr>
      <vt:lpstr>Information Encoded in Light </vt:lpstr>
      <vt:lpstr>How do scientists get the nice astronomy pictures?</vt:lpstr>
      <vt:lpstr>Colour Images</vt:lpstr>
      <vt:lpstr>Colour Images</vt:lpstr>
      <vt:lpstr>Colour Images</vt:lpstr>
      <vt:lpstr>Colour Images</vt:lpstr>
      <vt:lpstr>Colour Images</vt:lpstr>
      <vt:lpstr>Colour Images</vt:lpstr>
      <vt:lpstr>Colour Images</vt:lpstr>
      <vt:lpstr>Resources</vt:lpstr>
      <vt:lpstr>Light – Cosmic Messenger</vt:lpstr>
    </vt:vector>
  </TitlesOfParts>
  <Company>Toshiba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Julie Bolduc-Duval</dc:creator>
  <cp:lastModifiedBy>Julie Bolduc-Duval</cp:lastModifiedBy>
  <cp:revision>35</cp:revision>
  <dcterms:created xsi:type="dcterms:W3CDTF">2015-04-14T01:15:51Z</dcterms:created>
  <dcterms:modified xsi:type="dcterms:W3CDTF">2018-04-13T15:19:41Z</dcterms:modified>
</cp:coreProperties>
</file>