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2" r:id="rId1"/>
  </p:sldMasterIdLst>
  <p:notesMasterIdLst>
    <p:notesMasterId r:id="rId66"/>
  </p:notesMasterIdLst>
  <p:sldIdLst>
    <p:sldId id="286" r:id="rId2"/>
    <p:sldId id="287" r:id="rId3"/>
    <p:sldId id="288" r:id="rId4"/>
    <p:sldId id="289" r:id="rId5"/>
    <p:sldId id="290" r:id="rId6"/>
    <p:sldId id="291" r:id="rId7"/>
    <p:sldId id="292" r:id="rId8"/>
    <p:sldId id="293" r:id="rId9"/>
    <p:sldId id="294" r:id="rId10"/>
    <p:sldId id="295" r:id="rId11"/>
    <p:sldId id="296" r:id="rId12"/>
    <p:sldId id="297" r:id="rId13"/>
    <p:sldId id="298" r:id="rId14"/>
    <p:sldId id="299" r:id="rId15"/>
    <p:sldId id="303" r:id="rId16"/>
    <p:sldId id="300" r:id="rId17"/>
    <p:sldId id="302" r:id="rId18"/>
    <p:sldId id="301" r:id="rId19"/>
    <p:sldId id="304" r:id="rId20"/>
    <p:sldId id="305" r:id="rId21"/>
    <p:sldId id="306" r:id="rId22"/>
    <p:sldId id="307" r:id="rId23"/>
    <p:sldId id="308" r:id="rId24"/>
    <p:sldId id="309" r:id="rId25"/>
    <p:sldId id="310" r:id="rId26"/>
    <p:sldId id="311" r:id="rId27"/>
    <p:sldId id="312" r:id="rId28"/>
    <p:sldId id="313" r:id="rId29"/>
    <p:sldId id="314" r:id="rId30"/>
    <p:sldId id="315" r:id="rId31"/>
    <p:sldId id="316" r:id="rId32"/>
    <p:sldId id="317" r:id="rId33"/>
    <p:sldId id="318" r:id="rId34"/>
    <p:sldId id="319" r:id="rId35"/>
    <p:sldId id="320" r:id="rId36"/>
    <p:sldId id="321" r:id="rId37"/>
    <p:sldId id="322" r:id="rId38"/>
    <p:sldId id="323" r:id="rId39"/>
    <p:sldId id="324" r:id="rId40"/>
    <p:sldId id="325" r:id="rId41"/>
    <p:sldId id="326" r:id="rId42"/>
    <p:sldId id="327" r:id="rId43"/>
    <p:sldId id="328" r:id="rId44"/>
    <p:sldId id="329" r:id="rId45"/>
    <p:sldId id="330" r:id="rId46"/>
    <p:sldId id="331" r:id="rId47"/>
    <p:sldId id="332" r:id="rId48"/>
    <p:sldId id="333" r:id="rId49"/>
    <p:sldId id="334" r:id="rId50"/>
    <p:sldId id="335" r:id="rId51"/>
    <p:sldId id="336" r:id="rId52"/>
    <p:sldId id="337" r:id="rId53"/>
    <p:sldId id="338" r:id="rId54"/>
    <p:sldId id="339" r:id="rId55"/>
    <p:sldId id="340" r:id="rId56"/>
    <p:sldId id="341" r:id="rId57"/>
    <p:sldId id="349" r:id="rId58"/>
    <p:sldId id="342" r:id="rId59"/>
    <p:sldId id="343" r:id="rId60"/>
    <p:sldId id="344" r:id="rId61"/>
    <p:sldId id="345" r:id="rId62"/>
    <p:sldId id="346" r:id="rId63"/>
    <p:sldId id="347" r:id="rId64"/>
    <p:sldId id="348" r:id="rId65"/>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0BEFC"/>
    <a:srgbClr val="676767"/>
    <a:srgbClr val="FFE45C"/>
    <a:srgbClr val="323232"/>
    <a:srgbClr val="656565"/>
  </p:clrMru>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627" autoAdjust="0"/>
  </p:normalViewPr>
  <p:slideViewPr>
    <p:cSldViewPr snapToGrid="0" snapToObjects="1">
      <p:cViewPr varScale="1">
        <p:scale>
          <a:sx n="58" d="100"/>
          <a:sy n="58" d="100"/>
        </p:scale>
        <p:origin x="-1632" y="-78"/>
      </p:cViewPr>
      <p:guideLst>
        <p:guide orient="horz" pos="4206"/>
        <p:guide orient="horz" pos="813"/>
        <p:guide orient="horz" pos="3959"/>
        <p:guide orient="horz" pos="538"/>
        <p:guide orient="horz" pos="181"/>
        <p:guide orient="horz" pos="112"/>
        <p:guide orient="horz" pos="3821"/>
        <p:guide pos="5652"/>
        <p:guide pos="407"/>
        <p:guide pos="724"/>
        <p:guide pos="106"/>
        <p:guide pos="1925"/>
        <p:guide pos="3836"/>
        <p:guide pos="5039"/>
        <p:guide pos="5351"/>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13429C-5574-41C5-B204-EB3B966005FE}" type="datetimeFigureOut">
              <a:rPr lang="fr-CA" smtClean="0"/>
              <a:pPr/>
              <a:t>2013-11-21</a:t>
            </a:fld>
            <a:endParaRPr lang="fr-CA"/>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E69EFA-D372-4E45-B1D1-893D2FB324C3}" type="slidenum">
              <a:rPr lang="fr-CA" smtClean="0"/>
              <a:pPr/>
              <a:t>‹N°›</a:t>
            </a:fld>
            <a:endParaRPr lang="fr-CA"/>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nasa.gov/"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hubblesite.org/newscenter/archive/releases/solar-system/2013/14/" TargetMode="External"/><Relationship Id="rId4" Type="http://schemas.openxmlformats.org/officeDocument/2006/relationships/hyperlink" Target="http://www.spacetelescope.org/"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paceinimages.esa.int/Images/2003/04/Comet_Halley_s_nucleus_as_seen_by_Giotto"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www.nasa.gov/mission_pages/epoxi/images/version1/IINMVUAXF_6000002_001_001_crop.html"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paceplace.nasa.gov/tails-of-wonder/e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commons.wikimedia.org/wiki/File:OrbitalEccentricityDemo.svg"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File:Kuiper_oort.jp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minorplanetcenter.net/"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paceweathergallery.com/indiv_upload.php?upload_id=89311"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en.wikipedia.org/wiki/File:Comet_Hale-Bopp_1995O1.jp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en.wikipedia.org/wiki/File:17P-Holmes_Auvergne_2007_11_02.jp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commons.wikimedia.org/wiki/File:Great_Comet_of_1577.gif"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en.wikipedia.org/wiki/File:Comet-Hale-Bopp-29-03-1997_hires_adj.jpg"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en.wikipedia.org/wiki/File:Comet_Hale-Bopp_1995O1.jpg"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en.wikipedia.org/wiki/File:Sat_comet_WEB.jpg"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en.wikipedia.org/wiki/File:Christmas_Comet_Lovejoy_Captured_at_Paranal.jpg"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en.wikipedia.org/wiki/File:Iss030e015472_Edit.jpg"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en.wikipedia.org/wiki/File:The_Sun_by_the_Atmospheric_Imaging_Assembly_of_NASA's_Solar_Dynamics_Observatory_-_20100819.jpg"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ohowww.nascom.nasa.gov/gallery/Movies/comets.html"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en.wikipedia.org/wiki/File:Lovejoy-hi1a_srem_dec12_14.gif"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astro.umd.edu/~msk/blog/articles/comet-ison-jan13"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sd.jpl.nasa.gov/sbdb.cgi?sstr=C/2012%20S1;orb=1;cov=0;log=0;cad=0"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en.wikipedia.org/wiki/File:Comet_P1_McNaught02_-_23-01-07-edited.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en.wikipedia.org/wiki/File:The_Sun_by_the_Atmospheric_Imaging_Assembly_of_NASA's_Solar_Dynamics_Observatory_-_20100819.jpg"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sd.jpl.nasa.gov/sbdb.cgi"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nasa.gov/" TargetMode="External"/><Relationship Id="rId2" Type="http://schemas.openxmlformats.org/officeDocument/2006/relationships/slide" Target="../slides/slide43.xml"/><Relationship Id="rId1" Type="http://schemas.openxmlformats.org/officeDocument/2006/relationships/notesMaster" Target="../notesMasters/notesMaster1.xml"/><Relationship Id="rId5" Type="http://schemas.openxmlformats.org/officeDocument/2006/relationships/hyperlink" Target="http://hubblesite.org/newscenter/archive/releases/solar-system/2013/14/" TargetMode="External"/><Relationship Id="rId4" Type="http://schemas.openxmlformats.org/officeDocument/2006/relationships/hyperlink" Target="http://www.spacetelescope.org/"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nasa.gov/" TargetMode="External"/><Relationship Id="rId7" Type="http://schemas.openxmlformats.org/officeDocument/2006/relationships/hyperlink" Target="http://hubblesite.org/newscenter/archive/releases/solar%20system/2013/24/image/b/"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www.aura-astronomy.org/" TargetMode="External"/><Relationship Id="rId5" Type="http://schemas.openxmlformats.org/officeDocument/2006/relationships/hyperlink" Target="http://www.stsci.edu/" TargetMode="External"/><Relationship Id="rId4" Type="http://schemas.openxmlformats.org/officeDocument/2006/relationships/hyperlink" Target="http://www.spacetelescope.org/"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hubblesite.org/newscenter/archive/releases/2013/42/image/a/"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hubblesite.org/newscenter/archive/releases/2013/42/image/a/"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hubblesite.org/hubble_discoveries/comet_ison/"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hubblesite.org/hubble_discoveries/comet_ison/"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paceweathergallery.com/indiv_upload.php?upload_id=89648"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damianpeach.com/ison.htm"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en.wikipedia.org/wiki/File:17pHolmes_071104_eder_vga.jp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spaceweather.com/archive.php?view=1&amp;day=15&amp;month=11&amp;year=2013"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paceweathergallery.com/indiv_upload.php?upload_id=89847"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isoncampaign.org/Present"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ohowww.nascom.nasa.gov/hotshots/index.html/"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ohowww.nascom.nasa.gov/data/realtime-images.html"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earthsky.org/space/big-sun-diving-comet-ison-might-be-spectacular-in-2013"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en.wikipedia.org/wiki/File:Tapestry_of_bayeux10.jp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earthsky.org/space/big-sun-diving-comet-ison-might-be-spectacular-in-2013"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nasa.gov/mission_pages/epoxi/images/version1/IINMVUAXF_6000002_001_001_crop.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photojournal.jpl.nasa.gov/catalog/PIA02142"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en.wikipedia.org/wiki/File:Comet_Hale-Bopp_1995O1.jp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photojournal.jpl.nasa.gov/catalog/PIA02142"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en.wikipedia.org/wiki/File:Comet_Hale-Bopp_1995O1.jpg"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eaLnBrk="1" hangingPunct="1">
              <a:spcBef>
                <a:spcPct val="0"/>
              </a:spcBef>
            </a:pPr>
            <a:r>
              <a:rPr lang="fr-CA" dirty="0" err="1" smtClean="0"/>
              <a:t>Credit</a:t>
            </a:r>
            <a:r>
              <a:rPr lang="fr-CA" dirty="0" smtClean="0"/>
              <a:t> (public </a:t>
            </a:r>
            <a:r>
              <a:rPr lang="fr-CA" dirty="0" err="1" smtClean="0"/>
              <a:t>domain</a:t>
            </a:r>
            <a:r>
              <a:rPr lang="fr-CA" dirty="0" smtClean="0"/>
              <a:t>): </a:t>
            </a:r>
            <a:r>
              <a:rPr lang="en-US" u="sng" dirty="0" smtClean="0">
                <a:hlinkClick r:id="rId3"/>
              </a:rPr>
              <a:t>NASA</a:t>
            </a:r>
            <a:r>
              <a:rPr lang="en-US" dirty="0" smtClean="0"/>
              <a:t>, </a:t>
            </a:r>
            <a:r>
              <a:rPr lang="en-US" u="sng" dirty="0" smtClean="0">
                <a:hlinkClick r:id="rId4"/>
              </a:rPr>
              <a:t>ESA</a:t>
            </a:r>
            <a:r>
              <a:rPr lang="en-US" dirty="0" smtClean="0"/>
              <a:t>, J.-Y. Li (Planetary Science Institute), and the Hubble Comet ISON Imaging Science Team</a:t>
            </a:r>
            <a:endParaRPr lang="fr-CA" dirty="0" smtClean="0">
              <a:hlinkClick r:id="rId5"/>
            </a:endParaRPr>
          </a:p>
          <a:p>
            <a:pPr eaLnBrk="1" hangingPunct="1">
              <a:spcBef>
                <a:spcPct val="0"/>
              </a:spcBef>
            </a:pPr>
            <a:r>
              <a:rPr lang="fr-CA" dirty="0" smtClean="0">
                <a:hlinkClick r:id="rId5"/>
              </a:rPr>
              <a:t>http://hubblesite.org/newscenter/archive/releases/solar-system/2013/14/</a:t>
            </a:r>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8AE69EFA-D372-4E45-B1D1-893D2FB324C3}" type="slidenum">
              <a:rPr lang="fr-CA" smtClean="0"/>
              <a:pPr/>
              <a:t>2</a:t>
            </a:fld>
            <a:endParaRPr lang="fr-CA"/>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eaLnBrk="1" hangingPunct="1">
              <a:spcBef>
                <a:spcPct val="0"/>
              </a:spcBef>
            </a:pPr>
            <a:r>
              <a:rPr lang="fr-CA" dirty="0" err="1" smtClean="0"/>
              <a:t>Halley’s</a:t>
            </a:r>
            <a:r>
              <a:rPr lang="fr-CA" dirty="0" smtClean="0"/>
              <a:t> </a:t>
            </a:r>
            <a:r>
              <a:rPr lang="fr-CA" dirty="0" err="1" smtClean="0"/>
              <a:t>comet</a:t>
            </a:r>
            <a:endParaRPr lang="fr-CA" dirty="0" smtClean="0"/>
          </a:p>
          <a:p>
            <a:pPr eaLnBrk="1" hangingPunct="1">
              <a:spcBef>
                <a:spcPct val="0"/>
              </a:spcBef>
            </a:pPr>
            <a:r>
              <a:rPr lang="fr-CA" dirty="0" err="1" smtClean="0"/>
              <a:t>Credit</a:t>
            </a:r>
            <a:r>
              <a:rPr lang="fr-CA" dirty="0" smtClean="0"/>
              <a:t>: © </a:t>
            </a:r>
            <a:r>
              <a:rPr lang="es-ES" dirty="0" smtClean="0"/>
              <a:t>Halley Multicolor Camera </a:t>
            </a:r>
            <a:r>
              <a:rPr lang="es-ES" dirty="0" err="1" smtClean="0"/>
              <a:t>Team</a:t>
            </a:r>
            <a:r>
              <a:rPr lang="es-ES" dirty="0" smtClean="0"/>
              <a:t>, </a:t>
            </a:r>
            <a:r>
              <a:rPr lang="es-ES" dirty="0" err="1" smtClean="0"/>
              <a:t>Giotto</a:t>
            </a:r>
            <a:r>
              <a:rPr lang="es-ES" dirty="0" smtClean="0"/>
              <a:t> Project, ESA</a:t>
            </a:r>
            <a:endParaRPr lang="fr-CA" dirty="0" smtClean="0"/>
          </a:p>
          <a:p>
            <a:pPr eaLnBrk="1" hangingPunct="1">
              <a:spcBef>
                <a:spcPct val="0"/>
              </a:spcBef>
            </a:pPr>
            <a:r>
              <a:rPr lang="fr-CA" dirty="0" smtClean="0">
                <a:hlinkClick r:id="rId3"/>
              </a:rPr>
              <a:t>http://spaceinimages.esa.int/Images/2003/04/Comet_Halley_s_nucleus_as_seen_by_Giotto</a:t>
            </a:r>
            <a:endParaRPr lang="fr-CA" dirty="0" smtClean="0"/>
          </a:p>
          <a:p>
            <a:pPr eaLnBrk="1" hangingPunct="1">
              <a:spcBef>
                <a:spcPct val="0"/>
              </a:spcBef>
            </a:pPr>
            <a:r>
              <a:rPr lang="fr-CA" dirty="0" err="1" smtClean="0"/>
              <a:t>Comet</a:t>
            </a:r>
            <a:r>
              <a:rPr lang="fr-CA" dirty="0" smtClean="0"/>
              <a:t> Hartley:</a:t>
            </a:r>
          </a:p>
          <a:p>
            <a:pPr eaLnBrk="1" hangingPunct="1">
              <a:spcBef>
                <a:spcPct val="0"/>
              </a:spcBef>
            </a:pPr>
            <a:r>
              <a:rPr lang="fr-CA" dirty="0" err="1" smtClean="0"/>
              <a:t>Credit</a:t>
            </a:r>
            <a:r>
              <a:rPr lang="fr-CA" dirty="0" smtClean="0"/>
              <a:t> (public </a:t>
            </a:r>
            <a:r>
              <a:rPr lang="fr-CA" dirty="0" err="1" smtClean="0"/>
              <a:t>domain</a:t>
            </a:r>
            <a:r>
              <a:rPr lang="fr-CA" dirty="0" smtClean="0"/>
              <a:t>): NASA/EPOXI</a:t>
            </a:r>
          </a:p>
          <a:p>
            <a:pPr eaLnBrk="1" hangingPunct="1">
              <a:spcBef>
                <a:spcPct val="0"/>
              </a:spcBef>
            </a:pPr>
            <a:r>
              <a:rPr lang="fr-CA" dirty="0" smtClean="0">
                <a:hlinkClick r:id="rId4"/>
              </a:rPr>
              <a:t>http://www.nasa.gov/mission_pages/epoxi/images/version1/IINMVUAXF_6000002_001_001_crop.html</a:t>
            </a:r>
            <a:endParaRPr lang="fr-CA" dirty="0"/>
          </a:p>
        </p:txBody>
      </p:sp>
      <p:sp>
        <p:nvSpPr>
          <p:cNvPr id="4" name="Espace réservé du numéro de diapositive 3"/>
          <p:cNvSpPr>
            <a:spLocks noGrp="1"/>
          </p:cNvSpPr>
          <p:nvPr>
            <p:ph type="sldNum" sz="quarter" idx="10"/>
          </p:nvPr>
        </p:nvSpPr>
        <p:spPr/>
        <p:txBody>
          <a:bodyPr/>
          <a:lstStyle/>
          <a:p>
            <a:fld id="{8AE69EFA-D372-4E45-B1D1-893D2FB324C3}" type="slidenum">
              <a:rPr lang="fr-CA" smtClean="0"/>
              <a:pPr/>
              <a:t>14</a:t>
            </a:fld>
            <a:endParaRPr lang="fr-CA"/>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eaLnBrk="1" hangingPunct="1">
              <a:spcBef>
                <a:spcPct val="0"/>
              </a:spcBef>
            </a:pPr>
            <a:r>
              <a:rPr lang="fr-CA" dirty="0" err="1" smtClean="0"/>
              <a:t>Credit</a:t>
            </a:r>
            <a:r>
              <a:rPr lang="fr-CA" dirty="0" smtClean="0"/>
              <a:t> (public </a:t>
            </a:r>
            <a:r>
              <a:rPr lang="fr-CA" dirty="0" err="1" smtClean="0"/>
              <a:t>domain</a:t>
            </a:r>
            <a:r>
              <a:rPr lang="fr-CA" dirty="0" smtClean="0"/>
              <a:t>): NASA/</a:t>
            </a:r>
            <a:r>
              <a:rPr lang="fr-CA" dirty="0" err="1" smtClean="0"/>
              <a:t>SpacePlace</a:t>
            </a:r>
            <a:endParaRPr lang="fr-CA" dirty="0" smtClean="0"/>
          </a:p>
          <a:p>
            <a:pPr eaLnBrk="1" hangingPunct="1">
              <a:spcBef>
                <a:spcPct val="0"/>
              </a:spcBef>
            </a:pPr>
            <a:r>
              <a:rPr lang="fr-CA" dirty="0" smtClean="0">
                <a:hlinkClick r:id="rId3"/>
              </a:rPr>
              <a:t>http://spaceplace.nasa.gov/tails-of-wonder/en/</a:t>
            </a:r>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8AE69EFA-D372-4E45-B1D1-893D2FB324C3}" type="slidenum">
              <a:rPr lang="fr-CA" smtClean="0"/>
              <a:pPr/>
              <a:t>15</a:t>
            </a:fld>
            <a:endParaRPr lang="fr-CA"/>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A" dirty="0" err="1" smtClean="0"/>
              <a:t>Credit</a:t>
            </a:r>
            <a:r>
              <a:rPr lang="fr-CA" dirty="0" smtClean="0"/>
              <a:t>: </a:t>
            </a:r>
            <a:r>
              <a:rPr lang="fr-CA" dirty="0" err="1" smtClean="0"/>
              <a:t>Discover</a:t>
            </a:r>
            <a:r>
              <a:rPr lang="fr-CA" baseline="0" dirty="0" smtClean="0"/>
              <a:t> the </a:t>
            </a:r>
            <a:r>
              <a:rPr lang="fr-CA" baseline="0" dirty="0" err="1" smtClean="0"/>
              <a:t>Universe</a:t>
            </a:r>
            <a:r>
              <a:rPr lang="fr-CA" baseline="0" dirty="0" smtClean="0"/>
              <a:t>, image </a:t>
            </a:r>
            <a:r>
              <a:rPr lang="fr-CA" baseline="0" dirty="0" err="1" smtClean="0"/>
              <a:t>created</a:t>
            </a:r>
            <a:r>
              <a:rPr lang="fr-CA" baseline="0" dirty="0" smtClean="0"/>
              <a:t> </a:t>
            </a:r>
            <a:r>
              <a:rPr lang="fr-CA" baseline="0" dirty="0" err="1" smtClean="0"/>
              <a:t>with</a:t>
            </a:r>
            <a:r>
              <a:rPr lang="fr-CA" baseline="0" dirty="0" smtClean="0"/>
              <a:t> the software program </a:t>
            </a:r>
            <a:r>
              <a:rPr lang="fr-CA" baseline="0" dirty="0" err="1" smtClean="0"/>
              <a:t>Starry</a:t>
            </a:r>
            <a:r>
              <a:rPr lang="fr-CA" baseline="0" dirty="0" smtClean="0"/>
              <a:t> Night</a:t>
            </a:r>
            <a:endParaRPr lang="fr-CA" dirty="0"/>
          </a:p>
        </p:txBody>
      </p:sp>
      <p:sp>
        <p:nvSpPr>
          <p:cNvPr id="4" name="Espace réservé du numéro de diapositive 3"/>
          <p:cNvSpPr>
            <a:spLocks noGrp="1"/>
          </p:cNvSpPr>
          <p:nvPr>
            <p:ph type="sldNum" sz="quarter" idx="10"/>
          </p:nvPr>
        </p:nvSpPr>
        <p:spPr/>
        <p:txBody>
          <a:bodyPr/>
          <a:lstStyle/>
          <a:p>
            <a:fld id="{8AE69EFA-D372-4E45-B1D1-893D2FB324C3}" type="slidenum">
              <a:rPr lang="fr-CA" smtClean="0"/>
              <a:pPr/>
              <a:t>16</a:t>
            </a:fld>
            <a:endParaRPr lang="fr-CA"/>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A" dirty="0" err="1" smtClean="0"/>
              <a:t>Credit</a:t>
            </a:r>
            <a:r>
              <a:rPr lang="fr-CA" dirty="0" smtClean="0"/>
              <a:t>: </a:t>
            </a:r>
            <a:r>
              <a:rPr lang="fr-CA" dirty="0" err="1" smtClean="0"/>
              <a:t>Discover</a:t>
            </a:r>
            <a:r>
              <a:rPr lang="fr-CA" baseline="0" dirty="0" smtClean="0"/>
              <a:t> the </a:t>
            </a:r>
            <a:r>
              <a:rPr lang="fr-CA" baseline="0" dirty="0" err="1" smtClean="0"/>
              <a:t>Universe</a:t>
            </a:r>
            <a:r>
              <a:rPr lang="fr-CA" baseline="0" dirty="0" smtClean="0"/>
              <a:t>, image </a:t>
            </a:r>
            <a:r>
              <a:rPr lang="fr-CA" baseline="0" dirty="0" err="1" smtClean="0"/>
              <a:t>created</a:t>
            </a:r>
            <a:r>
              <a:rPr lang="fr-CA" baseline="0" dirty="0" smtClean="0"/>
              <a:t> </a:t>
            </a:r>
            <a:r>
              <a:rPr lang="fr-CA" baseline="0" dirty="0" err="1" smtClean="0"/>
              <a:t>with</a:t>
            </a:r>
            <a:r>
              <a:rPr lang="fr-CA" baseline="0" dirty="0" smtClean="0"/>
              <a:t> the software program </a:t>
            </a:r>
            <a:r>
              <a:rPr lang="fr-CA" baseline="0" dirty="0" err="1" smtClean="0"/>
              <a:t>Starry</a:t>
            </a:r>
            <a:r>
              <a:rPr lang="fr-CA" baseline="0" dirty="0" smtClean="0"/>
              <a:t> Night</a:t>
            </a:r>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8AE69EFA-D372-4E45-B1D1-893D2FB324C3}" type="slidenum">
              <a:rPr lang="fr-CA" smtClean="0"/>
              <a:pPr/>
              <a:t>17</a:t>
            </a:fld>
            <a:endParaRPr lang="fr-CA"/>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eaLnBrk="1" hangingPunct="1">
              <a:spcBef>
                <a:spcPct val="0"/>
              </a:spcBef>
            </a:pPr>
            <a:r>
              <a:rPr lang="fr-CA" dirty="0" err="1" smtClean="0"/>
              <a:t>Credit</a:t>
            </a:r>
            <a:r>
              <a:rPr lang="fr-CA" dirty="0" smtClean="0"/>
              <a:t> (public </a:t>
            </a:r>
            <a:r>
              <a:rPr lang="fr-CA" dirty="0" err="1" smtClean="0"/>
              <a:t>domain</a:t>
            </a:r>
            <a:r>
              <a:rPr lang="fr-CA" dirty="0" smtClean="0"/>
              <a:t>): </a:t>
            </a:r>
            <a:r>
              <a:rPr lang="fr-CA" dirty="0" err="1" smtClean="0"/>
              <a:t>ScottAlanHill</a:t>
            </a:r>
            <a:endParaRPr lang="fr-CA" dirty="0" smtClean="0"/>
          </a:p>
          <a:p>
            <a:pPr eaLnBrk="1" hangingPunct="1">
              <a:spcBef>
                <a:spcPct val="0"/>
              </a:spcBef>
            </a:pPr>
            <a:r>
              <a:rPr lang="fr-CA" dirty="0" smtClean="0">
                <a:hlinkClick r:id="rId3"/>
              </a:rPr>
              <a:t>http://commons.wikimedia.org/wiki/File:OrbitalEccentricityDemo.svg</a:t>
            </a:r>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8AE69EFA-D372-4E45-B1D1-893D2FB324C3}" type="slidenum">
              <a:rPr lang="fr-CA" smtClean="0"/>
              <a:pPr/>
              <a:t>18</a:t>
            </a:fld>
            <a:endParaRPr lang="fr-CA"/>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A" dirty="0" err="1" smtClean="0"/>
              <a:t>Credit</a:t>
            </a:r>
            <a:r>
              <a:rPr lang="fr-CA" dirty="0" smtClean="0"/>
              <a:t> (public </a:t>
            </a:r>
            <a:r>
              <a:rPr lang="fr-CA" dirty="0" err="1" smtClean="0"/>
              <a:t>domain</a:t>
            </a:r>
            <a:r>
              <a:rPr lang="fr-CA" dirty="0" smtClean="0"/>
              <a:t>):</a:t>
            </a:r>
            <a:r>
              <a:rPr lang="fr-CA" baseline="0" dirty="0" smtClean="0"/>
              <a:t> NASA</a:t>
            </a:r>
            <a:endParaRPr lang="fr-CA" baseline="0" dirty="0" smtClean="0"/>
          </a:p>
          <a:p>
            <a:r>
              <a:rPr lang="fr-CA" dirty="0" smtClean="0">
                <a:hlinkClick r:id="rId3"/>
              </a:rPr>
              <a:t>http://en.wikipedia.org/wiki/File:Kuiper_oort.jpg</a:t>
            </a:r>
            <a:endParaRPr lang="fr-CA" dirty="0"/>
          </a:p>
        </p:txBody>
      </p:sp>
      <p:sp>
        <p:nvSpPr>
          <p:cNvPr id="4" name="Espace réservé du numéro de diapositive 3"/>
          <p:cNvSpPr>
            <a:spLocks noGrp="1"/>
          </p:cNvSpPr>
          <p:nvPr>
            <p:ph type="sldNum" sz="quarter" idx="10"/>
          </p:nvPr>
        </p:nvSpPr>
        <p:spPr/>
        <p:txBody>
          <a:bodyPr/>
          <a:lstStyle/>
          <a:p>
            <a:fld id="{8AE69EFA-D372-4E45-B1D1-893D2FB324C3}" type="slidenum">
              <a:rPr lang="fr-CA" smtClean="0"/>
              <a:pPr/>
              <a:t>21</a:t>
            </a:fld>
            <a:endParaRPr lang="fr-CA"/>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A" dirty="0"/>
          </a:p>
        </p:txBody>
      </p:sp>
      <p:sp>
        <p:nvSpPr>
          <p:cNvPr id="4" name="Espace réservé du numéro de diapositive 3"/>
          <p:cNvSpPr>
            <a:spLocks noGrp="1"/>
          </p:cNvSpPr>
          <p:nvPr>
            <p:ph type="sldNum" sz="quarter" idx="10"/>
          </p:nvPr>
        </p:nvSpPr>
        <p:spPr/>
        <p:txBody>
          <a:bodyPr/>
          <a:lstStyle/>
          <a:p>
            <a:fld id="{8AE69EFA-D372-4E45-B1D1-893D2FB324C3}" type="slidenum">
              <a:rPr lang="fr-CA" smtClean="0"/>
              <a:pPr/>
              <a:t>22</a:t>
            </a:fld>
            <a:endParaRPr lang="fr-CA"/>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A" dirty="0" smtClean="0">
                <a:hlinkClick r:id="rId3"/>
              </a:rPr>
              <a:t>http://minorplanetcenter.net/</a:t>
            </a:r>
            <a:endParaRPr lang="fr-CA" dirty="0"/>
          </a:p>
        </p:txBody>
      </p:sp>
      <p:sp>
        <p:nvSpPr>
          <p:cNvPr id="4" name="Espace réservé du numéro de diapositive 3"/>
          <p:cNvSpPr>
            <a:spLocks noGrp="1"/>
          </p:cNvSpPr>
          <p:nvPr>
            <p:ph type="sldNum" sz="quarter" idx="10"/>
          </p:nvPr>
        </p:nvSpPr>
        <p:spPr/>
        <p:txBody>
          <a:bodyPr/>
          <a:lstStyle/>
          <a:p>
            <a:fld id="{8AE69EFA-D372-4E45-B1D1-893D2FB324C3}" type="slidenum">
              <a:rPr lang="fr-CA" smtClean="0"/>
              <a:pPr/>
              <a:t>23</a:t>
            </a:fld>
            <a:endParaRPr lang="fr-CA"/>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dirty="0" err="1" smtClean="0"/>
              <a:t>Credit</a:t>
            </a:r>
            <a:r>
              <a:rPr lang="fr-CA" dirty="0" smtClean="0"/>
              <a:t>: </a:t>
            </a:r>
            <a:r>
              <a:rPr lang="fr-CA" dirty="0" err="1" smtClean="0"/>
              <a:t>Discover</a:t>
            </a:r>
            <a:r>
              <a:rPr lang="fr-CA" baseline="0" dirty="0" smtClean="0"/>
              <a:t> the </a:t>
            </a:r>
            <a:r>
              <a:rPr lang="fr-CA" baseline="0" dirty="0" err="1" smtClean="0"/>
              <a:t>Universe</a:t>
            </a:r>
            <a:r>
              <a:rPr lang="fr-CA" baseline="0" dirty="0" smtClean="0"/>
              <a:t>, image </a:t>
            </a:r>
            <a:r>
              <a:rPr lang="fr-CA" baseline="0" dirty="0" err="1" smtClean="0"/>
              <a:t>created</a:t>
            </a:r>
            <a:r>
              <a:rPr lang="fr-CA" baseline="0" dirty="0" smtClean="0"/>
              <a:t> </a:t>
            </a:r>
            <a:r>
              <a:rPr lang="fr-CA" baseline="0" dirty="0" err="1" smtClean="0"/>
              <a:t>with</a:t>
            </a:r>
            <a:r>
              <a:rPr lang="fr-CA" baseline="0" dirty="0" smtClean="0"/>
              <a:t> the software program </a:t>
            </a:r>
            <a:r>
              <a:rPr lang="fr-CA" baseline="0" dirty="0" err="1" smtClean="0"/>
              <a:t>Starry</a:t>
            </a:r>
            <a:r>
              <a:rPr lang="fr-CA" baseline="0" dirty="0" smtClean="0"/>
              <a:t> Night</a:t>
            </a:r>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8AE69EFA-D372-4E45-B1D1-893D2FB324C3}" type="slidenum">
              <a:rPr lang="fr-CA" smtClean="0"/>
              <a:pPr/>
              <a:t>25</a:t>
            </a:fld>
            <a:endParaRPr lang="fr-CA"/>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eaLnBrk="1" hangingPunct="1"/>
            <a:r>
              <a:rPr lang="fr-CA" dirty="0" err="1" smtClean="0"/>
              <a:t>Credit</a:t>
            </a:r>
            <a:r>
              <a:rPr lang="fr-CA" dirty="0" smtClean="0"/>
              <a:t>: © </a:t>
            </a:r>
            <a:r>
              <a:rPr lang="fr-CA" dirty="0" err="1" smtClean="0"/>
              <a:t>Sormano</a:t>
            </a:r>
            <a:r>
              <a:rPr lang="fr-CA" dirty="0" smtClean="0"/>
              <a:t> </a:t>
            </a:r>
            <a:r>
              <a:rPr lang="fr-CA" dirty="0" err="1" smtClean="0"/>
              <a:t>Astronomical</a:t>
            </a:r>
            <a:r>
              <a:rPr lang="fr-CA" dirty="0" smtClean="0"/>
              <a:t> </a:t>
            </a:r>
            <a:r>
              <a:rPr lang="fr-CA" dirty="0" err="1" smtClean="0"/>
              <a:t>Observatory</a:t>
            </a:r>
            <a:r>
              <a:rPr lang="fr-CA" dirty="0" smtClean="0"/>
              <a:t> </a:t>
            </a:r>
          </a:p>
          <a:p>
            <a:pPr eaLnBrk="1" hangingPunct="1"/>
            <a:r>
              <a:rPr lang="fr-CA" dirty="0" smtClean="0">
                <a:hlinkClick r:id="rId3"/>
              </a:rPr>
              <a:t>http://spaceweathergallery.com/indiv_upload.php?upload_id=89311</a:t>
            </a:r>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8AE69EFA-D372-4E45-B1D1-893D2FB324C3}" type="slidenum">
              <a:rPr lang="fr-CA" smtClean="0"/>
              <a:pPr/>
              <a:t>26</a:t>
            </a:fld>
            <a:endParaRPr lang="fr-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eaLnBrk="1" hangingPunct="1">
              <a:spcBef>
                <a:spcPct val="0"/>
              </a:spcBef>
            </a:pPr>
            <a:r>
              <a:rPr lang="en-US" dirty="0" smtClean="0"/>
              <a:t>Credit (Creative Commons): E. </a:t>
            </a:r>
            <a:r>
              <a:rPr lang="en-US" dirty="0" err="1" smtClean="0"/>
              <a:t>Kolmhofer</a:t>
            </a:r>
            <a:r>
              <a:rPr lang="en-US" dirty="0" smtClean="0"/>
              <a:t>, H. </a:t>
            </a:r>
            <a:r>
              <a:rPr lang="en-US" dirty="0" err="1" smtClean="0"/>
              <a:t>Raab</a:t>
            </a:r>
            <a:r>
              <a:rPr lang="en-US" dirty="0" smtClean="0"/>
              <a:t>; Johannes-</a:t>
            </a:r>
            <a:r>
              <a:rPr lang="en-US" dirty="0" err="1" smtClean="0"/>
              <a:t>Kepler</a:t>
            </a:r>
            <a:r>
              <a:rPr lang="en-US" dirty="0" smtClean="0"/>
              <a:t>-Observatory, Linz, </a:t>
            </a:r>
            <a:r>
              <a:rPr lang="fr-CA" dirty="0" err="1" smtClean="0"/>
              <a:t>Austria</a:t>
            </a:r>
            <a:endParaRPr lang="fr-CA" dirty="0" smtClean="0"/>
          </a:p>
          <a:p>
            <a:pPr eaLnBrk="1" hangingPunct="1">
              <a:spcBef>
                <a:spcPct val="0"/>
              </a:spcBef>
            </a:pPr>
            <a:r>
              <a:rPr lang="fr-CA" dirty="0" smtClean="0">
                <a:hlinkClick r:id="rId3"/>
              </a:rPr>
              <a:t>http://en.wikipedia.org/wiki/File:Comet_Hale-Bopp_1995O1.jpg</a:t>
            </a:r>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8AE69EFA-D372-4E45-B1D1-893D2FB324C3}" type="slidenum">
              <a:rPr lang="fr-CA" smtClean="0"/>
              <a:pPr/>
              <a:t>5</a:t>
            </a:fld>
            <a:endParaRPr lang="fr-CA"/>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eaLnBrk="1" hangingPunct="1"/>
            <a:r>
              <a:rPr lang="fr-CA" dirty="0" err="1" smtClean="0"/>
              <a:t>Credit</a:t>
            </a:r>
            <a:r>
              <a:rPr lang="fr-CA" dirty="0" smtClean="0"/>
              <a:t> (</a:t>
            </a:r>
            <a:r>
              <a:rPr lang="fr-CA" dirty="0" err="1" smtClean="0"/>
              <a:t>Creative</a:t>
            </a:r>
            <a:r>
              <a:rPr lang="fr-CA" dirty="0" smtClean="0"/>
              <a:t> Commons): Gil-</a:t>
            </a:r>
            <a:r>
              <a:rPr lang="fr-CA" dirty="0" err="1" smtClean="0"/>
              <a:t>Estel</a:t>
            </a:r>
            <a:endParaRPr lang="fr-CA" dirty="0" smtClean="0"/>
          </a:p>
          <a:p>
            <a:pPr eaLnBrk="1" hangingPunct="1"/>
            <a:r>
              <a:rPr lang="fr-CA" dirty="0" smtClean="0">
                <a:hlinkClick r:id="rId3"/>
              </a:rPr>
              <a:t>http://en.wikipedia.org/wiki/File:17P-Holmes_Auvergne_2007_11_02.jpg</a:t>
            </a:r>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8AE69EFA-D372-4E45-B1D1-893D2FB324C3}" type="slidenum">
              <a:rPr lang="fr-CA" smtClean="0"/>
              <a:pPr/>
              <a:t>27</a:t>
            </a:fld>
            <a:endParaRPr lang="fr-CA"/>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eaLnBrk="1" hangingPunct="1">
              <a:spcBef>
                <a:spcPct val="0"/>
              </a:spcBef>
            </a:pPr>
            <a:r>
              <a:rPr lang="fr-CA" dirty="0" err="1" smtClean="0"/>
              <a:t>Credit</a:t>
            </a:r>
            <a:r>
              <a:rPr lang="fr-CA" dirty="0" smtClean="0"/>
              <a:t> (public </a:t>
            </a:r>
            <a:r>
              <a:rPr lang="fr-CA" dirty="0" err="1" smtClean="0"/>
              <a:t>domain</a:t>
            </a:r>
            <a:r>
              <a:rPr lang="fr-CA" dirty="0" smtClean="0"/>
              <a:t>): Jiri </a:t>
            </a:r>
            <a:r>
              <a:rPr lang="fr-CA" dirty="0" err="1" smtClean="0"/>
              <a:t>Daschitzsky</a:t>
            </a:r>
            <a:r>
              <a:rPr lang="fr-CA" dirty="0" smtClean="0"/>
              <a:t> </a:t>
            </a:r>
          </a:p>
          <a:p>
            <a:pPr eaLnBrk="1" hangingPunct="1">
              <a:spcBef>
                <a:spcPct val="0"/>
              </a:spcBef>
            </a:pPr>
            <a:r>
              <a:rPr lang="fr-CA" dirty="0" smtClean="0">
                <a:hlinkClick r:id="rId3"/>
              </a:rPr>
              <a:t>http://commons.wikimedia.org/wiki/File:Great_Comet_of_1577.gif</a:t>
            </a:r>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8AE69EFA-D372-4E45-B1D1-893D2FB324C3}" type="slidenum">
              <a:rPr lang="fr-CA" smtClean="0"/>
              <a:pPr/>
              <a:t>29</a:t>
            </a:fld>
            <a:endParaRPr lang="fr-CA"/>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eaLnBrk="1" hangingPunct="1">
              <a:spcBef>
                <a:spcPct val="0"/>
              </a:spcBef>
            </a:pPr>
            <a:r>
              <a:rPr lang="fr-CA" dirty="0" smtClean="0"/>
              <a:t>Right image: </a:t>
            </a:r>
            <a:r>
              <a:rPr lang="fr-CA" dirty="0" err="1" smtClean="0"/>
              <a:t>Philipp</a:t>
            </a:r>
            <a:r>
              <a:rPr lang="fr-CA" dirty="0" smtClean="0"/>
              <a:t> </a:t>
            </a:r>
            <a:r>
              <a:rPr lang="fr-CA" dirty="0" err="1" smtClean="0"/>
              <a:t>Salzgeber</a:t>
            </a:r>
            <a:r>
              <a:rPr lang="fr-CA" dirty="0" smtClean="0"/>
              <a:t> (</a:t>
            </a:r>
            <a:r>
              <a:rPr lang="fr-CA" dirty="0" err="1" smtClean="0"/>
              <a:t>Creative</a:t>
            </a:r>
            <a:r>
              <a:rPr lang="fr-CA" dirty="0" smtClean="0"/>
              <a:t> Commons) - </a:t>
            </a:r>
            <a:r>
              <a:rPr lang="fr-CA" dirty="0" smtClean="0">
                <a:hlinkClick r:id="rId3"/>
              </a:rPr>
              <a:t>http://en.wikipedia.org/wiki/File:Comet-Hale-Bopp-29-03-1997_hires_adj.jpg</a:t>
            </a:r>
            <a:endParaRPr lang="fr-CA" dirty="0" smtClean="0"/>
          </a:p>
          <a:p>
            <a:pPr eaLnBrk="1" hangingPunct="1">
              <a:spcBef>
                <a:spcPct val="0"/>
              </a:spcBef>
            </a:pPr>
            <a:r>
              <a:rPr lang="fr-CA" dirty="0" err="1" smtClean="0"/>
              <a:t>Left</a:t>
            </a:r>
            <a:r>
              <a:rPr lang="fr-CA" dirty="0" smtClean="0"/>
              <a:t> image: </a:t>
            </a:r>
            <a:r>
              <a:rPr lang="en-US" dirty="0" smtClean="0"/>
              <a:t>E. </a:t>
            </a:r>
            <a:r>
              <a:rPr lang="en-US" dirty="0" err="1" smtClean="0"/>
              <a:t>Kolmhofer</a:t>
            </a:r>
            <a:r>
              <a:rPr lang="en-US" dirty="0" smtClean="0"/>
              <a:t>, H. </a:t>
            </a:r>
            <a:r>
              <a:rPr lang="en-US" dirty="0" err="1" smtClean="0"/>
              <a:t>Raab</a:t>
            </a:r>
            <a:r>
              <a:rPr lang="en-US" dirty="0" smtClean="0"/>
              <a:t>; Johannes-</a:t>
            </a:r>
            <a:r>
              <a:rPr lang="en-US" dirty="0" err="1" smtClean="0"/>
              <a:t>Kepler</a:t>
            </a:r>
            <a:r>
              <a:rPr lang="en-US" dirty="0" smtClean="0"/>
              <a:t>-Observatory, Linz, Austria (</a:t>
            </a:r>
            <a:r>
              <a:rPr lang="fr-CA" dirty="0" err="1" smtClean="0"/>
              <a:t>Creative</a:t>
            </a:r>
            <a:r>
              <a:rPr lang="fr-CA" dirty="0" smtClean="0"/>
              <a:t> Commons) - </a:t>
            </a:r>
            <a:r>
              <a:rPr lang="fr-CA" dirty="0" smtClean="0">
                <a:hlinkClick r:id="rId4"/>
              </a:rPr>
              <a:t>http://en.wikipedia.org/wiki/File:Comet_Hale-Bopp_1995O1.jpg</a:t>
            </a:r>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8AE69EFA-D372-4E45-B1D1-893D2FB324C3}" type="slidenum">
              <a:rPr lang="fr-CA" smtClean="0"/>
              <a:pPr/>
              <a:t>30</a:t>
            </a:fld>
            <a:endParaRPr lang="fr-CA"/>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dirty="0" err="1" smtClean="0"/>
              <a:t>Credit</a:t>
            </a:r>
            <a:r>
              <a:rPr lang="fr-CA" dirty="0" smtClean="0"/>
              <a:t> (domaine public): - </a:t>
            </a:r>
            <a:r>
              <a:rPr lang="fr-CA" dirty="0" smtClean="0">
                <a:hlinkClick r:id="rId3"/>
              </a:rPr>
              <a:t>http://en.wikipedia.org/wiki/File:Sat_comet_WEB.jpg</a:t>
            </a:r>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8AE69EFA-D372-4E45-B1D1-893D2FB324C3}" type="slidenum">
              <a:rPr lang="fr-CA" smtClean="0"/>
              <a:pPr/>
              <a:t>31</a:t>
            </a:fld>
            <a:endParaRPr lang="fr-CA"/>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eaLnBrk="1" hangingPunct="1">
              <a:spcBef>
                <a:spcPct val="0"/>
              </a:spcBef>
            </a:pPr>
            <a:r>
              <a:rPr lang="fr-CA" dirty="0" smtClean="0"/>
              <a:t>Large image:</a:t>
            </a:r>
            <a:r>
              <a:rPr lang="fr-CA" baseline="0" dirty="0" smtClean="0"/>
              <a:t> </a:t>
            </a:r>
            <a:endParaRPr lang="fr-CA" dirty="0" smtClean="0"/>
          </a:p>
          <a:p>
            <a:pPr eaLnBrk="1" hangingPunct="1">
              <a:spcBef>
                <a:spcPct val="0"/>
              </a:spcBef>
            </a:pPr>
            <a:r>
              <a:rPr lang="fr-CA" dirty="0" err="1" smtClean="0"/>
              <a:t>Credit</a:t>
            </a:r>
            <a:r>
              <a:rPr lang="fr-CA" dirty="0" smtClean="0"/>
              <a:t> (</a:t>
            </a:r>
            <a:r>
              <a:rPr lang="fr-CA" dirty="0" err="1" smtClean="0"/>
              <a:t>Creative</a:t>
            </a:r>
            <a:r>
              <a:rPr lang="fr-CA" dirty="0" smtClean="0"/>
              <a:t> Commons): ESO/Guillaume Blanchard - </a:t>
            </a:r>
            <a:r>
              <a:rPr lang="fr-CA" dirty="0" smtClean="0">
                <a:hlinkClick r:id="rId3"/>
              </a:rPr>
              <a:t>http://en.wikipedia.org/wiki/File:Christmas_Comet_Lovejoy_Captured_at_Paranal.jpg</a:t>
            </a:r>
            <a:endParaRPr lang="fr-CA" dirty="0" smtClean="0"/>
          </a:p>
          <a:p>
            <a:pPr eaLnBrk="1" hangingPunct="1">
              <a:spcBef>
                <a:spcPct val="0"/>
              </a:spcBef>
            </a:pPr>
            <a:r>
              <a:rPr lang="fr-CA" dirty="0" smtClean="0"/>
              <a:t>Small image:</a:t>
            </a:r>
          </a:p>
          <a:p>
            <a:pPr eaLnBrk="1" hangingPunct="1">
              <a:spcBef>
                <a:spcPct val="0"/>
              </a:spcBef>
            </a:pPr>
            <a:r>
              <a:rPr lang="fr-CA" dirty="0" err="1" smtClean="0"/>
              <a:t>Credit</a:t>
            </a:r>
            <a:r>
              <a:rPr lang="fr-CA" dirty="0" smtClean="0"/>
              <a:t> (public </a:t>
            </a:r>
            <a:r>
              <a:rPr lang="fr-CA" dirty="0" err="1" smtClean="0"/>
              <a:t>domain</a:t>
            </a:r>
            <a:r>
              <a:rPr lang="fr-CA" dirty="0" smtClean="0"/>
              <a:t>): NASA/Dan </a:t>
            </a:r>
            <a:r>
              <a:rPr lang="fr-CA" dirty="0" err="1" smtClean="0"/>
              <a:t>Burbank</a:t>
            </a:r>
            <a:r>
              <a:rPr lang="fr-CA" dirty="0" smtClean="0"/>
              <a:t> (</a:t>
            </a:r>
            <a:r>
              <a:rPr lang="fr-CA" dirty="0" err="1" smtClean="0"/>
              <a:t>astronaut</a:t>
            </a:r>
            <a:r>
              <a:rPr lang="fr-CA" dirty="0" smtClean="0"/>
              <a:t>) - </a:t>
            </a:r>
            <a:r>
              <a:rPr lang="fr-CA" dirty="0" smtClean="0">
                <a:hlinkClick r:id="rId4"/>
              </a:rPr>
              <a:t>http://en.wikipedia.org/wiki/File:Iss030e015472_Edit.jpg</a:t>
            </a:r>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8AE69EFA-D372-4E45-B1D1-893D2FB324C3}" type="slidenum">
              <a:rPr lang="fr-CA" smtClean="0"/>
              <a:pPr/>
              <a:t>32</a:t>
            </a:fld>
            <a:endParaRPr lang="fr-CA"/>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eaLnBrk="1" hangingPunct="1"/>
            <a:r>
              <a:rPr lang="fr-CA" dirty="0" err="1" smtClean="0"/>
              <a:t>Credit</a:t>
            </a:r>
            <a:r>
              <a:rPr lang="fr-CA" dirty="0" smtClean="0"/>
              <a:t> (public </a:t>
            </a:r>
            <a:r>
              <a:rPr lang="fr-CA" dirty="0" err="1" smtClean="0"/>
              <a:t>domain</a:t>
            </a:r>
            <a:r>
              <a:rPr lang="fr-CA" dirty="0" smtClean="0"/>
              <a:t>): NASA/SDO</a:t>
            </a:r>
          </a:p>
          <a:p>
            <a:pPr eaLnBrk="1" hangingPunct="1"/>
            <a:r>
              <a:rPr lang="fr-CA" dirty="0" smtClean="0">
                <a:hlinkClick r:id="rId3"/>
              </a:rPr>
              <a:t>http://en.wikipedia.org/wiki/File:The_Sun_by_the_Atmospheric_Imaging_Assembly_of_NASA%27s_Solar_Dynamics_Observatory_-_20100819.jpg</a:t>
            </a:r>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8AE69EFA-D372-4E45-B1D1-893D2FB324C3}" type="slidenum">
              <a:rPr lang="fr-CA" smtClean="0"/>
              <a:pPr/>
              <a:t>33</a:t>
            </a:fld>
            <a:endParaRPr lang="fr-CA"/>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eaLnBrk="1" hangingPunct="1"/>
            <a:r>
              <a:rPr lang="fr-CA" dirty="0" err="1" smtClean="0"/>
              <a:t>Credit</a:t>
            </a:r>
            <a:r>
              <a:rPr lang="fr-CA" dirty="0" smtClean="0"/>
              <a:t>: SOHO (ESA &amp; NASA)</a:t>
            </a:r>
          </a:p>
          <a:p>
            <a:pPr eaLnBrk="1" hangingPunct="1"/>
            <a:r>
              <a:rPr lang="fr-CA" dirty="0" smtClean="0">
                <a:hlinkClick r:id="rId3"/>
              </a:rPr>
              <a:t>http://sohowww.nascom.nasa.gov/gallery/Movies/comets.html</a:t>
            </a:r>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8AE69EFA-D372-4E45-B1D1-893D2FB324C3}" type="slidenum">
              <a:rPr lang="fr-CA" smtClean="0"/>
              <a:pPr/>
              <a:t>34</a:t>
            </a:fld>
            <a:endParaRPr lang="fr-CA"/>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eaLnBrk="1" hangingPunct="1">
              <a:spcBef>
                <a:spcPct val="0"/>
              </a:spcBef>
            </a:pPr>
            <a:r>
              <a:rPr lang="fr-CA" dirty="0" smtClean="0"/>
              <a:t>Photo: SOHO (ESA &amp; NASA)</a:t>
            </a:r>
          </a:p>
          <a:p>
            <a:pPr eaLnBrk="1" hangingPunct="1">
              <a:spcBef>
                <a:spcPct val="0"/>
              </a:spcBef>
            </a:pPr>
            <a:r>
              <a:rPr lang="fr-CA" dirty="0" smtClean="0"/>
              <a:t>Animation: NASA/STEREO (public </a:t>
            </a:r>
            <a:r>
              <a:rPr lang="fr-CA" dirty="0" err="1" smtClean="0"/>
              <a:t>domain</a:t>
            </a:r>
            <a:r>
              <a:rPr lang="fr-CA" dirty="0" smtClean="0"/>
              <a:t>) - </a:t>
            </a:r>
            <a:r>
              <a:rPr lang="fr-CA" dirty="0" smtClean="0">
                <a:hlinkClick r:id="rId3"/>
              </a:rPr>
              <a:t>http://en.wikipedia.org/wiki/File:Lovejoy-hi1a_srem_dec12_14.gif</a:t>
            </a:r>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8AE69EFA-D372-4E45-B1D1-893D2FB324C3}" type="slidenum">
              <a:rPr lang="fr-CA" smtClean="0"/>
              <a:pPr/>
              <a:t>35</a:t>
            </a:fld>
            <a:endParaRPr lang="fr-CA"/>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eaLnBrk="1" hangingPunct="1"/>
            <a:r>
              <a:rPr lang="fr-CA" dirty="0" err="1" smtClean="0"/>
              <a:t>Credit</a:t>
            </a:r>
            <a:r>
              <a:rPr lang="fr-CA" dirty="0" smtClean="0"/>
              <a:t>: V. </a:t>
            </a:r>
            <a:r>
              <a:rPr lang="fr-CA" dirty="0" err="1" smtClean="0"/>
              <a:t>Nevski</a:t>
            </a:r>
            <a:r>
              <a:rPr lang="fr-CA" dirty="0" smtClean="0"/>
              <a:t>, A. </a:t>
            </a:r>
            <a:r>
              <a:rPr lang="fr-CA" dirty="0" err="1" smtClean="0"/>
              <a:t>Novichonok</a:t>
            </a:r>
            <a:endParaRPr lang="fr-CA" dirty="0" smtClean="0"/>
          </a:p>
          <a:p>
            <a:pPr eaLnBrk="1" hangingPunct="1"/>
            <a:r>
              <a:rPr lang="fr-CA" dirty="0" smtClean="0">
                <a:hlinkClick r:id="rId3"/>
              </a:rPr>
              <a:t>http://www.astro.umd.edu/~msk/blog/articles/comet-ison-jan13</a:t>
            </a:r>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8AE69EFA-D372-4E45-B1D1-893D2FB324C3}" type="slidenum">
              <a:rPr lang="fr-CA" smtClean="0"/>
              <a:pPr/>
              <a:t>37</a:t>
            </a:fld>
            <a:endParaRPr lang="fr-CA"/>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eaLnBrk="1" hangingPunct="1">
              <a:spcBef>
                <a:spcPct val="0"/>
              </a:spcBef>
            </a:pPr>
            <a:r>
              <a:rPr lang="fr-CA" dirty="0" err="1" smtClean="0"/>
              <a:t>Credit</a:t>
            </a:r>
            <a:r>
              <a:rPr lang="fr-CA" dirty="0" smtClean="0"/>
              <a:t>: Jet Propulsion </a:t>
            </a:r>
            <a:r>
              <a:rPr lang="fr-CA" dirty="0" err="1" smtClean="0"/>
              <a:t>Laboratory</a:t>
            </a:r>
            <a:r>
              <a:rPr lang="fr-CA" dirty="0" smtClean="0"/>
              <a:t> / NASA</a:t>
            </a:r>
          </a:p>
          <a:p>
            <a:pPr eaLnBrk="1" hangingPunct="1">
              <a:spcBef>
                <a:spcPct val="0"/>
              </a:spcBef>
            </a:pPr>
            <a:r>
              <a:rPr lang="fr-CA" dirty="0" smtClean="0">
                <a:hlinkClick r:id="rId3"/>
              </a:rPr>
              <a:t>http://ssd.jpl.nasa.gov/sbdb.cgi?sstr=C%2F2012%20S1;orb=1;cov=0;log=0;cad=0#elem</a:t>
            </a:r>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8AE69EFA-D372-4E45-B1D1-893D2FB324C3}" type="slidenum">
              <a:rPr lang="fr-CA" smtClean="0"/>
              <a:pPr/>
              <a:t>39</a:t>
            </a:fld>
            <a:endParaRPr lang="fr-C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eaLnBrk="1" hangingPunct="1">
              <a:spcBef>
                <a:spcPct val="0"/>
              </a:spcBef>
            </a:pPr>
            <a:r>
              <a:rPr lang="fr-CA" dirty="0" err="1" smtClean="0"/>
              <a:t>Credit</a:t>
            </a:r>
            <a:r>
              <a:rPr lang="fr-CA" dirty="0" smtClean="0"/>
              <a:t> (</a:t>
            </a:r>
            <a:r>
              <a:rPr lang="fr-CA" dirty="0" err="1" smtClean="0"/>
              <a:t>Creative</a:t>
            </a:r>
            <a:r>
              <a:rPr lang="fr-CA" dirty="0" smtClean="0"/>
              <a:t> Commons):  </a:t>
            </a:r>
            <a:r>
              <a:rPr lang="fr-CA" dirty="0" err="1" smtClean="0"/>
              <a:t>Soerfm</a:t>
            </a:r>
            <a:endParaRPr lang="fr-CA" dirty="0" smtClean="0"/>
          </a:p>
          <a:p>
            <a:pPr eaLnBrk="1" hangingPunct="1">
              <a:spcBef>
                <a:spcPct val="0"/>
              </a:spcBef>
            </a:pPr>
            <a:r>
              <a:rPr lang="fr-CA" dirty="0" smtClean="0">
                <a:hlinkClick r:id="rId3"/>
              </a:rPr>
              <a:t>http://en.wikipedia.org/wiki/File:Comet_P1_McNaught02_-_23-01-07-edited.jpg</a:t>
            </a:r>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8AE69EFA-D372-4E45-B1D1-893D2FB324C3}" type="slidenum">
              <a:rPr lang="fr-CA" smtClean="0"/>
              <a:pPr/>
              <a:t>6</a:t>
            </a:fld>
            <a:endParaRPr lang="fr-CA"/>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eaLnBrk="1" hangingPunct="1"/>
            <a:r>
              <a:rPr lang="fr-CA" dirty="0" err="1" smtClean="0"/>
              <a:t>Credit</a:t>
            </a:r>
            <a:r>
              <a:rPr lang="fr-CA" dirty="0" smtClean="0"/>
              <a:t> (public </a:t>
            </a:r>
            <a:r>
              <a:rPr lang="fr-CA" dirty="0" err="1" smtClean="0"/>
              <a:t>domain</a:t>
            </a:r>
            <a:r>
              <a:rPr lang="fr-CA" dirty="0" smtClean="0"/>
              <a:t>): NASA/SDO</a:t>
            </a:r>
          </a:p>
          <a:p>
            <a:pPr eaLnBrk="1" hangingPunct="1"/>
            <a:r>
              <a:rPr lang="fr-CA" dirty="0" smtClean="0">
                <a:hlinkClick r:id="rId3"/>
              </a:rPr>
              <a:t>http://en.wikipedia.org/wiki/File:The_Sun_by_the_Atmospheric_Imaging_Assembly_of_NASA%27s_Solar_Dynamics_Observatory_-_20100819.jpg</a:t>
            </a:r>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8AE69EFA-D372-4E45-B1D1-893D2FB324C3}" type="slidenum">
              <a:rPr lang="fr-CA" smtClean="0"/>
              <a:pPr/>
              <a:t>40</a:t>
            </a:fld>
            <a:endParaRPr lang="fr-CA"/>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eaLnBrk="1" hangingPunct="1"/>
            <a:r>
              <a:rPr lang="fr-CA" dirty="0" err="1" smtClean="0"/>
              <a:t>Credit</a:t>
            </a:r>
            <a:r>
              <a:rPr lang="fr-CA" dirty="0" smtClean="0"/>
              <a:t>: Jet Propulsion </a:t>
            </a:r>
            <a:r>
              <a:rPr lang="fr-CA" dirty="0" err="1" smtClean="0"/>
              <a:t>Laboratory</a:t>
            </a:r>
            <a:r>
              <a:rPr lang="fr-CA" dirty="0" smtClean="0"/>
              <a:t>/NASA</a:t>
            </a:r>
          </a:p>
          <a:p>
            <a:pPr eaLnBrk="1" hangingPunct="1"/>
            <a:r>
              <a:rPr lang="fr-CA" dirty="0" smtClean="0">
                <a:hlinkClick r:id="rId3"/>
              </a:rPr>
              <a:t>http://ssd.jpl.nasa.gov/sbdb.cgi</a:t>
            </a:r>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8AE69EFA-D372-4E45-B1D1-893D2FB324C3}" type="slidenum">
              <a:rPr lang="fr-CA" smtClean="0"/>
              <a:pPr/>
              <a:t>41</a:t>
            </a:fld>
            <a:endParaRPr lang="fr-CA"/>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A" dirty="0"/>
          </a:p>
        </p:txBody>
      </p:sp>
      <p:sp>
        <p:nvSpPr>
          <p:cNvPr id="4" name="Espace réservé du numéro de diapositive 3"/>
          <p:cNvSpPr>
            <a:spLocks noGrp="1"/>
          </p:cNvSpPr>
          <p:nvPr>
            <p:ph type="sldNum" sz="quarter" idx="10"/>
          </p:nvPr>
        </p:nvSpPr>
        <p:spPr/>
        <p:txBody>
          <a:bodyPr/>
          <a:lstStyle/>
          <a:p>
            <a:fld id="{8AE69EFA-D372-4E45-B1D1-893D2FB324C3}" type="slidenum">
              <a:rPr lang="fr-CA" smtClean="0"/>
              <a:pPr/>
              <a:t>42</a:t>
            </a:fld>
            <a:endParaRPr lang="fr-CA"/>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eaLnBrk="1" hangingPunct="1">
              <a:spcBef>
                <a:spcPct val="0"/>
              </a:spcBef>
            </a:pPr>
            <a:r>
              <a:rPr lang="fr-CA" dirty="0" err="1" smtClean="0"/>
              <a:t>Credit</a:t>
            </a:r>
            <a:r>
              <a:rPr lang="fr-CA" dirty="0" smtClean="0"/>
              <a:t> (public</a:t>
            </a:r>
            <a:r>
              <a:rPr lang="fr-CA" baseline="0" dirty="0" smtClean="0"/>
              <a:t> </a:t>
            </a:r>
            <a:r>
              <a:rPr lang="fr-CA" baseline="0" dirty="0" err="1" smtClean="0"/>
              <a:t>domain</a:t>
            </a:r>
            <a:r>
              <a:rPr lang="fr-CA" baseline="0" dirty="0" smtClean="0"/>
              <a:t>)</a:t>
            </a:r>
            <a:r>
              <a:rPr lang="fr-CA" dirty="0" smtClean="0"/>
              <a:t>: </a:t>
            </a:r>
            <a:r>
              <a:rPr lang="en-US" u="sng" dirty="0" smtClean="0">
                <a:hlinkClick r:id="rId3"/>
              </a:rPr>
              <a:t>NASA</a:t>
            </a:r>
            <a:r>
              <a:rPr lang="en-US" dirty="0" smtClean="0"/>
              <a:t>, </a:t>
            </a:r>
            <a:r>
              <a:rPr lang="en-US" u="sng" dirty="0" smtClean="0">
                <a:hlinkClick r:id="rId4"/>
              </a:rPr>
              <a:t>ESA</a:t>
            </a:r>
            <a:r>
              <a:rPr lang="en-US" dirty="0" smtClean="0"/>
              <a:t>, J.-Y. Li (Planetary Science Institute), and the Hubble Comet ISON Imaging Science Team</a:t>
            </a:r>
            <a:endParaRPr lang="fr-CA" dirty="0" smtClean="0">
              <a:hlinkClick r:id="rId5"/>
            </a:endParaRPr>
          </a:p>
          <a:p>
            <a:pPr eaLnBrk="1" hangingPunct="1">
              <a:spcBef>
                <a:spcPct val="0"/>
              </a:spcBef>
            </a:pPr>
            <a:r>
              <a:rPr lang="fr-CA" dirty="0" smtClean="0">
                <a:hlinkClick r:id="rId5"/>
              </a:rPr>
              <a:t>http://hubblesite.org/newscenter/archive/releases/solar-system/2013/14/</a:t>
            </a:r>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8AE69EFA-D372-4E45-B1D1-893D2FB324C3}" type="slidenum">
              <a:rPr lang="fr-CA" smtClean="0"/>
              <a:pPr/>
              <a:t>43</a:t>
            </a:fld>
            <a:endParaRPr lang="fr-CA"/>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eaLnBrk="1" hangingPunct="1">
              <a:spcBef>
                <a:spcPct val="0"/>
              </a:spcBef>
            </a:pPr>
            <a:r>
              <a:rPr lang="fr-CA" dirty="0" err="1" smtClean="0"/>
              <a:t>Credit</a:t>
            </a:r>
            <a:r>
              <a:rPr lang="fr-CA" dirty="0" smtClean="0"/>
              <a:t> (public</a:t>
            </a:r>
            <a:r>
              <a:rPr lang="fr-CA" baseline="0" dirty="0" smtClean="0"/>
              <a:t> </a:t>
            </a:r>
            <a:r>
              <a:rPr lang="fr-CA" baseline="0" dirty="0" err="1" smtClean="0"/>
              <a:t>domain</a:t>
            </a:r>
            <a:r>
              <a:rPr lang="fr-CA" baseline="0" dirty="0" smtClean="0"/>
              <a:t>)</a:t>
            </a:r>
            <a:r>
              <a:rPr lang="fr-CA" dirty="0" smtClean="0"/>
              <a:t>: </a:t>
            </a:r>
            <a:r>
              <a:rPr lang="fr-CA" u="sng" dirty="0" smtClean="0">
                <a:hlinkClick r:id="rId3"/>
              </a:rPr>
              <a:t>NASA</a:t>
            </a:r>
            <a:r>
              <a:rPr lang="fr-CA" dirty="0" smtClean="0"/>
              <a:t>, </a:t>
            </a:r>
            <a:r>
              <a:rPr lang="fr-CA" u="sng" dirty="0" smtClean="0">
                <a:hlinkClick r:id="rId4"/>
              </a:rPr>
              <a:t>ESA</a:t>
            </a:r>
            <a:r>
              <a:rPr lang="fr-CA" dirty="0" smtClean="0"/>
              <a:t>, and Z. </a:t>
            </a:r>
            <a:r>
              <a:rPr lang="fr-CA" dirty="0" err="1" smtClean="0"/>
              <a:t>Levay</a:t>
            </a:r>
            <a:r>
              <a:rPr lang="fr-CA" dirty="0" smtClean="0"/>
              <a:t> (</a:t>
            </a:r>
            <a:r>
              <a:rPr lang="fr-CA" u="sng" dirty="0" err="1" smtClean="0">
                <a:hlinkClick r:id="rId5"/>
              </a:rPr>
              <a:t>STScI</a:t>
            </a:r>
            <a:r>
              <a:rPr lang="fr-CA" dirty="0" smtClean="0"/>
              <a:t>/</a:t>
            </a:r>
            <a:r>
              <a:rPr lang="fr-CA" u="sng" dirty="0" smtClean="0">
                <a:hlinkClick r:id="rId6"/>
              </a:rPr>
              <a:t>AURA</a:t>
            </a:r>
            <a:r>
              <a:rPr lang="fr-CA" dirty="0" smtClean="0"/>
              <a:t>)</a:t>
            </a:r>
            <a:endParaRPr lang="fr-CA" dirty="0" smtClean="0">
              <a:hlinkClick r:id="rId7"/>
            </a:endParaRPr>
          </a:p>
          <a:p>
            <a:pPr eaLnBrk="1" hangingPunct="1">
              <a:spcBef>
                <a:spcPct val="0"/>
              </a:spcBef>
            </a:pPr>
            <a:r>
              <a:rPr lang="fr-CA" dirty="0" smtClean="0">
                <a:hlinkClick r:id="rId7"/>
              </a:rPr>
              <a:t>http://hubblesite.org/newscenter/archive/releases/solar%20system/2013/24/image/b/</a:t>
            </a:r>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8AE69EFA-D372-4E45-B1D1-893D2FB324C3}" type="slidenum">
              <a:rPr lang="fr-CA" smtClean="0"/>
              <a:pPr/>
              <a:t>44</a:t>
            </a:fld>
            <a:endParaRPr lang="fr-CA"/>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eaLnBrk="1" hangingPunct="1">
              <a:spcBef>
                <a:spcPct val="0"/>
              </a:spcBef>
            </a:pPr>
            <a:r>
              <a:rPr lang="en-US" dirty="0" smtClean="0"/>
              <a:t>Credit (public domain):</a:t>
            </a:r>
            <a:r>
              <a:rPr lang="en-US" baseline="0" dirty="0" smtClean="0"/>
              <a:t> NASA, ESA and the H</a:t>
            </a:r>
            <a:r>
              <a:rPr lang="en-US" baseline="0" dirty="0" smtClean="0">
                <a:hlinkClick r:id="rId3"/>
              </a:rPr>
              <a:t>u</a:t>
            </a:r>
            <a:r>
              <a:rPr lang="en-US" baseline="0" dirty="0" smtClean="0"/>
              <a:t>bble Heritage Team (</a:t>
            </a:r>
            <a:r>
              <a:rPr lang="en-US" baseline="0" dirty="0" err="1" smtClean="0"/>
              <a:t>STScI</a:t>
            </a:r>
            <a:r>
              <a:rPr lang="en-US" baseline="0" dirty="0" smtClean="0"/>
              <a:t>/AURA)</a:t>
            </a:r>
            <a:endParaRPr lang="fr-CA" dirty="0" smtClean="0">
              <a:hlinkClick r:id="rId3"/>
            </a:endParaRPr>
          </a:p>
          <a:p>
            <a:pPr eaLnBrk="1" hangingPunct="1">
              <a:spcBef>
                <a:spcPct val="0"/>
              </a:spcBef>
            </a:pPr>
            <a:r>
              <a:rPr lang="fr-CA" dirty="0" smtClean="0">
                <a:hlinkClick r:id="rId3"/>
              </a:rPr>
              <a:t>http://hubblesite.org/newscenter/archive/releases/2013/42/image/a/</a:t>
            </a:r>
            <a:endParaRPr lang="fr-CA" dirty="0" smtClean="0"/>
          </a:p>
        </p:txBody>
      </p:sp>
      <p:sp>
        <p:nvSpPr>
          <p:cNvPr id="4" name="Espace réservé du numéro de diapositive 3"/>
          <p:cNvSpPr>
            <a:spLocks noGrp="1"/>
          </p:cNvSpPr>
          <p:nvPr>
            <p:ph type="sldNum" sz="quarter" idx="10"/>
          </p:nvPr>
        </p:nvSpPr>
        <p:spPr/>
        <p:txBody>
          <a:bodyPr/>
          <a:lstStyle/>
          <a:p>
            <a:fld id="{8AE69EFA-D372-4E45-B1D1-893D2FB324C3}" type="slidenum">
              <a:rPr lang="fr-CA" smtClean="0"/>
              <a:pPr/>
              <a:t>45</a:t>
            </a:fld>
            <a:endParaRPr lang="fr-CA"/>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Credit (public domain):</a:t>
            </a:r>
            <a:r>
              <a:rPr lang="en-US" baseline="0" dirty="0" smtClean="0"/>
              <a:t> NASA, ESA and the H</a:t>
            </a:r>
            <a:r>
              <a:rPr lang="en-US" baseline="0" dirty="0" smtClean="0">
                <a:hlinkClick r:id="rId3"/>
              </a:rPr>
              <a:t>u</a:t>
            </a:r>
            <a:r>
              <a:rPr lang="en-US" baseline="0" dirty="0" smtClean="0"/>
              <a:t>bble Heritage Team (</a:t>
            </a:r>
            <a:r>
              <a:rPr lang="en-US" baseline="0" dirty="0" err="1" smtClean="0"/>
              <a:t>STScI</a:t>
            </a:r>
            <a:r>
              <a:rPr lang="en-US" baseline="0" dirty="0" smtClean="0"/>
              <a:t>/AURA)</a:t>
            </a:r>
            <a:endParaRPr lang="fr-CA" dirty="0" smtClean="0">
              <a:hlinkClick r:id="rId4"/>
            </a:endParaRPr>
          </a:p>
          <a:p>
            <a:r>
              <a:rPr lang="fr-CA" dirty="0" smtClean="0">
                <a:hlinkClick r:id="rId4"/>
              </a:rPr>
              <a:t>http</a:t>
            </a:r>
            <a:r>
              <a:rPr lang="fr-CA" dirty="0" smtClean="0">
                <a:hlinkClick r:id="rId4"/>
              </a:rPr>
              <a:t>://hubblesite.org/hubble_discoveries/comet_ison/</a:t>
            </a:r>
            <a:endParaRPr lang="fr-CA" dirty="0"/>
          </a:p>
        </p:txBody>
      </p:sp>
      <p:sp>
        <p:nvSpPr>
          <p:cNvPr id="4" name="Espace réservé du numéro de diapositive 3"/>
          <p:cNvSpPr>
            <a:spLocks noGrp="1"/>
          </p:cNvSpPr>
          <p:nvPr>
            <p:ph type="sldNum" sz="quarter" idx="10"/>
          </p:nvPr>
        </p:nvSpPr>
        <p:spPr/>
        <p:txBody>
          <a:bodyPr/>
          <a:lstStyle/>
          <a:p>
            <a:fld id="{8AE69EFA-D372-4E45-B1D1-893D2FB324C3}" type="slidenum">
              <a:rPr lang="fr-CA" smtClean="0"/>
              <a:pPr/>
              <a:t>46</a:t>
            </a:fld>
            <a:endParaRPr lang="fr-CA"/>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eaLnBrk="1" hangingPunct="1">
              <a:spcBef>
                <a:spcPct val="0"/>
              </a:spcBef>
            </a:pPr>
            <a:r>
              <a:rPr lang="fr-CA" dirty="0" smtClean="0"/>
              <a:t>Crédit: © Michael </a:t>
            </a:r>
            <a:r>
              <a:rPr lang="fr-CA" dirty="0" err="1" smtClean="0"/>
              <a:t>Jäger</a:t>
            </a:r>
            <a:endParaRPr lang="fr-CA" dirty="0" smtClean="0"/>
          </a:p>
          <a:p>
            <a:pPr eaLnBrk="1" hangingPunct="1">
              <a:spcBef>
                <a:spcPct val="0"/>
              </a:spcBef>
            </a:pPr>
            <a:r>
              <a:rPr lang="fr-CA" dirty="0" smtClean="0">
                <a:hlinkClick r:id="rId3"/>
              </a:rPr>
              <a:t>http://hubblesite.org/hubble_discoveries/comet_ison/</a:t>
            </a:r>
            <a:endParaRPr lang="fr-CA" dirty="0" smtClean="0"/>
          </a:p>
        </p:txBody>
      </p:sp>
      <p:sp>
        <p:nvSpPr>
          <p:cNvPr id="4" name="Espace réservé du numéro de diapositive 3"/>
          <p:cNvSpPr>
            <a:spLocks noGrp="1"/>
          </p:cNvSpPr>
          <p:nvPr>
            <p:ph type="sldNum" sz="quarter" idx="10"/>
          </p:nvPr>
        </p:nvSpPr>
        <p:spPr/>
        <p:txBody>
          <a:bodyPr/>
          <a:lstStyle/>
          <a:p>
            <a:fld id="{8AE69EFA-D372-4E45-B1D1-893D2FB324C3}" type="slidenum">
              <a:rPr lang="fr-CA" smtClean="0"/>
              <a:pPr/>
              <a:t>47</a:t>
            </a:fld>
            <a:endParaRPr lang="fr-CA"/>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eaLnBrk="1" hangingPunct="1">
              <a:spcBef>
                <a:spcPct val="0"/>
              </a:spcBef>
            </a:pPr>
            <a:r>
              <a:rPr lang="fr-CA" dirty="0" err="1" smtClean="0"/>
              <a:t>Credit</a:t>
            </a:r>
            <a:r>
              <a:rPr lang="fr-CA" dirty="0" smtClean="0"/>
              <a:t>: © Charles </a:t>
            </a:r>
            <a:r>
              <a:rPr lang="fr-CA" dirty="0" err="1" smtClean="0"/>
              <a:t>Coburn</a:t>
            </a:r>
            <a:endParaRPr lang="fr-CA" dirty="0" smtClean="0"/>
          </a:p>
          <a:p>
            <a:pPr eaLnBrk="1" hangingPunct="1">
              <a:spcBef>
                <a:spcPct val="0"/>
              </a:spcBef>
            </a:pPr>
            <a:r>
              <a:rPr lang="fr-CA" dirty="0" smtClean="0">
                <a:hlinkClick r:id="rId3"/>
              </a:rPr>
              <a:t>http://spaceweathergallery.com/indiv_upload.php?upload_id=89648</a:t>
            </a:r>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8AE69EFA-D372-4E45-B1D1-893D2FB324C3}" type="slidenum">
              <a:rPr lang="fr-CA" smtClean="0"/>
              <a:pPr/>
              <a:t>48</a:t>
            </a:fld>
            <a:endParaRPr lang="fr-CA"/>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A" dirty="0" err="1" smtClean="0"/>
              <a:t>Credit</a:t>
            </a:r>
            <a:r>
              <a:rPr lang="fr-CA" dirty="0" smtClean="0"/>
              <a:t>: © Damian </a:t>
            </a:r>
            <a:r>
              <a:rPr lang="fr-CA" dirty="0" err="1" smtClean="0"/>
              <a:t>Peach</a:t>
            </a:r>
            <a:endParaRPr lang="fr-CA"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CA" dirty="0" smtClean="0">
                <a:hlinkClick r:id="rId3"/>
              </a:rPr>
              <a:t>http://www.damianpeach.com/ison.htm</a:t>
            </a:r>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8AE69EFA-D372-4E45-B1D1-893D2FB324C3}" type="slidenum">
              <a:rPr lang="fr-CA" smtClean="0"/>
              <a:pPr/>
              <a:t>49</a:t>
            </a:fld>
            <a:endParaRPr lang="fr-CA"/>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eaLnBrk="1" hangingPunct="1">
              <a:spcBef>
                <a:spcPct val="0"/>
              </a:spcBef>
            </a:pPr>
            <a:r>
              <a:rPr lang="fr-CA" dirty="0" err="1" smtClean="0"/>
              <a:t>Credit</a:t>
            </a:r>
            <a:r>
              <a:rPr lang="fr-CA" dirty="0" smtClean="0"/>
              <a:t> (</a:t>
            </a:r>
            <a:r>
              <a:rPr lang="fr-CA" dirty="0" err="1" smtClean="0"/>
              <a:t>Creative</a:t>
            </a:r>
            <a:r>
              <a:rPr lang="fr-CA" dirty="0" smtClean="0"/>
              <a:t> Commons): Ivan Eder</a:t>
            </a:r>
          </a:p>
          <a:p>
            <a:pPr eaLnBrk="1" hangingPunct="1">
              <a:spcBef>
                <a:spcPct val="0"/>
              </a:spcBef>
            </a:pPr>
            <a:r>
              <a:rPr lang="fr-CA" dirty="0" smtClean="0">
                <a:hlinkClick r:id="rId3"/>
              </a:rPr>
              <a:t>http://en.wikipedia.org/wiki/File:17pHolmes_071104_eder_vga.jpg</a:t>
            </a:r>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8AE69EFA-D372-4E45-B1D1-893D2FB324C3}" type="slidenum">
              <a:rPr lang="fr-CA" smtClean="0"/>
              <a:pPr/>
              <a:t>7</a:t>
            </a:fld>
            <a:endParaRPr lang="fr-CA"/>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A" dirty="0" err="1" smtClean="0"/>
              <a:t>Credit</a:t>
            </a:r>
            <a:r>
              <a:rPr lang="fr-CA" dirty="0" smtClean="0"/>
              <a:t>: © Damian </a:t>
            </a:r>
            <a:r>
              <a:rPr lang="fr-CA" dirty="0" err="1" smtClean="0"/>
              <a:t>Peach</a:t>
            </a:r>
            <a:endParaRPr lang="fr-CA" dirty="0" smtClean="0"/>
          </a:p>
          <a:p>
            <a:r>
              <a:rPr lang="fr-CA" dirty="0" smtClean="0">
                <a:hlinkClick r:id="rId3"/>
              </a:rPr>
              <a:t>http://www.spaceweather.com/archive.php?view=1&amp;day=15&amp;month=11&amp;year=2013</a:t>
            </a:r>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8AE69EFA-D372-4E45-B1D1-893D2FB324C3}" type="slidenum">
              <a:rPr lang="fr-CA" smtClean="0"/>
              <a:pPr/>
              <a:t>50</a:t>
            </a:fld>
            <a:endParaRPr lang="fr-CA"/>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A" dirty="0" err="1" smtClean="0"/>
              <a:t>Credit</a:t>
            </a:r>
            <a:r>
              <a:rPr lang="fr-CA" dirty="0" smtClean="0"/>
              <a:t>: ©</a:t>
            </a:r>
            <a:r>
              <a:rPr lang="fr-CA" sz="1200" b="0" i="0" kern="1200" dirty="0" smtClean="0">
                <a:solidFill>
                  <a:schemeClr val="tx1"/>
                </a:solidFill>
                <a:latin typeface="+mn-lt"/>
                <a:ea typeface="+mn-ea"/>
                <a:cs typeface="+mn-cs"/>
              </a:rPr>
              <a:t>Michael </a:t>
            </a:r>
            <a:r>
              <a:rPr lang="fr-CA" sz="1200" b="0" i="0" kern="1200" dirty="0" err="1" smtClean="0">
                <a:solidFill>
                  <a:schemeClr val="tx1"/>
                </a:solidFill>
                <a:latin typeface="+mn-lt"/>
                <a:ea typeface="+mn-ea"/>
                <a:cs typeface="+mn-cs"/>
              </a:rPr>
              <a:t>Jäger</a:t>
            </a:r>
            <a:endParaRPr lang="fr-CA" sz="1200" b="0" i="0" kern="1200" dirty="0" smtClean="0">
              <a:solidFill>
                <a:schemeClr val="tx1"/>
              </a:solidFill>
              <a:latin typeface="+mn-lt"/>
              <a:ea typeface="+mn-ea"/>
              <a:cs typeface="+mn-cs"/>
            </a:endParaRPr>
          </a:p>
          <a:p>
            <a:r>
              <a:rPr lang="fr-CA" dirty="0" smtClean="0">
                <a:hlinkClick r:id="rId3"/>
              </a:rPr>
              <a:t>http://spaceweathergallery.com/indiv_upload.php?upload_id=89847</a:t>
            </a:r>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8AE69EFA-D372-4E45-B1D1-893D2FB324C3}" type="slidenum">
              <a:rPr lang="fr-CA" smtClean="0"/>
              <a:pPr/>
              <a:t>51</a:t>
            </a:fld>
            <a:endParaRPr lang="fr-CA"/>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eaLnBrk="1" hangingPunct="1">
              <a:spcBef>
                <a:spcPct val="0"/>
              </a:spcBef>
            </a:pPr>
            <a:r>
              <a:rPr lang="fr-CA" dirty="0" err="1" smtClean="0"/>
              <a:t>Credit</a:t>
            </a:r>
            <a:r>
              <a:rPr lang="fr-CA" dirty="0" smtClean="0"/>
              <a:t>: NASA </a:t>
            </a:r>
            <a:r>
              <a:rPr lang="fr-CA" dirty="0" err="1" smtClean="0"/>
              <a:t>Comet</a:t>
            </a:r>
            <a:r>
              <a:rPr lang="fr-CA" dirty="0" smtClean="0"/>
              <a:t> ISON </a:t>
            </a:r>
            <a:r>
              <a:rPr lang="fr-CA" dirty="0" err="1" smtClean="0"/>
              <a:t>Observing</a:t>
            </a:r>
            <a:r>
              <a:rPr lang="fr-CA" dirty="0" smtClean="0"/>
              <a:t> </a:t>
            </a:r>
            <a:r>
              <a:rPr lang="fr-CA" dirty="0" err="1" smtClean="0"/>
              <a:t>Campaign</a:t>
            </a:r>
            <a:endParaRPr lang="fr-CA" dirty="0" smtClean="0"/>
          </a:p>
          <a:p>
            <a:pPr eaLnBrk="1" hangingPunct="1">
              <a:spcBef>
                <a:spcPct val="0"/>
              </a:spcBef>
            </a:pPr>
            <a:r>
              <a:rPr lang="fr-CA" dirty="0" smtClean="0">
                <a:hlinkClick r:id="rId3"/>
              </a:rPr>
              <a:t>http://www.isoncampaign.org/Present</a:t>
            </a:r>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8AE69EFA-D372-4E45-B1D1-893D2FB324C3}" type="slidenum">
              <a:rPr lang="fr-CA" smtClean="0"/>
              <a:pPr/>
              <a:t>52</a:t>
            </a:fld>
            <a:endParaRPr lang="fr-CA"/>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A" dirty="0"/>
          </a:p>
        </p:txBody>
      </p:sp>
      <p:sp>
        <p:nvSpPr>
          <p:cNvPr id="4" name="Espace réservé du numéro de diapositive 3"/>
          <p:cNvSpPr>
            <a:spLocks noGrp="1"/>
          </p:cNvSpPr>
          <p:nvPr>
            <p:ph type="sldNum" sz="quarter" idx="10"/>
          </p:nvPr>
        </p:nvSpPr>
        <p:spPr/>
        <p:txBody>
          <a:bodyPr/>
          <a:lstStyle/>
          <a:p>
            <a:fld id="{8AE69EFA-D372-4E45-B1D1-893D2FB324C3}" type="slidenum">
              <a:rPr lang="fr-CA" smtClean="0"/>
              <a:pPr/>
              <a:t>53</a:t>
            </a:fld>
            <a:endParaRPr lang="fr-CA"/>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dirty="0" err="1" smtClean="0"/>
              <a:t>Credit</a:t>
            </a:r>
            <a:r>
              <a:rPr lang="fr-CA" dirty="0" smtClean="0"/>
              <a:t>: </a:t>
            </a:r>
            <a:r>
              <a:rPr lang="fr-CA" dirty="0" err="1" smtClean="0"/>
              <a:t>Discover</a:t>
            </a:r>
            <a:r>
              <a:rPr lang="fr-CA" baseline="0" dirty="0" smtClean="0"/>
              <a:t> the </a:t>
            </a:r>
            <a:r>
              <a:rPr lang="fr-CA" baseline="0" dirty="0" err="1" smtClean="0"/>
              <a:t>Universe</a:t>
            </a:r>
            <a:r>
              <a:rPr lang="fr-CA" baseline="0" dirty="0" smtClean="0"/>
              <a:t>, image </a:t>
            </a:r>
            <a:r>
              <a:rPr lang="fr-CA" baseline="0" dirty="0" err="1" smtClean="0"/>
              <a:t>created</a:t>
            </a:r>
            <a:r>
              <a:rPr lang="fr-CA" baseline="0" dirty="0" smtClean="0"/>
              <a:t> </a:t>
            </a:r>
            <a:r>
              <a:rPr lang="fr-CA" baseline="0" dirty="0" err="1" smtClean="0"/>
              <a:t>with</a:t>
            </a:r>
            <a:r>
              <a:rPr lang="fr-CA" baseline="0" dirty="0" smtClean="0"/>
              <a:t> the software program </a:t>
            </a:r>
            <a:r>
              <a:rPr lang="fr-CA" baseline="0" dirty="0" err="1" smtClean="0"/>
              <a:t>Starry</a:t>
            </a:r>
            <a:r>
              <a:rPr lang="fr-CA" baseline="0" dirty="0" smtClean="0"/>
              <a:t> Night</a:t>
            </a:r>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8AE69EFA-D372-4E45-B1D1-893D2FB324C3}" type="slidenum">
              <a:rPr lang="fr-CA" smtClean="0"/>
              <a:pPr/>
              <a:t>55</a:t>
            </a:fld>
            <a:endParaRPr lang="fr-CA"/>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dirty="0" err="1" smtClean="0"/>
              <a:t>Credit</a:t>
            </a:r>
            <a:r>
              <a:rPr lang="fr-CA" dirty="0" smtClean="0"/>
              <a:t>: </a:t>
            </a:r>
            <a:r>
              <a:rPr lang="fr-CA" dirty="0" err="1" smtClean="0"/>
              <a:t>Discover</a:t>
            </a:r>
            <a:r>
              <a:rPr lang="fr-CA" baseline="0" dirty="0" smtClean="0"/>
              <a:t> the </a:t>
            </a:r>
            <a:r>
              <a:rPr lang="fr-CA" baseline="0" dirty="0" err="1" smtClean="0"/>
              <a:t>Universe</a:t>
            </a:r>
            <a:r>
              <a:rPr lang="fr-CA" baseline="0" dirty="0" smtClean="0"/>
              <a:t>, image </a:t>
            </a:r>
            <a:r>
              <a:rPr lang="fr-CA" baseline="0" dirty="0" err="1" smtClean="0"/>
              <a:t>created</a:t>
            </a:r>
            <a:r>
              <a:rPr lang="fr-CA" baseline="0" dirty="0" smtClean="0"/>
              <a:t> </a:t>
            </a:r>
            <a:r>
              <a:rPr lang="fr-CA" baseline="0" dirty="0" err="1" smtClean="0"/>
              <a:t>with</a:t>
            </a:r>
            <a:r>
              <a:rPr lang="fr-CA" baseline="0" dirty="0" smtClean="0"/>
              <a:t> the software program </a:t>
            </a:r>
            <a:r>
              <a:rPr lang="fr-CA" baseline="0" dirty="0" err="1" smtClean="0"/>
              <a:t>Starry</a:t>
            </a:r>
            <a:r>
              <a:rPr lang="fr-CA" baseline="0" dirty="0" smtClean="0"/>
              <a:t> Night</a:t>
            </a:r>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8AE69EFA-D372-4E45-B1D1-893D2FB324C3}" type="slidenum">
              <a:rPr lang="fr-CA" smtClean="0"/>
              <a:pPr/>
              <a:t>56</a:t>
            </a:fld>
            <a:endParaRPr lang="fr-CA"/>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dirty="0" err="1" smtClean="0"/>
              <a:t>Credit</a:t>
            </a:r>
            <a:r>
              <a:rPr lang="fr-CA" dirty="0" smtClean="0"/>
              <a:t>: </a:t>
            </a:r>
            <a:r>
              <a:rPr lang="fr-CA" dirty="0" err="1" smtClean="0"/>
              <a:t>Discover</a:t>
            </a:r>
            <a:r>
              <a:rPr lang="fr-CA" baseline="0" dirty="0" smtClean="0"/>
              <a:t> the </a:t>
            </a:r>
            <a:r>
              <a:rPr lang="fr-CA" baseline="0" dirty="0" err="1" smtClean="0"/>
              <a:t>Universe</a:t>
            </a:r>
            <a:r>
              <a:rPr lang="fr-CA" baseline="0" dirty="0" smtClean="0"/>
              <a:t>, image </a:t>
            </a:r>
            <a:r>
              <a:rPr lang="fr-CA" baseline="0" dirty="0" err="1" smtClean="0"/>
              <a:t>created</a:t>
            </a:r>
            <a:r>
              <a:rPr lang="fr-CA" baseline="0" dirty="0" smtClean="0"/>
              <a:t> </a:t>
            </a:r>
            <a:r>
              <a:rPr lang="fr-CA" baseline="0" dirty="0" err="1" smtClean="0"/>
              <a:t>with</a:t>
            </a:r>
            <a:r>
              <a:rPr lang="fr-CA" baseline="0" dirty="0" smtClean="0"/>
              <a:t> the software program </a:t>
            </a:r>
            <a:r>
              <a:rPr lang="fr-CA" baseline="0" dirty="0" err="1" smtClean="0"/>
              <a:t>Starry</a:t>
            </a:r>
            <a:r>
              <a:rPr lang="fr-CA" baseline="0" dirty="0" smtClean="0"/>
              <a:t> Night</a:t>
            </a:r>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8AE69EFA-D372-4E45-B1D1-893D2FB324C3}" type="slidenum">
              <a:rPr lang="fr-CA" smtClean="0"/>
              <a:pPr/>
              <a:t>57</a:t>
            </a:fld>
            <a:endParaRPr lang="fr-CA"/>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eaLnBrk="1" hangingPunct="1">
              <a:spcBef>
                <a:spcPct val="0"/>
              </a:spcBef>
            </a:pPr>
            <a:r>
              <a:rPr lang="fr-CA" dirty="0" err="1" smtClean="0"/>
              <a:t>Credit</a:t>
            </a:r>
            <a:r>
              <a:rPr lang="fr-CA" dirty="0" smtClean="0"/>
              <a:t>: SOHO/NASA</a:t>
            </a:r>
          </a:p>
          <a:p>
            <a:pPr eaLnBrk="1" hangingPunct="1">
              <a:spcBef>
                <a:spcPct val="0"/>
              </a:spcBef>
            </a:pPr>
            <a:r>
              <a:rPr lang="fr-CA" dirty="0" smtClean="0">
                <a:hlinkClick r:id="rId3"/>
              </a:rPr>
              <a:t>http://sohowww.nascom.nasa.gov/hotshots/index.html/</a:t>
            </a:r>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8AE69EFA-D372-4E45-B1D1-893D2FB324C3}" type="slidenum">
              <a:rPr lang="fr-CA" smtClean="0"/>
              <a:pPr/>
              <a:t>58</a:t>
            </a:fld>
            <a:endParaRPr lang="fr-CA"/>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eaLnBrk="1" hangingPunct="1">
              <a:spcBef>
                <a:spcPct val="0"/>
              </a:spcBef>
            </a:pPr>
            <a:r>
              <a:rPr lang="fr-CA" dirty="0" err="1" smtClean="0"/>
              <a:t>Credit</a:t>
            </a:r>
            <a:r>
              <a:rPr lang="fr-CA" dirty="0" smtClean="0"/>
              <a:t>: SOHO/NASA</a:t>
            </a:r>
          </a:p>
          <a:p>
            <a:pPr eaLnBrk="1" hangingPunct="1">
              <a:spcBef>
                <a:spcPct val="0"/>
              </a:spcBef>
            </a:pPr>
            <a:r>
              <a:rPr lang="fr-CA" dirty="0" smtClean="0">
                <a:hlinkClick r:id="rId3"/>
              </a:rPr>
              <a:t>http://sohowww.nascom.nasa.gov/data/realtime-images.html</a:t>
            </a:r>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8AE69EFA-D372-4E45-B1D1-893D2FB324C3}" type="slidenum">
              <a:rPr lang="fr-CA" smtClean="0"/>
              <a:pPr/>
              <a:t>59</a:t>
            </a:fld>
            <a:endParaRPr lang="fr-CA"/>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eaLnBrk="1" hangingPunct="1">
              <a:spcBef>
                <a:spcPct val="0"/>
              </a:spcBef>
            </a:pPr>
            <a:r>
              <a:rPr lang="fr-CA" dirty="0" err="1" smtClean="0"/>
              <a:t>Credit</a:t>
            </a:r>
            <a:r>
              <a:rPr lang="fr-CA" dirty="0" smtClean="0"/>
              <a:t>: Deborah Byrd - </a:t>
            </a:r>
            <a:r>
              <a:rPr lang="fr-CA" dirty="0" err="1" smtClean="0"/>
              <a:t>EarthSky</a:t>
            </a:r>
            <a:endParaRPr lang="fr-CA" dirty="0" smtClean="0"/>
          </a:p>
          <a:p>
            <a:pPr eaLnBrk="1" hangingPunct="1">
              <a:spcBef>
                <a:spcPct val="0"/>
              </a:spcBef>
            </a:pPr>
            <a:r>
              <a:rPr lang="fr-CA" dirty="0" smtClean="0">
                <a:hlinkClick r:id="rId3"/>
              </a:rPr>
              <a:t>http://earthsky.org/space/big-sun-diving-comet-ison-might-be-spectacular-in-2013</a:t>
            </a:r>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8AE69EFA-D372-4E45-B1D1-893D2FB324C3}" type="slidenum">
              <a:rPr lang="fr-CA" smtClean="0"/>
              <a:pPr/>
              <a:t>60</a:t>
            </a:fld>
            <a:endParaRPr lang="fr-C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dirty="0" err="1" smtClean="0"/>
              <a:t>Credit</a:t>
            </a:r>
            <a:r>
              <a:rPr lang="fr-CA" dirty="0" smtClean="0"/>
              <a:t> (public </a:t>
            </a:r>
            <a:r>
              <a:rPr lang="fr-CA" dirty="0" err="1" smtClean="0"/>
              <a:t>domain</a:t>
            </a:r>
            <a:r>
              <a:rPr lang="fr-CA" dirty="0" smtClean="0"/>
              <a:t>): </a:t>
            </a:r>
            <a:r>
              <a:rPr lang="fr-CA" dirty="0" smtClean="0">
                <a:hlinkClick r:id="rId3"/>
              </a:rPr>
              <a:t>http://en.wikipedia.org/wiki/File:Tapestry_of_bayeux10.jpg</a:t>
            </a:r>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8AE69EFA-D372-4E45-B1D1-893D2FB324C3}" type="slidenum">
              <a:rPr lang="fr-CA" smtClean="0"/>
              <a:pPr/>
              <a:t>8</a:t>
            </a:fld>
            <a:endParaRPr lang="fr-CA"/>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eaLnBrk="1" hangingPunct="1">
              <a:spcBef>
                <a:spcPct val="0"/>
              </a:spcBef>
            </a:pPr>
            <a:r>
              <a:rPr lang="fr-CA" dirty="0" smtClean="0"/>
              <a:t>Crédit: Deborah Byrd - </a:t>
            </a:r>
            <a:r>
              <a:rPr lang="fr-CA" dirty="0" err="1" smtClean="0"/>
              <a:t>EarthSky</a:t>
            </a:r>
            <a:endParaRPr lang="fr-CA" dirty="0" smtClean="0"/>
          </a:p>
          <a:p>
            <a:pPr eaLnBrk="1" hangingPunct="1">
              <a:spcBef>
                <a:spcPct val="0"/>
              </a:spcBef>
            </a:pPr>
            <a:r>
              <a:rPr lang="fr-CA" dirty="0" smtClean="0">
                <a:hlinkClick r:id="rId3"/>
              </a:rPr>
              <a:t>http://earthsky.org/space/big-sun-diving-comet-ison-might-be-spectacular-in-2013</a:t>
            </a:r>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8AE69EFA-D372-4E45-B1D1-893D2FB324C3}" type="slidenum">
              <a:rPr lang="fr-CA" smtClean="0"/>
              <a:pPr/>
              <a:t>61</a:t>
            </a:fld>
            <a:endParaRPr lang="fr-CA"/>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A" dirty="0"/>
          </a:p>
        </p:txBody>
      </p:sp>
      <p:sp>
        <p:nvSpPr>
          <p:cNvPr id="4" name="Espace réservé du numéro de diapositive 3"/>
          <p:cNvSpPr>
            <a:spLocks noGrp="1"/>
          </p:cNvSpPr>
          <p:nvPr>
            <p:ph type="sldNum" sz="quarter" idx="10"/>
          </p:nvPr>
        </p:nvSpPr>
        <p:spPr/>
        <p:txBody>
          <a:bodyPr/>
          <a:lstStyle/>
          <a:p>
            <a:fld id="{8AE69EFA-D372-4E45-B1D1-893D2FB324C3}" type="slidenum">
              <a:rPr lang="fr-CA" smtClean="0"/>
              <a:pPr/>
              <a:t>62</a:t>
            </a:fld>
            <a:endParaRPr lang="fr-CA"/>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A" dirty="0"/>
          </a:p>
        </p:txBody>
      </p:sp>
      <p:sp>
        <p:nvSpPr>
          <p:cNvPr id="4" name="Espace réservé du numéro de diapositive 3"/>
          <p:cNvSpPr>
            <a:spLocks noGrp="1"/>
          </p:cNvSpPr>
          <p:nvPr>
            <p:ph type="sldNum" sz="quarter" idx="10"/>
          </p:nvPr>
        </p:nvSpPr>
        <p:spPr/>
        <p:txBody>
          <a:bodyPr/>
          <a:lstStyle/>
          <a:p>
            <a:fld id="{8AE69EFA-D372-4E45-B1D1-893D2FB324C3}" type="slidenum">
              <a:rPr lang="fr-CA" smtClean="0"/>
              <a:pPr/>
              <a:t>63</a:t>
            </a:fld>
            <a:endParaRPr lang="fr-C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eaLnBrk="1" hangingPunct="1">
              <a:spcBef>
                <a:spcPct val="0"/>
              </a:spcBef>
            </a:pPr>
            <a:r>
              <a:rPr lang="fr-CA" dirty="0" err="1" smtClean="0"/>
              <a:t>Credit</a:t>
            </a:r>
            <a:r>
              <a:rPr lang="fr-CA" dirty="0" smtClean="0"/>
              <a:t> (public </a:t>
            </a:r>
            <a:r>
              <a:rPr lang="fr-CA" dirty="0" err="1" smtClean="0"/>
              <a:t>domain</a:t>
            </a:r>
            <a:r>
              <a:rPr lang="fr-CA" dirty="0" smtClean="0"/>
              <a:t>): NASA/EPOXI</a:t>
            </a:r>
          </a:p>
          <a:p>
            <a:pPr eaLnBrk="1" hangingPunct="1">
              <a:spcBef>
                <a:spcPct val="0"/>
              </a:spcBef>
            </a:pPr>
            <a:r>
              <a:rPr lang="fr-CA" dirty="0" smtClean="0">
                <a:hlinkClick r:id="rId3"/>
              </a:rPr>
              <a:t>http://www.nasa.gov/mission_pages/epoxi/images/version1/IINMVUAXF_6000002_001_001_crop.html</a:t>
            </a:r>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8AE69EFA-D372-4E45-B1D1-893D2FB324C3}" type="slidenum">
              <a:rPr lang="fr-CA" smtClean="0"/>
              <a:pPr/>
              <a:t>9</a:t>
            </a:fld>
            <a:endParaRPr lang="fr-CA"/>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eaLnBrk="1" hangingPunct="1">
              <a:spcBef>
                <a:spcPct val="0"/>
              </a:spcBef>
            </a:pPr>
            <a:r>
              <a:rPr lang="fr-CA" dirty="0" err="1" smtClean="0"/>
              <a:t>Credit</a:t>
            </a:r>
            <a:r>
              <a:rPr lang="fr-CA" dirty="0" smtClean="0"/>
              <a:t> (public </a:t>
            </a:r>
            <a:r>
              <a:rPr lang="fr-CA" dirty="0" err="1" smtClean="0"/>
              <a:t>domain</a:t>
            </a:r>
            <a:r>
              <a:rPr lang="fr-CA" dirty="0" smtClean="0"/>
              <a:t>): NASA/JPL/UMD</a:t>
            </a:r>
          </a:p>
          <a:p>
            <a:pPr eaLnBrk="1" hangingPunct="1">
              <a:spcBef>
                <a:spcPct val="0"/>
              </a:spcBef>
            </a:pPr>
            <a:r>
              <a:rPr lang="fr-CA" dirty="0" smtClean="0">
                <a:hlinkClick r:id="rId3"/>
              </a:rPr>
              <a:t>http://photojournal.jpl.nasa.gov/catalog/PIA02142</a:t>
            </a:r>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8AE69EFA-D372-4E45-B1D1-893D2FB324C3}" type="slidenum">
              <a:rPr lang="fr-CA" smtClean="0"/>
              <a:pPr/>
              <a:t>10</a:t>
            </a:fld>
            <a:endParaRPr lang="fr-CA"/>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eaLnBrk="1" hangingPunct="1">
              <a:spcBef>
                <a:spcPct val="0"/>
              </a:spcBef>
            </a:pPr>
            <a:r>
              <a:rPr lang="fr-CA" dirty="0" err="1" smtClean="0"/>
              <a:t>Comet</a:t>
            </a:r>
            <a:r>
              <a:rPr lang="fr-CA" dirty="0" smtClean="0"/>
              <a:t> Hale-Bopp</a:t>
            </a:r>
          </a:p>
          <a:p>
            <a:pPr eaLnBrk="1" hangingPunct="1">
              <a:spcBef>
                <a:spcPct val="0"/>
              </a:spcBef>
            </a:pPr>
            <a:r>
              <a:rPr lang="en-US" dirty="0" smtClean="0"/>
              <a:t>Credit (Creative Commons): E. </a:t>
            </a:r>
            <a:r>
              <a:rPr lang="en-US" dirty="0" err="1" smtClean="0"/>
              <a:t>Kolmhofer</a:t>
            </a:r>
            <a:r>
              <a:rPr lang="en-US" dirty="0" smtClean="0"/>
              <a:t>, H. </a:t>
            </a:r>
            <a:r>
              <a:rPr lang="en-US" dirty="0" err="1" smtClean="0"/>
              <a:t>Raab</a:t>
            </a:r>
            <a:r>
              <a:rPr lang="en-US" dirty="0" smtClean="0"/>
              <a:t>; Johannes-</a:t>
            </a:r>
            <a:r>
              <a:rPr lang="en-US" dirty="0" err="1" smtClean="0"/>
              <a:t>Kepler</a:t>
            </a:r>
            <a:r>
              <a:rPr lang="en-US" dirty="0" smtClean="0"/>
              <a:t>-Observatory, Linz, </a:t>
            </a:r>
            <a:r>
              <a:rPr lang="fr-CA" dirty="0" err="1" smtClean="0"/>
              <a:t>Austria</a:t>
            </a:r>
            <a:endParaRPr lang="fr-CA" dirty="0" smtClean="0"/>
          </a:p>
          <a:p>
            <a:pPr eaLnBrk="1" hangingPunct="1">
              <a:spcBef>
                <a:spcPct val="0"/>
              </a:spcBef>
            </a:pPr>
            <a:r>
              <a:rPr lang="fr-CA" dirty="0" smtClean="0">
                <a:hlinkClick r:id="rId3"/>
              </a:rPr>
              <a:t>http://en.wikipedia.org/wiki/File:Comet_Hale-Bopp_1995O1.jpg</a:t>
            </a:r>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8AE69EFA-D372-4E45-B1D1-893D2FB324C3}" type="slidenum">
              <a:rPr lang="fr-CA" smtClean="0"/>
              <a:pPr/>
              <a:t>12</a:t>
            </a:fld>
            <a:endParaRPr lang="fr-CA"/>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eaLnBrk="1" hangingPunct="1"/>
            <a:r>
              <a:rPr lang="fr-CA" dirty="0" err="1" smtClean="0"/>
              <a:t>CometTempel</a:t>
            </a:r>
            <a:r>
              <a:rPr lang="fr-CA" dirty="0" smtClean="0"/>
              <a:t> 1:</a:t>
            </a:r>
          </a:p>
          <a:p>
            <a:pPr eaLnBrk="1" hangingPunct="1">
              <a:spcBef>
                <a:spcPct val="0"/>
              </a:spcBef>
            </a:pPr>
            <a:r>
              <a:rPr lang="fr-CA" dirty="0" err="1" smtClean="0"/>
              <a:t>Credit</a:t>
            </a:r>
            <a:r>
              <a:rPr lang="fr-CA" dirty="0" smtClean="0"/>
              <a:t> (public </a:t>
            </a:r>
            <a:r>
              <a:rPr lang="fr-CA" dirty="0" err="1" smtClean="0"/>
              <a:t>domain</a:t>
            </a:r>
            <a:r>
              <a:rPr lang="fr-CA" dirty="0" smtClean="0"/>
              <a:t>): NASA/JPL/UMD</a:t>
            </a:r>
          </a:p>
          <a:p>
            <a:pPr eaLnBrk="1" hangingPunct="1">
              <a:spcBef>
                <a:spcPct val="0"/>
              </a:spcBef>
            </a:pPr>
            <a:r>
              <a:rPr lang="fr-CA" dirty="0" smtClean="0">
                <a:hlinkClick r:id="rId3"/>
              </a:rPr>
              <a:t>http://photojournal.jpl.nasa.gov/catalog/PIA02142</a:t>
            </a:r>
            <a:endParaRPr lang="fr-CA" dirty="0" smtClean="0"/>
          </a:p>
          <a:p>
            <a:pPr eaLnBrk="1" hangingPunct="1"/>
            <a:r>
              <a:rPr lang="fr-CA" dirty="0" err="1" smtClean="0"/>
              <a:t>Comet</a:t>
            </a:r>
            <a:r>
              <a:rPr lang="fr-CA" dirty="0" smtClean="0"/>
              <a:t> Hale-Bopp:</a:t>
            </a:r>
          </a:p>
          <a:p>
            <a:pPr eaLnBrk="1" hangingPunct="1">
              <a:spcBef>
                <a:spcPct val="0"/>
              </a:spcBef>
            </a:pPr>
            <a:r>
              <a:rPr lang="en-US" dirty="0" smtClean="0"/>
              <a:t>Credit (Creative Commons): E. </a:t>
            </a:r>
            <a:r>
              <a:rPr lang="en-US" dirty="0" err="1" smtClean="0"/>
              <a:t>Kolmhofer</a:t>
            </a:r>
            <a:r>
              <a:rPr lang="en-US" dirty="0" smtClean="0"/>
              <a:t>, H. </a:t>
            </a:r>
            <a:r>
              <a:rPr lang="en-US" dirty="0" err="1" smtClean="0"/>
              <a:t>Raab</a:t>
            </a:r>
            <a:r>
              <a:rPr lang="en-US" dirty="0" smtClean="0"/>
              <a:t>; Johannes-</a:t>
            </a:r>
            <a:r>
              <a:rPr lang="en-US" dirty="0" err="1" smtClean="0"/>
              <a:t>Kepler</a:t>
            </a:r>
            <a:r>
              <a:rPr lang="en-US" dirty="0" smtClean="0"/>
              <a:t>-Observatory, Linz, </a:t>
            </a:r>
            <a:r>
              <a:rPr lang="fr-CA" dirty="0" err="1" smtClean="0"/>
              <a:t>Austria</a:t>
            </a:r>
            <a:endParaRPr lang="fr-CA" dirty="0" smtClean="0"/>
          </a:p>
          <a:p>
            <a:pPr eaLnBrk="1" hangingPunct="1">
              <a:spcBef>
                <a:spcPct val="0"/>
              </a:spcBef>
            </a:pPr>
            <a:r>
              <a:rPr lang="fr-CA" dirty="0" smtClean="0">
                <a:hlinkClick r:id="rId4"/>
              </a:rPr>
              <a:t>http://en.wikipedia.org/wiki/File:Comet_Hale-Bopp_1995O1.jpg</a:t>
            </a:r>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8AE69EFA-D372-4E45-B1D1-893D2FB324C3}" type="slidenum">
              <a:rPr lang="fr-CA" smtClean="0"/>
              <a:pPr/>
              <a:t>13</a:t>
            </a:fld>
            <a:endParaRPr lang="fr-CA"/>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de présentation 1 - fond coloré">
    <p:bg>
      <p:bgPr>
        <a:blipFill rotWithShape="1">
          <a:blip r:embed="rId2"/>
          <a:stretch>
            <a:fillRect/>
          </a:stretch>
        </a:blipFill>
        <a:effectLst/>
      </p:bgPr>
    </p:bg>
    <p:spTree>
      <p:nvGrpSpPr>
        <p:cNvPr id="1" name=""/>
        <p:cNvGrpSpPr/>
        <p:nvPr/>
      </p:nvGrpSpPr>
      <p:grpSpPr>
        <a:xfrm>
          <a:off x="0" y="0"/>
          <a:ext cx="0" cy="0"/>
          <a:chOff x="0" y="0"/>
          <a:chExt cx="0" cy="0"/>
        </a:xfrm>
      </p:grpSpPr>
      <p:sp>
        <p:nvSpPr>
          <p:cNvPr id="12" name="Sous-titre 2"/>
          <p:cNvSpPr>
            <a:spLocks noGrp="1"/>
          </p:cNvSpPr>
          <p:nvPr>
            <p:ph type="subTitle" idx="1" hasCustomPrompt="1"/>
          </p:nvPr>
        </p:nvSpPr>
        <p:spPr>
          <a:xfrm>
            <a:off x="649288" y="1396798"/>
            <a:ext cx="7832725" cy="813772"/>
          </a:xfrm>
        </p:spPr>
        <p:txBody>
          <a:bodyPr lIns="508000" tIns="25400" rIns="476250" bIns="25400" anchor="t" anchorCtr="0">
            <a:normAutofit/>
          </a:bodyPr>
          <a:lstStyle>
            <a:lvl1pPr marL="0" indent="0" algn="l">
              <a:lnSpc>
                <a:spcPct val="90000"/>
              </a:lnSpc>
              <a:buNone/>
              <a:defRPr sz="2400" b="0" i="1">
                <a:solidFill>
                  <a:srgbClr val="FFFFFF"/>
                </a:solidFill>
                <a:latin typeface="Palatino Linotype"/>
                <a:cs typeface="Palatino Linotyp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dirty="0" smtClean="0"/>
              <a:t>Sous-titre en </a:t>
            </a:r>
            <a:r>
              <a:rPr lang="fr-CA" dirty="0" err="1" smtClean="0"/>
              <a:t>Palatino</a:t>
            </a:r>
            <a:r>
              <a:rPr lang="fr-CA" dirty="0" smtClean="0"/>
              <a:t> Linotype</a:t>
            </a:r>
          </a:p>
        </p:txBody>
      </p:sp>
      <p:sp>
        <p:nvSpPr>
          <p:cNvPr id="13" name="Titre 1"/>
          <p:cNvSpPr>
            <a:spLocks noGrp="1"/>
          </p:cNvSpPr>
          <p:nvPr>
            <p:ph type="ctrTitle" hasCustomPrompt="1"/>
          </p:nvPr>
        </p:nvSpPr>
        <p:spPr>
          <a:xfrm>
            <a:off x="0" y="280989"/>
            <a:ext cx="9144000" cy="1107342"/>
          </a:xfrm>
        </p:spPr>
        <p:txBody>
          <a:bodyPr lIns="635000" rIns="635000" bIns="12700" anchor="b" anchorCtr="0">
            <a:normAutofit/>
          </a:bodyPr>
          <a:lstStyle>
            <a:lvl1pPr algn="l">
              <a:lnSpc>
                <a:spcPct val="80000"/>
              </a:lnSpc>
              <a:defRPr sz="4000" b="0" baseline="0">
                <a:latin typeface="+mn-lt"/>
              </a:defRPr>
            </a:lvl1pPr>
          </a:lstStyle>
          <a:p>
            <a:r>
              <a:rPr lang="fr-CA" dirty="0" smtClean="0"/>
              <a:t>Titre en Arial Black </a:t>
            </a:r>
            <a:br>
              <a:rPr lang="fr-CA" dirty="0" smtClean="0"/>
            </a:br>
            <a:r>
              <a:rPr lang="fr-CA" dirty="0" smtClean="0"/>
              <a:t>avec articles en Arial</a:t>
            </a:r>
            <a:endParaRPr lang="fr-FR" dirty="0"/>
          </a:p>
        </p:txBody>
      </p:sp>
      <p:sp>
        <p:nvSpPr>
          <p:cNvPr id="8" name="Espace réservé du texte 9"/>
          <p:cNvSpPr>
            <a:spLocks noGrp="1"/>
          </p:cNvSpPr>
          <p:nvPr>
            <p:ph type="body" sz="quarter" idx="13" hasCustomPrompt="1"/>
          </p:nvPr>
        </p:nvSpPr>
        <p:spPr>
          <a:xfrm>
            <a:off x="0" y="6286500"/>
            <a:ext cx="9144000" cy="571499"/>
          </a:xfrm>
          <a:blipFill rotWithShape="1">
            <a:blip r:embed="rId3"/>
            <a:stretch>
              <a:fillRect/>
            </a:stretch>
          </a:blipFill>
        </p:spPr>
        <p:txBody>
          <a:bodyPr>
            <a:normAutofit/>
          </a:bodyPr>
          <a:lstStyle>
            <a:lvl1pPr marL="0" indent="0" algn="ctr">
              <a:buNone/>
              <a:defRPr sz="800" baseline="0">
                <a:solidFill>
                  <a:srgbClr val="30BEFC"/>
                </a:solidFill>
                <a:latin typeface="Arial"/>
                <a:cs typeface="Arial"/>
              </a:defRPr>
            </a:lvl1pPr>
          </a:lstStyle>
          <a:p>
            <a:pPr lvl="0"/>
            <a:r>
              <a:rPr lang="fr-CA" dirty="0" smtClean="0"/>
              <a:t>Ne rien écrire dans cette boîte</a:t>
            </a:r>
          </a:p>
        </p:txBody>
      </p:sp>
      <p:sp>
        <p:nvSpPr>
          <p:cNvPr id="3" name="Espace réservé du numéro de diapositive 2"/>
          <p:cNvSpPr>
            <a:spLocks noGrp="1"/>
          </p:cNvSpPr>
          <p:nvPr>
            <p:ph type="sldNum" sz="quarter" idx="11"/>
          </p:nvPr>
        </p:nvSpPr>
        <p:spPr/>
        <p:txBody>
          <a:bodyPr/>
          <a:lstStyle/>
          <a:p>
            <a:fld id="{AF4556E5-370B-3847-B39C-62BF9C746151}" type="slidenum">
              <a:rPr lang="fr-FR" smtClean="0"/>
              <a:pPr/>
              <a:t>‹N°›</a:t>
            </a:fld>
            <a:endParaRPr lang="fr-FR" dirty="0"/>
          </a:p>
        </p:txBody>
      </p:sp>
    </p:spTree>
    <p:extLst>
      <p:ext uri="{BB962C8B-B14F-4D97-AF65-F5344CB8AC3E}">
        <p14:creationId xmlns="" xmlns:p14="http://schemas.microsoft.com/office/powerpoint/2010/main" val="281671651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ille de disposition des guide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pic>
        <p:nvPicPr>
          <p:cNvPr id="7" name="Image 6" descr="1107 PPT Master Grid v0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 xmlns:p14="http://schemas.microsoft.com/office/powerpoint/2010/main" val="286772868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de présentation 2 - fond noir et gris">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1"/>
          </p:nvPr>
        </p:nvSpPr>
        <p:spPr/>
        <p:txBody>
          <a:bodyPr/>
          <a:lstStyle/>
          <a:p>
            <a:fld id="{AF4556E5-370B-3847-B39C-62BF9C746151}" type="slidenum">
              <a:rPr lang="fr-FR" smtClean="0"/>
              <a:pPr/>
              <a:t>‹N°›</a:t>
            </a:fld>
            <a:endParaRPr lang="fr-FR" dirty="0"/>
          </a:p>
        </p:txBody>
      </p:sp>
      <p:sp>
        <p:nvSpPr>
          <p:cNvPr id="6" name="Sous-titre 2"/>
          <p:cNvSpPr>
            <a:spLocks noGrp="1"/>
          </p:cNvSpPr>
          <p:nvPr>
            <p:ph type="subTitle" idx="1" hasCustomPrompt="1"/>
          </p:nvPr>
        </p:nvSpPr>
        <p:spPr>
          <a:xfrm>
            <a:off x="649288" y="1396798"/>
            <a:ext cx="7832725" cy="813772"/>
          </a:xfrm>
        </p:spPr>
        <p:txBody>
          <a:bodyPr lIns="508000" tIns="25400" rIns="476250" bIns="25400" anchor="t" anchorCtr="0">
            <a:normAutofit/>
          </a:bodyPr>
          <a:lstStyle>
            <a:lvl1pPr marL="0" indent="0" algn="l">
              <a:lnSpc>
                <a:spcPct val="90000"/>
              </a:lnSpc>
              <a:buNone/>
              <a:defRPr sz="2400" b="0" i="1">
                <a:solidFill>
                  <a:srgbClr val="FFFFFF"/>
                </a:solidFill>
                <a:latin typeface="Palatino Linotype"/>
                <a:cs typeface="Palatino Linotyp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dirty="0" smtClean="0"/>
              <a:t>Sous-titre en </a:t>
            </a:r>
            <a:r>
              <a:rPr lang="fr-CA" dirty="0" err="1" smtClean="0"/>
              <a:t>Palatino</a:t>
            </a:r>
            <a:r>
              <a:rPr lang="fr-CA" dirty="0" smtClean="0"/>
              <a:t> Linotype</a:t>
            </a:r>
          </a:p>
        </p:txBody>
      </p:sp>
      <p:sp>
        <p:nvSpPr>
          <p:cNvPr id="10" name="Titre 1"/>
          <p:cNvSpPr>
            <a:spLocks noGrp="1"/>
          </p:cNvSpPr>
          <p:nvPr>
            <p:ph type="ctrTitle" hasCustomPrompt="1"/>
          </p:nvPr>
        </p:nvSpPr>
        <p:spPr>
          <a:xfrm>
            <a:off x="0" y="280989"/>
            <a:ext cx="9144000" cy="1107342"/>
          </a:xfrm>
        </p:spPr>
        <p:txBody>
          <a:bodyPr lIns="635000" rIns="635000" bIns="12700" anchor="b" anchorCtr="0">
            <a:normAutofit/>
          </a:bodyPr>
          <a:lstStyle>
            <a:lvl1pPr algn="l">
              <a:lnSpc>
                <a:spcPct val="80000"/>
              </a:lnSpc>
              <a:defRPr sz="4000" b="0" baseline="0">
                <a:latin typeface="+mn-lt"/>
              </a:defRPr>
            </a:lvl1pPr>
          </a:lstStyle>
          <a:p>
            <a:r>
              <a:rPr lang="fr-CA" dirty="0" smtClean="0"/>
              <a:t>Titre en Arial Black </a:t>
            </a:r>
            <a:br>
              <a:rPr lang="fr-CA" dirty="0" smtClean="0"/>
            </a:br>
            <a:r>
              <a:rPr lang="fr-CA" dirty="0" smtClean="0"/>
              <a:t>avec articles en Arial</a:t>
            </a:r>
            <a:endParaRPr lang="fr-FR" dirty="0"/>
          </a:p>
        </p:txBody>
      </p:sp>
      <p:sp>
        <p:nvSpPr>
          <p:cNvPr id="7" name="Espace réservé du texte 9"/>
          <p:cNvSpPr>
            <a:spLocks noGrp="1"/>
          </p:cNvSpPr>
          <p:nvPr>
            <p:ph type="body" sz="quarter" idx="13" hasCustomPrompt="1"/>
          </p:nvPr>
        </p:nvSpPr>
        <p:spPr>
          <a:xfrm>
            <a:off x="0" y="6286500"/>
            <a:ext cx="9144000" cy="571499"/>
          </a:xfrm>
          <a:blipFill rotWithShape="1">
            <a:blip r:embed="rId3"/>
            <a:stretch>
              <a:fillRect/>
            </a:stretch>
          </a:blipFill>
        </p:spPr>
        <p:txBody>
          <a:bodyPr>
            <a:normAutofit/>
          </a:bodyPr>
          <a:lstStyle>
            <a:lvl1pPr marL="0" indent="0" algn="ctr">
              <a:buNone/>
              <a:defRPr sz="800" baseline="0">
                <a:solidFill>
                  <a:srgbClr val="30BEFC"/>
                </a:solidFill>
                <a:latin typeface="Arial"/>
                <a:cs typeface="Arial"/>
              </a:defRPr>
            </a:lvl1pPr>
          </a:lstStyle>
          <a:p>
            <a:pPr lvl="0"/>
            <a:r>
              <a:rPr lang="fr-CA" dirty="0" smtClean="0"/>
              <a:t>Ne rien écrire dans cette boîte</a:t>
            </a:r>
          </a:p>
        </p:txBody>
      </p:sp>
    </p:spTree>
    <p:extLst>
      <p:ext uri="{BB962C8B-B14F-4D97-AF65-F5344CB8AC3E}">
        <p14:creationId xmlns="" xmlns:p14="http://schemas.microsoft.com/office/powerpoint/2010/main" val="25608459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de présentation 3 - fond noir">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1"/>
          </p:nvPr>
        </p:nvSpPr>
        <p:spPr/>
        <p:txBody>
          <a:bodyPr/>
          <a:lstStyle/>
          <a:p>
            <a:fld id="{AF4556E5-370B-3847-B39C-62BF9C746151}" type="slidenum">
              <a:rPr lang="fr-FR" smtClean="0"/>
              <a:pPr/>
              <a:t>‹N°›</a:t>
            </a:fld>
            <a:endParaRPr lang="fr-FR" dirty="0"/>
          </a:p>
        </p:txBody>
      </p:sp>
      <p:sp>
        <p:nvSpPr>
          <p:cNvPr id="9" name="Sous-titre 2"/>
          <p:cNvSpPr>
            <a:spLocks noGrp="1"/>
          </p:cNvSpPr>
          <p:nvPr>
            <p:ph type="subTitle" idx="1" hasCustomPrompt="1"/>
          </p:nvPr>
        </p:nvSpPr>
        <p:spPr>
          <a:xfrm>
            <a:off x="649288" y="1396798"/>
            <a:ext cx="7832725" cy="813772"/>
          </a:xfrm>
        </p:spPr>
        <p:txBody>
          <a:bodyPr lIns="508000" tIns="25400" rIns="476250" bIns="25400" anchor="t" anchorCtr="0">
            <a:normAutofit/>
          </a:bodyPr>
          <a:lstStyle>
            <a:lvl1pPr marL="0" indent="0" algn="l">
              <a:lnSpc>
                <a:spcPct val="90000"/>
              </a:lnSpc>
              <a:buNone/>
              <a:defRPr sz="2400" b="0" i="1">
                <a:solidFill>
                  <a:srgbClr val="FFFFFF"/>
                </a:solidFill>
                <a:latin typeface="Palatino Linotype"/>
                <a:cs typeface="Palatino Linotyp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dirty="0" smtClean="0"/>
              <a:t>Sous-titre en </a:t>
            </a:r>
            <a:r>
              <a:rPr lang="fr-CA" dirty="0" err="1" smtClean="0"/>
              <a:t>Palatino</a:t>
            </a:r>
            <a:r>
              <a:rPr lang="fr-CA" dirty="0" smtClean="0"/>
              <a:t> Linotype</a:t>
            </a:r>
          </a:p>
        </p:txBody>
      </p:sp>
      <p:sp>
        <p:nvSpPr>
          <p:cNvPr id="10" name="Titre 1"/>
          <p:cNvSpPr>
            <a:spLocks noGrp="1"/>
          </p:cNvSpPr>
          <p:nvPr>
            <p:ph type="ctrTitle" hasCustomPrompt="1"/>
          </p:nvPr>
        </p:nvSpPr>
        <p:spPr>
          <a:xfrm>
            <a:off x="0" y="280989"/>
            <a:ext cx="9144000" cy="1107342"/>
          </a:xfrm>
        </p:spPr>
        <p:txBody>
          <a:bodyPr lIns="635000" rIns="635000" bIns="12700" anchor="b" anchorCtr="0">
            <a:normAutofit/>
          </a:bodyPr>
          <a:lstStyle>
            <a:lvl1pPr algn="l">
              <a:lnSpc>
                <a:spcPct val="80000"/>
              </a:lnSpc>
              <a:defRPr sz="4000" b="0" baseline="0">
                <a:latin typeface="+mn-lt"/>
              </a:defRPr>
            </a:lvl1pPr>
          </a:lstStyle>
          <a:p>
            <a:r>
              <a:rPr lang="fr-CA" dirty="0" smtClean="0"/>
              <a:t>Titre en Arial Black </a:t>
            </a:r>
            <a:br>
              <a:rPr lang="fr-CA" dirty="0" smtClean="0"/>
            </a:br>
            <a:r>
              <a:rPr lang="fr-CA" dirty="0" smtClean="0"/>
              <a:t>avec articles en Arial</a:t>
            </a:r>
            <a:endParaRPr lang="fr-FR" dirty="0"/>
          </a:p>
        </p:txBody>
      </p:sp>
      <p:sp>
        <p:nvSpPr>
          <p:cNvPr id="6" name="Espace réservé du texte 9"/>
          <p:cNvSpPr>
            <a:spLocks noGrp="1"/>
          </p:cNvSpPr>
          <p:nvPr>
            <p:ph type="body" sz="quarter" idx="13" hasCustomPrompt="1"/>
          </p:nvPr>
        </p:nvSpPr>
        <p:spPr>
          <a:xfrm>
            <a:off x="0" y="6286500"/>
            <a:ext cx="9144000" cy="571499"/>
          </a:xfrm>
          <a:blipFill rotWithShape="1">
            <a:blip r:embed="rId2"/>
            <a:stretch>
              <a:fillRect/>
            </a:stretch>
          </a:blipFill>
        </p:spPr>
        <p:txBody>
          <a:bodyPr>
            <a:normAutofit/>
          </a:bodyPr>
          <a:lstStyle>
            <a:lvl1pPr marL="0" indent="0" algn="ctr">
              <a:buNone/>
              <a:defRPr sz="800" baseline="0">
                <a:solidFill>
                  <a:srgbClr val="30BEFC"/>
                </a:solidFill>
                <a:latin typeface="Arial"/>
                <a:cs typeface="Arial"/>
              </a:defRPr>
            </a:lvl1pPr>
          </a:lstStyle>
          <a:p>
            <a:pPr lvl="0"/>
            <a:r>
              <a:rPr lang="fr-CA" dirty="0" smtClean="0"/>
              <a:t>Ne rien écrire dans cette boîte</a:t>
            </a:r>
          </a:p>
        </p:txBody>
      </p:sp>
    </p:spTree>
    <p:extLst>
      <p:ext uri="{BB962C8B-B14F-4D97-AF65-F5344CB8AC3E}">
        <p14:creationId xmlns="" xmlns:p14="http://schemas.microsoft.com/office/powerpoint/2010/main" val="147195064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u 1 - fond gris - titre avec remplissa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Espace réservé du texte 9"/>
          <p:cNvSpPr>
            <a:spLocks noGrp="1"/>
          </p:cNvSpPr>
          <p:nvPr>
            <p:ph type="body" sz="quarter" idx="13" hasCustomPrompt="1"/>
          </p:nvPr>
        </p:nvSpPr>
        <p:spPr>
          <a:xfrm>
            <a:off x="0" y="0"/>
            <a:ext cx="3054350" cy="274638"/>
          </a:xfrm>
          <a:solidFill>
            <a:schemeClr val="accent3"/>
          </a:solidFill>
        </p:spPr>
        <p:txBody>
          <a:bodyPr>
            <a:normAutofit/>
          </a:bodyPr>
          <a:lstStyle>
            <a:lvl1pPr marL="0" indent="0" algn="ctr">
              <a:buNone/>
              <a:defRPr sz="700" baseline="0">
                <a:solidFill>
                  <a:schemeClr val="bg1"/>
                </a:solidFill>
                <a:latin typeface="Arial"/>
                <a:cs typeface="Arial"/>
              </a:defRPr>
            </a:lvl1pPr>
          </a:lstStyle>
          <a:p>
            <a:pPr lvl="0"/>
            <a:r>
              <a:rPr lang="fr-CA" dirty="0" smtClean="0"/>
              <a:t>Modifier le remplissage pour changer la couleur de section</a:t>
            </a:r>
          </a:p>
        </p:txBody>
      </p:sp>
      <p:sp>
        <p:nvSpPr>
          <p:cNvPr id="7" name="Espace réservé du numéro de diapositive 6"/>
          <p:cNvSpPr>
            <a:spLocks noGrp="1"/>
          </p:cNvSpPr>
          <p:nvPr>
            <p:ph type="sldNum" sz="quarter" idx="16"/>
          </p:nvPr>
        </p:nvSpPr>
        <p:spPr/>
        <p:txBody>
          <a:bodyPr/>
          <a:lstStyle/>
          <a:p>
            <a:fld id="{AF4556E5-370B-3847-B39C-62BF9C746151}" type="slidenum">
              <a:rPr lang="fr-FR" smtClean="0"/>
              <a:pPr/>
              <a:t>‹N°›</a:t>
            </a:fld>
            <a:endParaRPr lang="fr-FR" dirty="0"/>
          </a:p>
        </p:txBody>
      </p:sp>
      <p:sp>
        <p:nvSpPr>
          <p:cNvPr id="17" name="Table Placeholder 16"/>
          <p:cNvSpPr>
            <a:spLocks noGrp="1"/>
          </p:cNvSpPr>
          <p:nvPr>
            <p:ph type="tbl" sz="quarter" idx="18" hasCustomPrompt="1"/>
          </p:nvPr>
        </p:nvSpPr>
        <p:spPr>
          <a:xfrm>
            <a:off x="3057639" y="0"/>
            <a:ext cx="6089650" cy="274997"/>
          </a:xfrm>
          <a:solidFill>
            <a:schemeClr val="tx1">
              <a:lumMod val="75000"/>
              <a:lumOff val="25000"/>
            </a:schemeClr>
          </a:solidFill>
          <a:ln>
            <a:noFill/>
          </a:ln>
        </p:spPr>
        <p:txBody>
          <a:bodyPr>
            <a:normAutofit/>
          </a:bodyPr>
          <a:lstStyle>
            <a:lvl1pPr algn="ctr">
              <a:defRPr sz="800" b="0">
                <a:solidFill>
                  <a:srgbClr val="262626"/>
                </a:solidFill>
              </a:defRPr>
            </a:lvl1pPr>
          </a:lstStyle>
          <a:p>
            <a:r>
              <a:rPr lang="en-US" dirty="0" smtClean="0"/>
              <a:t>Ne pas modifier </a:t>
            </a:r>
            <a:r>
              <a:rPr lang="en-US" dirty="0" err="1" smtClean="0"/>
              <a:t>cette</a:t>
            </a:r>
            <a:r>
              <a:rPr lang="en-US" dirty="0" smtClean="0"/>
              <a:t> </a:t>
            </a:r>
            <a:r>
              <a:rPr lang="en-US" dirty="0" err="1" smtClean="0"/>
              <a:t>boite</a:t>
            </a:r>
            <a:endParaRPr lang="en-US" dirty="0"/>
          </a:p>
        </p:txBody>
      </p:sp>
      <p:sp>
        <p:nvSpPr>
          <p:cNvPr id="2" name="Titre 1"/>
          <p:cNvSpPr>
            <a:spLocks noGrp="1"/>
          </p:cNvSpPr>
          <p:nvPr>
            <p:ph type="title" hasCustomPrompt="1"/>
          </p:nvPr>
        </p:nvSpPr>
        <p:spPr>
          <a:xfrm>
            <a:off x="0" y="274638"/>
            <a:ext cx="9144000" cy="579437"/>
          </a:xfrm>
          <a:gradFill flip="none" rotWithShape="1">
            <a:gsLst>
              <a:gs pos="0">
                <a:srgbClr val="141414"/>
              </a:gs>
              <a:gs pos="100000">
                <a:schemeClr val="tx1">
                  <a:lumMod val="85000"/>
                  <a:lumOff val="15000"/>
                </a:schemeClr>
              </a:gs>
            </a:gsLst>
            <a:path path="circle">
              <a:fillToRect l="100000" t="100000"/>
            </a:path>
            <a:tileRect r="-100000" b="-100000"/>
          </a:gradFill>
        </p:spPr>
        <p:txBody>
          <a:bodyPr lIns="654050" rIns="654050" anchor="b" anchorCtr="0">
            <a:normAutofit/>
          </a:bodyPr>
          <a:lstStyle>
            <a:lvl1pPr marL="0" indent="0" algn="l">
              <a:tabLst/>
              <a:defRPr sz="2400" b="0" i="0" baseline="0">
                <a:solidFill>
                  <a:schemeClr val="bg1"/>
                </a:solidFill>
                <a:latin typeface="Arial"/>
                <a:cs typeface="Arial"/>
              </a:defRPr>
            </a:lvl1pPr>
          </a:lstStyle>
          <a:p>
            <a:r>
              <a:rPr lang="fr-CA" dirty="0" smtClean="0"/>
              <a:t>Titre en Arial Black avec articles en Arial</a:t>
            </a:r>
            <a:endParaRPr lang="fr-FR" dirty="0"/>
          </a:p>
        </p:txBody>
      </p:sp>
      <p:sp>
        <p:nvSpPr>
          <p:cNvPr id="8" name="Sous-titre 2"/>
          <p:cNvSpPr>
            <a:spLocks noGrp="1"/>
          </p:cNvSpPr>
          <p:nvPr>
            <p:ph type="subTitle" idx="1" hasCustomPrompt="1"/>
          </p:nvPr>
        </p:nvSpPr>
        <p:spPr>
          <a:xfrm>
            <a:off x="649287" y="218960"/>
            <a:ext cx="7832725" cy="285357"/>
          </a:xfrm>
        </p:spPr>
        <p:txBody>
          <a:bodyPr lIns="508000" tIns="12700" rIns="495300" bIns="12700" anchor="b" anchorCtr="0">
            <a:noAutofit/>
          </a:bodyPr>
          <a:lstStyle>
            <a:lvl1pPr marL="0" indent="0" algn="l">
              <a:buNone/>
              <a:defRPr sz="1400" b="0" i="1">
                <a:solidFill>
                  <a:srgbClr val="FFFFFF"/>
                </a:solidFill>
                <a:latin typeface="Palatino Linotype"/>
                <a:cs typeface="Palatino Linotyp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dirty="0" smtClean="0"/>
              <a:t>Sous-titre en </a:t>
            </a:r>
            <a:r>
              <a:rPr lang="fr-CA" dirty="0" err="1" smtClean="0"/>
              <a:t>Palatino</a:t>
            </a:r>
            <a:r>
              <a:rPr lang="fr-CA" dirty="0" smtClean="0"/>
              <a:t> Linotype</a:t>
            </a:r>
          </a:p>
        </p:txBody>
      </p:sp>
      <p:sp>
        <p:nvSpPr>
          <p:cNvPr id="11" name="Espace réservé du texte 9"/>
          <p:cNvSpPr>
            <a:spLocks noGrp="1"/>
          </p:cNvSpPr>
          <p:nvPr>
            <p:ph type="body" sz="quarter" idx="19" hasCustomPrompt="1"/>
          </p:nvPr>
        </p:nvSpPr>
        <p:spPr>
          <a:xfrm>
            <a:off x="0" y="6286500"/>
            <a:ext cx="9144000" cy="571499"/>
          </a:xfrm>
          <a:blipFill rotWithShape="1">
            <a:blip r:embed="rId3"/>
            <a:stretch>
              <a:fillRect/>
            </a:stretch>
          </a:blipFill>
        </p:spPr>
        <p:txBody>
          <a:bodyPr>
            <a:normAutofit/>
          </a:bodyPr>
          <a:lstStyle>
            <a:lvl1pPr marL="0" indent="0" algn="ctr">
              <a:buNone/>
              <a:defRPr sz="800" baseline="0">
                <a:solidFill>
                  <a:srgbClr val="30BEFC"/>
                </a:solidFill>
                <a:latin typeface="Arial"/>
                <a:cs typeface="Arial"/>
              </a:defRPr>
            </a:lvl1pPr>
          </a:lstStyle>
          <a:p>
            <a:pPr lvl="0"/>
            <a:r>
              <a:rPr lang="fr-CA" dirty="0" smtClean="0"/>
              <a:t>Ne rien écrire dans cette boîte</a:t>
            </a:r>
          </a:p>
        </p:txBody>
      </p:sp>
    </p:spTree>
    <p:extLst>
      <p:ext uri="{BB962C8B-B14F-4D97-AF65-F5344CB8AC3E}">
        <p14:creationId xmlns="" xmlns:p14="http://schemas.microsoft.com/office/powerpoint/2010/main" val="8863393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u 2 - fond gris - titre sans remplissa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Espace réservé du texte 9"/>
          <p:cNvSpPr>
            <a:spLocks noGrp="1"/>
          </p:cNvSpPr>
          <p:nvPr>
            <p:ph type="body" sz="quarter" idx="13" hasCustomPrompt="1"/>
          </p:nvPr>
        </p:nvSpPr>
        <p:spPr>
          <a:xfrm>
            <a:off x="0" y="0"/>
            <a:ext cx="3054350" cy="274638"/>
          </a:xfrm>
          <a:solidFill>
            <a:schemeClr val="accent3"/>
          </a:solidFill>
        </p:spPr>
        <p:txBody>
          <a:bodyPr>
            <a:normAutofit/>
          </a:bodyPr>
          <a:lstStyle>
            <a:lvl1pPr marL="0" indent="0" algn="ctr">
              <a:buNone/>
              <a:defRPr sz="700" baseline="0">
                <a:solidFill>
                  <a:schemeClr val="bg1"/>
                </a:solidFill>
                <a:latin typeface="Arial"/>
                <a:cs typeface="Arial"/>
              </a:defRPr>
            </a:lvl1pPr>
          </a:lstStyle>
          <a:p>
            <a:pPr lvl="0"/>
            <a:r>
              <a:rPr lang="fr-CA" dirty="0" smtClean="0"/>
              <a:t>Modifier le remplissage pour changer la couleur de section</a:t>
            </a:r>
          </a:p>
        </p:txBody>
      </p:sp>
      <p:sp>
        <p:nvSpPr>
          <p:cNvPr id="7" name="Espace réservé du numéro de diapositive 6"/>
          <p:cNvSpPr>
            <a:spLocks noGrp="1"/>
          </p:cNvSpPr>
          <p:nvPr>
            <p:ph type="sldNum" sz="quarter" idx="16"/>
          </p:nvPr>
        </p:nvSpPr>
        <p:spPr/>
        <p:txBody>
          <a:bodyPr/>
          <a:lstStyle/>
          <a:p>
            <a:fld id="{AF4556E5-370B-3847-B39C-62BF9C746151}" type="slidenum">
              <a:rPr lang="fr-FR" smtClean="0"/>
              <a:pPr/>
              <a:t>‹N°›</a:t>
            </a:fld>
            <a:endParaRPr lang="fr-FR" dirty="0"/>
          </a:p>
        </p:txBody>
      </p:sp>
      <p:sp>
        <p:nvSpPr>
          <p:cNvPr id="13" name="Table Placeholder 16"/>
          <p:cNvSpPr>
            <a:spLocks noGrp="1"/>
          </p:cNvSpPr>
          <p:nvPr>
            <p:ph type="tbl" sz="quarter" idx="18" hasCustomPrompt="1"/>
          </p:nvPr>
        </p:nvSpPr>
        <p:spPr>
          <a:xfrm>
            <a:off x="3057639" y="0"/>
            <a:ext cx="6089650" cy="274997"/>
          </a:xfrm>
          <a:solidFill>
            <a:schemeClr val="tx1">
              <a:lumMod val="75000"/>
              <a:lumOff val="25000"/>
            </a:schemeClr>
          </a:solidFill>
          <a:ln>
            <a:noFill/>
          </a:ln>
        </p:spPr>
        <p:txBody>
          <a:bodyPr>
            <a:normAutofit/>
          </a:bodyPr>
          <a:lstStyle>
            <a:lvl1pPr algn="ctr">
              <a:defRPr sz="800" b="0">
                <a:solidFill>
                  <a:srgbClr val="262626"/>
                </a:solidFill>
              </a:defRPr>
            </a:lvl1pPr>
          </a:lstStyle>
          <a:p>
            <a:r>
              <a:rPr lang="en-US" dirty="0" smtClean="0"/>
              <a:t>Ne pas modifier </a:t>
            </a:r>
            <a:r>
              <a:rPr lang="en-US" dirty="0" err="1" smtClean="0"/>
              <a:t>cette</a:t>
            </a:r>
            <a:r>
              <a:rPr lang="en-US" dirty="0" smtClean="0"/>
              <a:t> </a:t>
            </a:r>
            <a:r>
              <a:rPr lang="en-US" dirty="0" err="1" smtClean="0"/>
              <a:t>boite</a:t>
            </a:r>
            <a:endParaRPr lang="en-US" dirty="0"/>
          </a:p>
        </p:txBody>
      </p:sp>
      <p:sp>
        <p:nvSpPr>
          <p:cNvPr id="11" name="Titre 1"/>
          <p:cNvSpPr>
            <a:spLocks noGrp="1"/>
          </p:cNvSpPr>
          <p:nvPr>
            <p:ph type="title" hasCustomPrompt="1"/>
          </p:nvPr>
        </p:nvSpPr>
        <p:spPr>
          <a:xfrm>
            <a:off x="0" y="274638"/>
            <a:ext cx="9144000" cy="579437"/>
          </a:xfrm>
          <a:noFill/>
        </p:spPr>
        <p:txBody>
          <a:bodyPr lIns="654050" rIns="654050" anchor="b" anchorCtr="0">
            <a:normAutofit/>
          </a:bodyPr>
          <a:lstStyle>
            <a:lvl1pPr marL="0" indent="0" algn="l">
              <a:tabLst/>
              <a:defRPr sz="2400" b="0" i="0" baseline="0">
                <a:solidFill>
                  <a:schemeClr val="bg1"/>
                </a:solidFill>
                <a:latin typeface="Arial"/>
                <a:cs typeface="Arial"/>
              </a:defRPr>
            </a:lvl1pPr>
          </a:lstStyle>
          <a:p>
            <a:r>
              <a:rPr lang="fr-CA" dirty="0" smtClean="0"/>
              <a:t>Titre en Arial Black avec articles en Arial</a:t>
            </a:r>
            <a:endParaRPr lang="fr-FR" dirty="0"/>
          </a:p>
        </p:txBody>
      </p:sp>
      <p:sp>
        <p:nvSpPr>
          <p:cNvPr id="8" name="Sous-titre 2"/>
          <p:cNvSpPr>
            <a:spLocks noGrp="1"/>
          </p:cNvSpPr>
          <p:nvPr>
            <p:ph type="subTitle" idx="1" hasCustomPrompt="1"/>
          </p:nvPr>
        </p:nvSpPr>
        <p:spPr>
          <a:xfrm>
            <a:off x="649287" y="218960"/>
            <a:ext cx="7832725" cy="285357"/>
          </a:xfrm>
        </p:spPr>
        <p:txBody>
          <a:bodyPr lIns="508000" tIns="12700" rIns="495300" bIns="12700" anchor="b" anchorCtr="0">
            <a:noAutofit/>
          </a:bodyPr>
          <a:lstStyle>
            <a:lvl1pPr marL="0" indent="0" algn="l">
              <a:buNone/>
              <a:defRPr sz="1400" b="0" i="1">
                <a:solidFill>
                  <a:srgbClr val="FFFFFF"/>
                </a:solidFill>
                <a:latin typeface="Palatino Linotype"/>
                <a:cs typeface="Palatino Linotyp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dirty="0" smtClean="0"/>
              <a:t>Sous-titre en </a:t>
            </a:r>
            <a:r>
              <a:rPr lang="fr-CA" dirty="0" err="1" smtClean="0"/>
              <a:t>Palatino</a:t>
            </a:r>
            <a:r>
              <a:rPr lang="fr-CA" dirty="0" smtClean="0"/>
              <a:t> Linotype</a:t>
            </a:r>
          </a:p>
        </p:txBody>
      </p:sp>
      <p:sp>
        <p:nvSpPr>
          <p:cNvPr id="12" name="Espace réservé du texte 9"/>
          <p:cNvSpPr>
            <a:spLocks noGrp="1"/>
          </p:cNvSpPr>
          <p:nvPr>
            <p:ph type="body" sz="quarter" idx="19" hasCustomPrompt="1"/>
          </p:nvPr>
        </p:nvSpPr>
        <p:spPr>
          <a:xfrm>
            <a:off x="0" y="6286500"/>
            <a:ext cx="9144000" cy="571499"/>
          </a:xfrm>
          <a:blipFill rotWithShape="1">
            <a:blip r:embed="rId3"/>
            <a:stretch>
              <a:fillRect/>
            </a:stretch>
          </a:blipFill>
        </p:spPr>
        <p:txBody>
          <a:bodyPr>
            <a:normAutofit/>
          </a:bodyPr>
          <a:lstStyle>
            <a:lvl1pPr marL="0" indent="0" algn="ctr">
              <a:buNone/>
              <a:defRPr sz="800" baseline="0">
                <a:solidFill>
                  <a:srgbClr val="30BEFC"/>
                </a:solidFill>
                <a:latin typeface="Arial"/>
                <a:cs typeface="Arial"/>
              </a:defRPr>
            </a:lvl1pPr>
          </a:lstStyle>
          <a:p>
            <a:pPr lvl="0"/>
            <a:r>
              <a:rPr lang="fr-CA" dirty="0" smtClean="0"/>
              <a:t>Ne rien écrire dans cette boîte</a:t>
            </a:r>
          </a:p>
        </p:txBody>
      </p:sp>
    </p:spTree>
    <p:extLst>
      <p:ext uri="{BB962C8B-B14F-4D97-AF65-F5344CB8AC3E}">
        <p14:creationId xmlns="" xmlns:p14="http://schemas.microsoft.com/office/powerpoint/2010/main" val="323960215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u 3 - fond noir - titre avec remplissage">
    <p:bg>
      <p:bgPr>
        <a:solidFill>
          <a:schemeClr val="tx1"/>
        </a:solidFill>
        <a:effectLst/>
      </p:bgPr>
    </p:bg>
    <p:spTree>
      <p:nvGrpSpPr>
        <p:cNvPr id="1" name=""/>
        <p:cNvGrpSpPr/>
        <p:nvPr/>
      </p:nvGrpSpPr>
      <p:grpSpPr>
        <a:xfrm>
          <a:off x="0" y="0"/>
          <a:ext cx="0" cy="0"/>
          <a:chOff x="0" y="0"/>
          <a:chExt cx="0" cy="0"/>
        </a:xfrm>
      </p:grpSpPr>
      <p:sp>
        <p:nvSpPr>
          <p:cNvPr id="10" name="Espace réservé du texte 9"/>
          <p:cNvSpPr>
            <a:spLocks noGrp="1"/>
          </p:cNvSpPr>
          <p:nvPr>
            <p:ph type="body" sz="quarter" idx="13" hasCustomPrompt="1"/>
          </p:nvPr>
        </p:nvSpPr>
        <p:spPr>
          <a:xfrm>
            <a:off x="0" y="0"/>
            <a:ext cx="3054350" cy="274638"/>
          </a:xfrm>
          <a:solidFill>
            <a:schemeClr val="accent3"/>
          </a:solidFill>
        </p:spPr>
        <p:txBody>
          <a:bodyPr>
            <a:normAutofit/>
          </a:bodyPr>
          <a:lstStyle>
            <a:lvl1pPr marL="0" indent="0" algn="ctr">
              <a:buNone/>
              <a:defRPr sz="700" baseline="0">
                <a:solidFill>
                  <a:schemeClr val="bg1"/>
                </a:solidFill>
                <a:latin typeface="Arial"/>
                <a:cs typeface="Arial"/>
              </a:defRPr>
            </a:lvl1pPr>
          </a:lstStyle>
          <a:p>
            <a:pPr lvl="0"/>
            <a:r>
              <a:rPr lang="fr-CA" dirty="0" smtClean="0"/>
              <a:t>Modifier le remplissage pour changer la couleur de section</a:t>
            </a:r>
          </a:p>
        </p:txBody>
      </p:sp>
      <p:sp>
        <p:nvSpPr>
          <p:cNvPr id="6" name="Espace réservé du numéro de diapositive 5"/>
          <p:cNvSpPr>
            <a:spLocks noGrp="1"/>
          </p:cNvSpPr>
          <p:nvPr>
            <p:ph type="sldNum" sz="quarter" idx="16"/>
          </p:nvPr>
        </p:nvSpPr>
        <p:spPr/>
        <p:txBody>
          <a:bodyPr/>
          <a:lstStyle/>
          <a:p>
            <a:fld id="{AF4556E5-370B-3847-B39C-62BF9C746151}" type="slidenum">
              <a:rPr lang="fr-FR" smtClean="0"/>
              <a:pPr/>
              <a:t>‹N°›</a:t>
            </a:fld>
            <a:endParaRPr lang="fr-FR" dirty="0"/>
          </a:p>
        </p:txBody>
      </p:sp>
      <p:sp>
        <p:nvSpPr>
          <p:cNvPr id="9" name="Table Placeholder 16"/>
          <p:cNvSpPr>
            <a:spLocks noGrp="1"/>
          </p:cNvSpPr>
          <p:nvPr>
            <p:ph type="tbl" sz="quarter" idx="18" hasCustomPrompt="1"/>
          </p:nvPr>
        </p:nvSpPr>
        <p:spPr>
          <a:xfrm>
            <a:off x="3057639" y="0"/>
            <a:ext cx="6089650" cy="274997"/>
          </a:xfrm>
          <a:solidFill>
            <a:schemeClr val="tx1">
              <a:lumMod val="75000"/>
              <a:lumOff val="25000"/>
            </a:schemeClr>
          </a:solidFill>
          <a:ln>
            <a:noFill/>
          </a:ln>
        </p:spPr>
        <p:txBody>
          <a:bodyPr>
            <a:normAutofit/>
          </a:bodyPr>
          <a:lstStyle>
            <a:lvl1pPr algn="ctr">
              <a:defRPr sz="800" b="0">
                <a:solidFill>
                  <a:srgbClr val="262626"/>
                </a:solidFill>
              </a:defRPr>
            </a:lvl1pPr>
          </a:lstStyle>
          <a:p>
            <a:r>
              <a:rPr lang="en-US" dirty="0" smtClean="0"/>
              <a:t>Ne pas modifier </a:t>
            </a:r>
            <a:r>
              <a:rPr lang="en-US" dirty="0" err="1" smtClean="0"/>
              <a:t>cette</a:t>
            </a:r>
            <a:r>
              <a:rPr lang="en-US" dirty="0" smtClean="0"/>
              <a:t> </a:t>
            </a:r>
            <a:r>
              <a:rPr lang="en-US" dirty="0" err="1" smtClean="0"/>
              <a:t>boite</a:t>
            </a:r>
            <a:endParaRPr lang="en-US" dirty="0"/>
          </a:p>
        </p:txBody>
      </p:sp>
      <p:sp>
        <p:nvSpPr>
          <p:cNvPr id="11" name="Titre 1"/>
          <p:cNvSpPr>
            <a:spLocks noGrp="1"/>
          </p:cNvSpPr>
          <p:nvPr>
            <p:ph type="title" hasCustomPrompt="1"/>
          </p:nvPr>
        </p:nvSpPr>
        <p:spPr>
          <a:xfrm>
            <a:off x="0" y="274638"/>
            <a:ext cx="9144000" cy="579437"/>
          </a:xfrm>
          <a:gradFill flip="none" rotWithShape="1">
            <a:gsLst>
              <a:gs pos="0">
                <a:srgbClr val="141414"/>
              </a:gs>
              <a:gs pos="100000">
                <a:schemeClr val="tx1">
                  <a:lumMod val="85000"/>
                  <a:lumOff val="15000"/>
                </a:schemeClr>
              </a:gs>
            </a:gsLst>
            <a:path path="circle">
              <a:fillToRect l="100000" t="100000"/>
            </a:path>
            <a:tileRect r="-100000" b="-100000"/>
          </a:gradFill>
        </p:spPr>
        <p:txBody>
          <a:bodyPr lIns="654050" rIns="654050" anchor="b" anchorCtr="0">
            <a:normAutofit/>
          </a:bodyPr>
          <a:lstStyle>
            <a:lvl1pPr marL="0" indent="0" algn="l">
              <a:tabLst/>
              <a:defRPr sz="2400" b="0" i="0" baseline="0">
                <a:solidFill>
                  <a:schemeClr val="bg1"/>
                </a:solidFill>
                <a:latin typeface="Arial"/>
                <a:cs typeface="Arial"/>
              </a:defRPr>
            </a:lvl1pPr>
          </a:lstStyle>
          <a:p>
            <a:r>
              <a:rPr lang="fr-CA" dirty="0" smtClean="0"/>
              <a:t>Titre en Arial Black avec articles en Arial</a:t>
            </a:r>
            <a:endParaRPr lang="fr-FR" dirty="0"/>
          </a:p>
        </p:txBody>
      </p:sp>
      <p:sp>
        <p:nvSpPr>
          <p:cNvPr id="8" name="Sous-titre 2"/>
          <p:cNvSpPr>
            <a:spLocks noGrp="1"/>
          </p:cNvSpPr>
          <p:nvPr>
            <p:ph type="subTitle" idx="1" hasCustomPrompt="1"/>
          </p:nvPr>
        </p:nvSpPr>
        <p:spPr>
          <a:xfrm>
            <a:off x="649287" y="218960"/>
            <a:ext cx="7832725" cy="285357"/>
          </a:xfrm>
        </p:spPr>
        <p:txBody>
          <a:bodyPr lIns="508000" tIns="12700" rIns="495300" bIns="12700" anchor="b" anchorCtr="0">
            <a:noAutofit/>
          </a:bodyPr>
          <a:lstStyle>
            <a:lvl1pPr marL="0" indent="0" algn="l">
              <a:buNone/>
              <a:defRPr sz="1400" b="0" i="1">
                <a:solidFill>
                  <a:srgbClr val="FFFFFF"/>
                </a:solidFill>
                <a:latin typeface="Palatino Linotype"/>
                <a:cs typeface="Palatino Linotyp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dirty="0" smtClean="0"/>
              <a:t>Sous-titre en </a:t>
            </a:r>
            <a:r>
              <a:rPr lang="fr-CA" dirty="0" err="1" smtClean="0"/>
              <a:t>Palatino</a:t>
            </a:r>
            <a:r>
              <a:rPr lang="fr-CA" dirty="0" smtClean="0"/>
              <a:t> Linotype</a:t>
            </a:r>
          </a:p>
        </p:txBody>
      </p:sp>
      <p:sp>
        <p:nvSpPr>
          <p:cNvPr id="13" name="Espace réservé du texte 9"/>
          <p:cNvSpPr>
            <a:spLocks noGrp="1"/>
          </p:cNvSpPr>
          <p:nvPr>
            <p:ph type="body" sz="quarter" idx="19" hasCustomPrompt="1"/>
          </p:nvPr>
        </p:nvSpPr>
        <p:spPr>
          <a:xfrm>
            <a:off x="0" y="6286500"/>
            <a:ext cx="9144000" cy="571499"/>
          </a:xfrm>
          <a:blipFill rotWithShape="1">
            <a:blip r:embed="rId2"/>
            <a:stretch>
              <a:fillRect/>
            </a:stretch>
          </a:blipFill>
        </p:spPr>
        <p:txBody>
          <a:bodyPr>
            <a:normAutofit/>
          </a:bodyPr>
          <a:lstStyle>
            <a:lvl1pPr marL="0" indent="0" algn="ctr">
              <a:buNone/>
              <a:defRPr sz="800" baseline="0">
                <a:solidFill>
                  <a:srgbClr val="30BEFC"/>
                </a:solidFill>
                <a:latin typeface="Arial"/>
                <a:cs typeface="Arial"/>
              </a:defRPr>
            </a:lvl1pPr>
          </a:lstStyle>
          <a:p>
            <a:pPr lvl="0"/>
            <a:r>
              <a:rPr lang="fr-CA" dirty="0" smtClean="0"/>
              <a:t>Ne rien écrire dans cette boîte</a:t>
            </a:r>
          </a:p>
        </p:txBody>
      </p:sp>
    </p:spTree>
    <p:extLst>
      <p:ext uri="{BB962C8B-B14F-4D97-AF65-F5344CB8AC3E}">
        <p14:creationId xmlns="" xmlns:p14="http://schemas.microsoft.com/office/powerpoint/2010/main" val="398347547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u 4 - fond noir - titre sans remplissage">
    <p:bg>
      <p:bgPr>
        <a:solidFill>
          <a:schemeClr val="tx1"/>
        </a:solidFill>
        <a:effectLst/>
      </p:bgPr>
    </p:bg>
    <p:spTree>
      <p:nvGrpSpPr>
        <p:cNvPr id="1" name=""/>
        <p:cNvGrpSpPr/>
        <p:nvPr/>
      </p:nvGrpSpPr>
      <p:grpSpPr>
        <a:xfrm>
          <a:off x="0" y="0"/>
          <a:ext cx="0" cy="0"/>
          <a:chOff x="0" y="0"/>
          <a:chExt cx="0" cy="0"/>
        </a:xfrm>
      </p:grpSpPr>
      <p:sp>
        <p:nvSpPr>
          <p:cNvPr id="10" name="Espace réservé du texte 9"/>
          <p:cNvSpPr>
            <a:spLocks noGrp="1"/>
          </p:cNvSpPr>
          <p:nvPr>
            <p:ph type="body" sz="quarter" idx="13" hasCustomPrompt="1"/>
          </p:nvPr>
        </p:nvSpPr>
        <p:spPr>
          <a:xfrm>
            <a:off x="0" y="0"/>
            <a:ext cx="3054350" cy="274638"/>
          </a:xfrm>
          <a:solidFill>
            <a:schemeClr val="accent3"/>
          </a:solidFill>
        </p:spPr>
        <p:txBody>
          <a:bodyPr>
            <a:noAutofit/>
          </a:bodyPr>
          <a:lstStyle>
            <a:lvl1pPr marL="0" indent="0" algn="ctr">
              <a:buNone/>
              <a:defRPr sz="700" baseline="0">
                <a:solidFill>
                  <a:schemeClr val="bg1"/>
                </a:solidFill>
                <a:latin typeface="Arial"/>
                <a:cs typeface="Arial"/>
              </a:defRPr>
            </a:lvl1pPr>
          </a:lstStyle>
          <a:p>
            <a:pPr lvl="0"/>
            <a:r>
              <a:rPr lang="fr-CA" dirty="0" smtClean="0"/>
              <a:t>Modifier le remplissage pour changer la couleur de section</a:t>
            </a:r>
          </a:p>
        </p:txBody>
      </p:sp>
      <p:sp>
        <p:nvSpPr>
          <p:cNvPr id="6" name="Espace réservé du numéro de diapositive 5"/>
          <p:cNvSpPr>
            <a:spLocks noGrp="1"/>
          </p:cNvSpPr>
          <p:nvPr>
            <p:ph type="sldNum" sz="quarter" idx="16"/>
          </p:nvPr>
        </p:nvSpPr>
        <p:spPr/>
        <p:txBody>
          <a:bodyPr/>
          <a:lstStyle/>
          <a:p>
            <a:fld id="{AF4556E5-370B-3847-B39C-62BF9C746151}" type="slidenum">
              <a:rPr lang="fr-FR" smtClean="0"/>
              <a:pPr/>
              <a:t>‹N°›</a:t>
            </a:fld>
            <a:endParaRPr lang="fr-FR" dirty="0"/>
          </a:p>
        </p:txBody>
      </p:sp>
      <p:sp>
        <p:nvSpPr>
          <p:cNvPr id="9" name="Table Placeholder 16"/>
          <p:cNvSpPr>
            <a:spLocks noGrp="1"/>
          </p:cNvSpPr>
          <p:nvPr>
            <p:ph type="tbl" sz="quarter" idx="18" hasCustomPrompt="1"/>
          </p:nvPr>
        </p:nvSpPr>
        <p:spPr>
          <a:xfrm>
            <a:off x="3057639" y="0"/>
            <a:ext cx="6089650" cy="274997"/>
          </a:xfrm>
          <a:solidFill>
            <a:schemeClr val="tx1">
              <a:lumMod val="75000"/>
              <a:lumOff val="25000"/>
            </a:schemeClr>
          </a:solidFill>
          <a:ln>
            <a:noFill/>
          </a:ln>
        </p:spPr>
        <p:txBody>
          <a:bodyPr>
            <a:normAutofit/>
          </a:bodyPr>
          <a:lstStyle>
            <a:lvl1pPr algn="ctr">
              <a:defRPr sz="800" b="0">
                <a:solidFill>
                  <a:srgbClr val="262626"/>
                </a:solidFill>
              </a:defRPr>
            </a:lvl1pPr>
          </a:lstStyle>
          <a:p>
            <a:r>
              <a:rPr lang="en-US" dirty="0" smtClean="0"/>
              <a:t>Ne pas modifier </a:t>
            </a:r>
            <a:r>
              <a:rPr lang="en-US" dirty="0" err="1" smtClean="0"/>
              <a:t>cette</a:t>
            </a:r>
            <a:r>
              <a:rPr lang="en-US" dirty="0" smtClean="0"/>
              <a:t> </a:t>
            </a:r>
            <a:r>
              <a:rPr lang="en-US" dirty="0" err="1" smtClean="0"/>
              <a:t>boite</a:t>
            </a:r>
            <a:endParaRPr lang="en-US" dirty="0"/>
          </a:p>
        </p:txBody>
      </p:sp>
      <p:sp>
        <p:nvSpPr>
          <p:cNvPr id="11" name="Titre 1"/>
          <p:cNvSpPr>
            <a:spLocks noGrp="1"/>
          </p:cNvSpPr>
          <p:nvPr>
            <p:ph type="title" hasCustomPrompt="1"/>
          </p:nvPr>
        </p:nvSpPr>
        <p:spPr>
          <a:xfrm>
            <a:off x="0" y="274638"/>
            <a:ext cx="9144000" cy="579437"/>
          </a:xfrm>
          <a:noFill/>
        </p:spPr>
        <p:txBody>
          <a:bodyPr lIns="654050" rIns="654050" anchor="b" anchorCtr="0">
            <a:normAutofit/>
          </a:bodyPr>
          <a:lstStyle>
            <a:lvl1pPr marL="0" indent="0" algn="l">
              <a:tabLst/>
              <a:defRPr sz="2400" b="0" i="0" baseline="0">
                <a:solidFill>
                  <a:schemeClr val="bg1"/>
                </a:solidFill>
                <a:latin typeface="Arial"/>
                <a:cs typeface="Arial"/>
              </a:defRPr>
            </a:lvl1pPr>
          </a:lstStyle>
          <a:p>
            <a:r>
              <a:rPr lang="fr-CA" dirty="0" smtClean="0"/>
              <a:t>Titre en Arial Black avec articles en Arial</a:t>
            </a:r>
            <a:endParaRPr lang="fr-FR" dirty="0"/>
          </a:p>
        </p:txBody>
      </p:sp>
      <p:sp>
        <p:nvSpPr>
          <p:cNvPr id="8" name="Sous-titre 2"/>
          <p:cNvSpPr>
            <a:spLocks noGrp="1"/>
          </p:cNvSpPr>
          <p:nvPr>
            <p:ph type="subTitle" idx="1" hasCustomPrompt="1"/>
          </p:nvPr>
        </p:nvSpPr>
        <p:spPr>
          <a:xfrm>
            <a:off x="649287" y="218960"/>
            <a:ext cx="7832725" cy="285357"/>
          </a:xfrm>
        </p:spPr>
        <p:txBody>
          <a:bodyPr lIns="508000" tIns="12700" rIns="495300" bIns="12700" anchor="b" anchorCtr="0">
            <a:noAutofit/>
          </a:bodyPr>
          <a:lstStyle>
            <a:lvl1pPr marL="0" indent="0" algn="l">
              <a:buNone/>
              <a:defRPr sz="1400" b="0" i="1">
                <a:solidFill>
                  <a:srgbClr val="FFFFFF"/>
                </a:solidFill>
                <a:latin typeface="Palatino Linotype"/>
                <a:cs typeface="Palatino Linotyp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dirty="0" smtClean="0"/>
              <a:t>Sous-titre en </a:t>
            </a:r>
            <a:r>
              <a:rPr lang="fr-CA" dirty="0" err="1" smtClean="0"/>
              <a:t>Palatino</a:t>
            </a:r>
            <a:r>
              <a:rPr lang="fr-CA" dirty="0" smtClean="0"/>
              <a:t> Linotype</a:t>
            </a:r>
          </a:p>
        </p:txBody>
      </p:sp>
      <p:sp>
        <p:nvSpPr>
          <p:cNvPr id="13" name="Espace réservé du texte 9"/>
          <p:cNvSpPr>
            <a:spLocks noGrp="1"/>
          </p:cNvSpPr>
          <p:nvPr>
            <p:ph type="body" sz="quarter" idx="19" hasCustomPrompt="1"/>
          </p:nvPr>
        </p:nvSpPr>
        <p:spPr>
          <a:xfrm>
            <a:off x="0" y="6286500"/>
            <a:ext cx="9144000" cy="571499"/>
          </a:xfrm>
          <a:blipFill rotWithShape="1">
            <a:blip r:embed="rId2"/>
            <a:stretch>
              <a:fillRect/>
            </a:stretch>
          </a:blipFill>
        </p:spPr>
        <p:txBody>
          <a:bodyPr>
            <a:normAutofit/>
          </a:bodyPr>
          <a:lstStyle>
            <a:lvl1pPr marL="0" indent="0" algn="ctr">
              <a:buNone/>
              <a:defRPr sz="800" baseline="0">
                <a:solidFill>
                  <a:srgbClr val="30BEFC"/>
                </a:solidFill>
                <a:latin typeface="Arial"/>
                <a:cs typeface="Arial"/>
              </a:defRPr>
            </a:lvl1pPr>
          </a:lstStyle>
          <a:p>
            <a:pPr lvl="0"/>
            <a:r>
              <a:rPr lang="fr-CA" dirty="0" smtClean="0"/>
              <a:t>Ne rien écrire dans cette boîte</a:t>
            </a:r>
          </a:p>
        </p:txBody>
      </p:sp>
    </p:spTree>
    <p:extLst>
      <p:ext uri="{BB962C8B-B14F-4D97-AF65-F5344CB8AC3E}">
        <p14:creationId xmlns="" xmlns:p14="http://schemas.microsoft.com/office/powerpoint/2010/main" val="78121095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u 5 - sans titre">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p:txBody>
          <a:bodyPr/>
          <a:lstStyle/>
          <a:p>
            <a:fld id="{AF4556E5-370B-3847-B39C-62BF9C746151}" type="slidenum">
              <a:rPr lang="fr-FR" smtClean="0"/>
              <a:pPr/>
              <a:t>‹N°›</a:t>
            </a:fld>
            <a:endParaRPr lang="fr-FR" dirty="0"/>
          </a:p>
        </p:txBody>
      </p:sp>
      <p:sp>
        <p:nvSpPr>
          <p:cNvPr id="4" name="Espace réservé du texte 9"/>
          <p:cNvSpPr>
            <a:spLocks noGrp="1"/>
          </p:cNvSpPr>
          <p:nvPr>
            <p:ph type="body" sz="quarter" idx="13" hasCustomPrompt="1"/>
          </p:nvPr>
        </p:nvSpPr>
        <p:spPr>
          <a:xfrm>
            <a:off x="0" y="6286500"/>
            <a:ext cx="9144000" cy="571499"/>
          </a:xfrm>
          <a:blipFill rotWithShape="1">
            <a:blip r:embed="rId2"/>
            <a:stretch>
              <a:fillRect/>
            </a:stretch>
          </a:blipFill>
        </p:spPr>
        <p:txBody>
          <a:bodyPr>
            <a:normAutofit/>
          </a:bodyPr>
          <a:lstStyle>
            <a:lvl1pPr marL="0" indent="0" algn="ctr">
              <a:buNone/>
              <a:defRPr sz="800" baseline="0">
                <a:solidFill>
                  <a:srgbClr val="30BEFC"/>
                </a:solidFill>
                <a:latin typeface="Arial"/>
                <a:cs typeface="Arial"/>
              </a:defRPr>
            </a:lvl1pPr>
          </a:lstStyle>
          <a:p>
            <a:pPr lvl="0"/>
            <a:r>
              <a:rPr lang="fr-CA" dirty="0" smtClean="0"/>
              <a:t>Ne rien écrire dans cette boîte</a:t>
            </a:r>
          </a:p>
        </p:txBody>
      </p:sp>
    </p:spTree>
    <p:extLst>
      <p:ext uri="{BB962C8B-B14F-4D97-AF65-F5344CB8AC3E}">
        <p14:creationId xmlns="" xmlns:p14="http://schemas.microsoft.com/office/powerpoint/2010/main" val="2982687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p:txBody>
          <a:bodyPr/>
          <a:lstStyle/>
          <a:p>
            <a:fld id="{AF4556E5-370B-3847-B39C-62BF9C746151}" type="slidenum">
              <a:rPr lang="fr-FR" smtClean="0"/>
              <a:pPr/>
              <a:t>‹N°›</a:t>
            </a:fld>
            <a:endParaRPr lang="fr-FR" dirty="0"/>
          </a:p>
        </p:txBody>
      </p:sp>
    </p:spTree>
    <p:extLst>
      <p:ext uri="{BB962C8B-B14F-4D97-AF65-F5344CB8AC3E}">
        <p14:creationId xmlns="" xmlns:p14="http://schemas.microsoft.com/office/powerpoint/2010/main" val="551010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CA" dirty="0" smtClean="0"/>
              <a:t>Titre en Arial Black </a:t>
            </a:r>
            <a:br>
              <a:rPr lang="fr-CA" dirty="0" smtClean="0"/>
            </a:br>
            <a:r>
              <a:rPr lang="fr-CA" dirty="0" smtClean="0"/>
              <a:t>avec articles en Arial</a:t>
            </a:r>
            <a:endParaRPr lang="fr-FR" dirty="0"/>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CA" dirty="0" smtClean="0"/>
              <a:t>Cliquer pour modifier les styles du texte du masque</a:t>
            </a:r>
          </a:p>
          <a:p>
            <a:pPr lvl="1"/>
            <a:r>
              <a:rPr lang="fr-CA" dirty="0" smtClean="0"/>
              <a:t>Deuxième niveau</a:t>
            </a:r>
          </a:p>
          <a:p>
            <a:pPr lvl="2"/>
            <a:r>
              <a:rPr lang="fr-CA" dirty="0" smtClean="0"/>
              <a:t>Troisième niveau</a:t>
            </a:r>
          </a:p>
          <a:p>
            <a:pPr lvl="3"/>
            <a:r>
              <a:rPr lang="fr-CA" dirty="0" smtClean="0"/>
              <a:t>Quatrième niveau</a:t>
            </a:r>
          </a:p>
          <a:p>
            <a:pPr lvl="4"/>
            <a:r>
              <a:rPr lang="fr-CA" dirty="0" smtClean="0"/>
              <a:t>Cinquième niveau</a:t>
            </a:r>
            <a:endParaRPr lang="fr-FR" dirty="0"/>
          </a:p>
        </p:txBody>
      </p:sp>
      <p:sp>
        <p:nvSpPr>
          <p:cNvPr id="6" name="Espace réservé du numéro de diapositive 5"/>
          <p:cNvSpPr>
            <a:spLocks noGrp="1"/>
          </p:cNvSpPr>
          <p:nvPr>
            <p:ph type="sldNum" sz="quarter" idx="4"/>
          </p:nvPr>
        </p:nvSpPr>
        <p:spPr>
          <a:xfrm>
            <a:off x="6895570" y="6398455"/>
            <a:ext cx="2133600" cy="365125"/>
          </a:xfrm>
          <a:prstGeom prst="rect">
            <a:avLst/>
          </a:prstGeom>
        </p:spPr>
        <p:txBody>
          <a:bodyPr vert="horz" lIns="91440" tIns="45720" rIns="91440" bIns="45720" rtlCol="0" anchor="ctr"/>
          <a:lstStyle>
            <a:lvl1pPr algn="r">
              <a:defRPr sz="1000" b="0" i="1" baseline="0">
                <a:solidFill>
                  <a:schemeClr val="accent1"/>
                </a:solidFill>
                <a:latin typeface="Palatino Linotype"/>
              </a:defRPr>
            </a:lvl1pPr>
          </a:lstStyle>
          <a:p>
            <a:fld id="{AF4556E5-370B-3847-B39C-62BF9C746151}" type="slidenum">
              <a:rPr lang="fr-FR" smtClean="0"/>
              <a:pPr/>
              <a:t>‹N°›</a:t>
            </a:fld>
            <a:endParaRPr lang="fr-FR" dirty="0"/>
          </a:p>
        </p:txBody>
      </p:sp>
    </p:spTree>
    <p:extLst>
      <p:ext uri="{BB962C8B-B14F-4D97-AF65-F5344CB8AC3E}">
        <p14:creationId xmlns="" xmlns:p14="http://schemas.microsoft.com/office/powerpoint/2010/main" val="46257076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11" r:id="rId3"/>
    <p:sldLayoutId id="2147483722" r:id="rId4"/>
    <p:sldLayoutId id="2147483728" r:id="rId5"/>
    <p:sldLayoutId id="2147483727" r:id="rId6"/>
    <p:sldLayoutId id="2147483729" r:id="rId7"/>
    <p:sldLayoutId id="2147483716" r:id="rId8"/>
    <p:sldLayoutId id="2147483739" r:id="rId9"/>
    <p:sldLayoutId id="2147483703" r:id="rId10"/>
  </p:sldLayoutIdLst>
  <p:timing>
    <p:tnLst>
      <p:par>
        <p:cTn id="1" dur="indefinite" restart="never" nodeType="tmRoot"/>
      </p:par>
    </p:tnLst>
  </p:timing>
  <p:hf sldNum="0" hdr="0" dt="0"/>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0" indent="0" algn="l" defTabSz="457200" rtl="0" eaLnBrk="1" latinLnBrk="0" hangingPunct="1">
        <a:spcBef>
          <a:spcPct val="20000"/>
        </a:spcBef>
        <a:buFont typeface="Wingdings" charset="2"/>
        <a:buNone/>
        <a:defRPr sz="1800" b="1" kern="1200">
          <a:solidFill>
            <a:schemeClr val="bg1"/>
          </a:solidFill>
          <a:latin typeface="+mn-lt"/>
          <a:ea typeface="+mn-ea"/>
          <a:cs typeface="+mn-cs"/>
        </a:defRPr>
      </a:lvl1pPr>
      <a:lvl2pPr marL="292100" indent="-233363" algn="l" defTabSz="457200" rtl="0" eaLnBrk="1" latinLnBrk="0" hangingPunct="1">
        <a:spcBef>
          <a:spcPct val="20000"/>
        </a:spcBef>
        <a:buFont typeface="Wingdings" charset="2"/>
        <a:buChar char=""/>
        <a:defRPr sz="1600" b="1" kern="1200">
          <a:solidFill>
            <a:schemeClr val="bg1"/>
          </a:solidFill>
          <a:latin typeface="+mn-lt"/>
          <a:ea typeface="+mn-ea"/>
          <a:cs typeface="+mn-cs"/>
        </a:defRPr>
      </a:lvl2pPr>
      <a:lvl3pPr marL="481013"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3pPr>
      <a:lvl4pPr marL="715963" indent="-176213" algn="l" defTabSz="457200" rtl="0" eaLnBrk="1" latinLnBrk="0" hangingPunct="1">
        <a:spcBef>
          <a:spcPct val="20000"/>
        </a:spcBef>
        <a:buFont typeface="Arial"/>
        <a:buChar char="•"/>
        <a:tabLst/>
        <a:defRPr sz="1400" b="1" kern="1200">
          <a:solidFill>
            <a:schemeClr val="bg1"/>
          </a:solidFill>
          <a:latin typeface="+mn-lt"/>
          <a:ea typeface="+mn-ea"/>
          <a:cs typeface="+mn-cs"/>
        </a:defRPr>
      </a:lvl4pPr>
      <a:lvl5pPr marL="890588"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video" Target="file:///C:\Fichiers\DU\2013\webinar%20-%20comet%20-%20Nov\SOHOcomet2010.mpg" TargetMode="Externa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hyperlink" Target="http://sohowww.nascom.nasa.gov/" TargetMode="External"/><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hyperlink" Target="http://www.spaceweather.com/" TargetMode="External"/><Relationship Id="rId7" Type="http://schemas.openxmlformats.org/officeDocument/2006/relationships/hyperlink" Target="http://hubblesite.org/hubble_discoveries/comet_ison/" TargetMode="External"/><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hyperlink" Target="http://www.isoncampaign.org/" TargetMode="External"/><Relationship Id="rId5" Type="http://schemas.openxmlformats.org/officeDocument/2006/relationships/hyperlink" Target="http://www.skyandtelescope.com/observing/objects/comets/Comet-ISON-Updates-193909261.html" TargetMode="External"/><Relationship Id="rId4" Type="http://schemas.openxmlformats.org/officeDocument/2006/relationships/hyperlink" Target="http://www.cometison2013.co.uk/"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p:cNvSpPr>
            <a:spLocks noGrp="1"/>
          </p:cNvSpPr>
          <p:nvPr>
            <p:ph type="subTitle" idx="1"/>
          </p:nvPr>
        </p:nvSpPr>
        <p:spPr/>
        <p:txBody>
          <a:bodyPr/>
          <a:lstStyle/>
          <a:p>
            <a:r>
              <a:rPr lang="en-CA" smtClean="0"/>
              <a:t>Discover the Universe</a:t>
            </a:r>
            <a:endParaRPr lang="en-CA"/>
          </a:p>
        </p:txBody>
      </p:sp>
      <p:sp>
        <p:nvSpPr>
          <p:cNvPr id="3" name="Titre 2"/>
          <p:cNvSpPr>
            <a:spLocks noGrp="1"/>
          </p:cNvSpPr>
          <p:nvPr>
            <p:ph type="ctrTitle"/>
          </p:nvPr>
        </p:nvSpPr>
        <p:spPr/>
        <p:txBody>
          <a:bodyPr/>
          <a:lstStyle/>
          <a:p>
            <a:r>
              <a:rPr lang="en-CA" dirty="0" smtClean="0">
                <a:latin typeface="+mj-lt"/>
              </a:rPr>
              <a:t>Visiting comet</a:t>
            </a:r>
            <a:endParaRPr lang="en-CA" dirty="0">
              <a:latin typeface="+mj-lt"/>
            </a:endParaRPr>
          </a:p>
        </p:txBody>
      </p:sp>
      <p:sp>
        <p:nvSpPr>
          <p:cNvPr id="4" name="Espace réservé du texte 3"/>
          <p:cNvSpPr>
            <a:spLocks noGrp="1"/>
          </p:cNvSpPr>
          <p:nvPr>
            <p:ph type="body" sz="quarter" idx="13"/>
          </p:nvPr>
        </p:nvSpPr>
        <p:spPr/>
        <p:txBody>
          <a:bodyPr/>
          <a:lstStyle/>
          <a:p>
            <a:endParaRPr lang="fr-CA"/>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photojournal.jpl.nasa.gov/jpegMod/PIA02142_modest.jpg"/>
          <p:cNvPicPr>
            <a:picLocks noChangeAspect="1" noChangeArrowheads="1"/>
          </p:cNvPicPr>
          <p:nvPr/>
        </p:nvPicPr>
        <p:blipFill>
          <a:blip r:embed="rId3"/>
          <a:srcRect/>
          <a:stretch>
            <a:fillRect/>
          </a:stretch>
        </p:blipFill>
        <p:spPr bwMode="auto">
          <a:xfrm>
            <a:off x="306329" y="854075"/>
            <a:ext cx="5502620" cy="5502620"/>
          </a:xfrm>
          <a:prstGeom prst="rect">
            <a:avLst/>
          </a:prstGeom>
          <a:noFill/>
        </p:spPr>
      </p:pic>
      <p:sp>
        <p:nvSpPr>
          <p:cNvPr id="2" name="Espace réservé du texte 1"/>
          <p:cNvSpPr>
            <a:spLocks noGrp="1"/>
          </p:cNvSpPr>
          <p:nvPr>
            <p:ph type="body" sz="quarter" idx="13"/>
          </p:nvPr>
        </p:nvSpPr>
        <p:spPr/>
        <p:txBody>
          <a:bodyPr/>
          <a:lstStyle/>
          <a:p>
            <a:endParaRPr lang="fr-CA"/>
          </a:p>
        </p:txBody>
      </p:sp>
      <p:sp>
        <p:nvSpPr>
          <p:cNvPr id="3" name="Espace réservé du tableau 2"/>
          <p:cNvSpPr>
            <a:spLocks noGrp="1"/>
          </p:cNvSpPr>
          <p:nvPr>
            <p:ph type="tbl" sz="quarter" idx="18"/>
          </p:nvPr>
        </p:nvSpPr>
        <p:spPr/>
      </p:sp>
      <p:sp>
        <p:nvSpPr>
          <p:cNvPr id="4" name="Titre 3"/>
          <p:cNvSpPr>
            <a:spLocks noGrp="1"/>
          </p:cNvSpPr>
          <p:nvPr>
            <p:ph type="title"/>
          </p:nvPr>
        </p:nvSpPr>
        <p:spPr/>
        <p:txBody>
          <a:bodyPr/>
          <a:lstStyle/>
          <a:p>
            <a:r>
              <a:rPr lang="en-CA" dirty="0" smtClean="0">
                <a:latin typeface="+mj-lt"/>
              </a:rPr>
              <a:t>What</a:t>
            </a:r>
            <a:r>
              <a:rPr lang="en-CA" dirty="0" smtClean="0"/>
              <a:t> is a </a:t>
            </a:r>
            <a:r>
              <a:rPr lang="en-CA" dirty="0" smtClean="0">
                <a:latin typeface="+mj-lt"/>
              </a:rPr>
              <a:t>comet</a:t>
            </a:r>
            <a:r>
              <a:rPr lang="en-CA" dirty="0" smtClean="0"/>
              <a:t>?</a:t>
            </a:r>
            <a:endParaRPr lang="en-CA" dirty="0"/>
          </a:p>
        </p:txBody>
      </p:sp>
      <p:sp>
        <p:nvSpPr>
          <p:cNvPr id="5" name="Sous-titre 4"/>
          <p:cNvSpPr>
            <a:spLocks noGrp="1"/>
          </p:cNvSpPr>
          <p:nvPr>
            <p:ph type="subTitle" idx="1"/>
          </p:nvPr>
        </p:nvSpPr>
        <p:spPr/>
        <p:txBody>
          <a:bodyPr/>
          <a:lstStyle/>
          <a:p>
            <a:r>
              <a:rPr lang="en-CA" smtClean="0"/>
              <a:t>Visiting comet</a:t>
            </a:r>
            <a:endParaRPr lang="en-CA"/>
          </a:p>
        </p:txBody>
      </p:sp>
      <p:sp>
        <p:nvSpPr>
          <p:cNvPr id="6" name="Espace réservé du texte 5"/>
          <p:cNvSpPr>
            <a:spLocks noGrp="1"/>
          </p:cNvSpPr>
          <p:nvPr>
            <p:ph type="body" sz="quarter" idx="19"/>
          </p:nvPr>
        </p:nvSpPr>
        <p:spPr/>
        <p:txBody>
          <a:bodyPr/>
          <a:lstStyle/>
          <a:p>
            <a:endParaRPr lang="fr-CA"/>
          </a:p>
        </p:txBody>
      </p:sp>
      <p:sp>
        <p:nvSpPr>
          <p:cNvPr id="12" name="ZoneTexte 14"/>
          <p:cNvSpPr txBox="1"/>
          <p:nvPr/>
        </p:nvSpPr>
        <p:spPr>
          <a:xfrm>
            <a:off x="4990454" y="5176862"/>
            <a:ext cx="3941008" cy="810478"/>
          </a:xfrm>
          <a:prstGeom prst="rect">
            <a:avLst/>
          </a:prstGeom>
          <a:solidFill>
            <a:schemeClr val="tx1"/>
          </a:solidFill>
        </p:spPr>
        <p:txBody>
          <a:bodyPr wrap="square" lIns="127000" tIns="127000" rIns="127000" bIns="127000" rtlCol="0">
            <a:spAutoFit/>
          </a:bodyPr>
          <a:lstStyle/>
          <a:p>
            <a:r>
              <a:rPr lang="en-CA" b="1" smtClean="0">
                <a:solidFill>
                  <a:srgbClr val="FFFFFF"/>
                </a:solidFill>
                <a:latin typeface="Arial"/>
              </a:rPr>
              <a:t>Comet Tempel 1, visited by the spacecraft Deep Impact in 2005</a:t>
            </a:r>
            <a:endParaRPr lang="en-CA" sz="1100" b="1">
              <a:solidFill>
                <a:srgbClr val="FFFFFF"/>
              </a:solidFill>
              <a:latin typeface="Aria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texte 10"/>
          <p:cNvSpPr>
            <a:spLocks noGrp="1"/>
          </p:cNvSpPr>
          <p:nvPr>
            <p:ph type="body" sz="quarter" idx="13"/>
          </p:nvPr>
        </p:nvSpPr>
        <p:spPr/>
        <p:txBody>
          <a:bodyPr/>
          <a:lstStyle/>
          <a:p>
            <a:endParaRPr lang="fr-CA"/>
          </a:p>
        </p:txBody>
      </p:sp>
      <p:sp>
        <p:nvSpPr>
          <p:cNvPr id="13" name="Espace réservé du tableau 12"/>
          <p:cNvSpPr>
            <a:spLocks noGrp="1"/>
          </p:cNvSpPr>
          <p:nvPr>
            <p:ph type="tbl" sz="quarter" idx="18"/>
          </p:nvPr>
        </p:nvSpPr>
        <p:spPr/>
      </p:sp>
      <p:sp>
        <p:nvSpPr>
          <p:cNvPr id="4" name="Titre 3"/>
          <p:cNvSpPr>
            <a:spLocks noGrp="1"/>
          </p:cNvSpPr>
          <p:nvPr>
            <p:ph type="title"/>
          </p:nvPr>
        </p:nvSpPr>
        <p:spPr/>
        <p:txBody>
          <a:bodyPr/>
          <a:lstStyle/>
          <a:p>
            <a:r>
              <a:rPr lang="en-CA" dirty="0" smtClean="0">
                <a:latin typeface="+mj-lt"/>
              </a:rPr>
              <a:t>What</a:t>
            </a:r>
            <a:r>
              <a:rPr lang="en-CA" dirty="0" smtClean="0"/>
              <a:t> is a </a:t>
            </a:r>
            <a:r>
              <a:rPr lang="en-CA" dirty="0" smtClean="0">
                <a:latin typeface="+mj-lt"/>
              </a:rPr>
              <a:t>comet</a:t>
            </a:r>
            <a:r>
              <a:rPr lang="en-CA" dirty="0" smtClean="0"/>
              <a:t>?</a:t>
            </a:r>
            <a:endParaRPr lang="en-CA" dirty="0"/>
          </a:p>
        </p:txBody>
      </p:sp>
      <p:sp>
        <p:nvSpPr>
          <p:cNvPr id="5" name="Sous-titre 4"/>
          <p:cNvSpPr>
            <a:spLocks noGrp="1"/>
          </p:cNvSpPr>
          <p:nvPr>
            <p:ph type="subTitle" idx="1"/>
          </p:nvPr>
        </p:nvSpPr>
        <p:spPr/>
        <p:txBody>
          <a:bodyPr/>
          <a:lstStyle/>
          <a:p>
            <a:r>
              <a:rPr lang="en-CA" smtClean="0"/>
              <a:t>Visiting comet</a:t>
            </a:r>
            <a:endParaRPr lang="en-CA"/>
          </a:p>
        </p:txBody>
      </p:sp>
      <p:sp>
        <p:nvSpPr>
          <p:cNvPr id="14" name="Espace réservé du texte 13"/>
          <p:cNvSpPr>
            <a:spLocks noGrp="1"/>
          </p:cNvSpPr>
          <p:nvPr>
            <p:ph type="body" sz="quarter" idx="19"/>
          </p:nvPr>
        </p:nvSpPr>
        <p:spPr/>
        <p:txBody>
          <a:bodyPr/>
          <a:lstStyle/>
          <a:p>
            <a:endParaRPr lang="fr-CA"/>
          </a:p>
        </p:txBody>
      </p:sp>
      <p:sp>
        <p:nvSpPr>
          <p:cNvPr id="10" name="Text Placeholder 3"/>
          <p:cNvSpPr txBox="1">
            <a:spLocks/>
          </p:cNvSpPr>
          <p:nvPr/>
        </p:nvSpPr>
        <p:spPr>
          <a:xfrm>
            <a:off x="649286" y="1597251"/>
            <a:ext cx="8122755" cy="2964914"/>
          </a:xfrm>
          <a:prstGeom prst="rect">
            <a:avLst/>
          </a:prstGeom>
          <a:noFill/>
        </p:spPr>
        <p:txBody>
          <a:bodyPr wrap="square" lIns="127000" tIns="127000" rIns="127000" bIns="127000">
            <a:spAutoFit/>
          </a:bodyPr>
          <a:lstStyle>
            <a:lvl1pPr marL="0" indent="0" algn="l" defTabSz="457200" rtl="0" eaLnBrk="1" latinLnBrk="0" hangingPunct="1">
              <a:spcBef>
                <a:spcPct val="20000"/>
              </a:spcBef>
              <a:buFont typeface="Wingdings" charset="2"/>
              <a:buNone/>
              <a:defRPr sz="1800" b="1" kern="1200">
                <a:solidFill>
                  <a:schemeClr val="bg1"/>
                </a:solidFill>
                <a:latin typeface="+mn-lt"/>
                <a:ea typeface="+mn-ea"/>
                <a:cs typeface="+mn-cs"/>
              </a:defRPr>
            </a:lvl1pPr>
            <a:lvl2pPr marL="292100" indent="-233363" algn="l" defTabSz="457200" rtl="0" eaLnBrk="1" latinLnBrk="0" hangingPunct="1">
              <a:spcBef>
                <a:spcPct val="20000"/>
              </a:spcBef>
              <a:buFont typeface="Wingdings" charset="2"/>
              <a:buChar char=""/>
              <a:defRPr sz="1600" b="1" kern="1200">
                <a:solidFill>
                  <a:schemeClr val="bg1"/>
                </a:solidFill>
                <a:latin typeface="+mn-lt"/>
                <a:ea typeface="+mn-ea"/>
                <a:cs typeface="+mn-cs"/>
              </a:defRPr>
            </a:lvl2pPr>
            <a:lvl3pPr marL="481013"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3pPr>
            <a:lvl4pPr marL="715963" indent="-176213" algn="l" defTabSz="457200" rtl="0" eaLnBrk="1" latinLnBrk="0" hangingPunct="1">
              <a:spcBef>
                <a:spcPct val="20000"/>
              </a:spcBef>
              <a:buFont typeface="Arial"/>
              <a:buChar char="•"/>
              <a:tabLst/>
              <a:defRPr sz="1400" b="1" kern="1200">
                <a:solidFill>
                  <a:schemeClr val="bg1"/>
                </a:solidFill>
                <a:latin typeface="+mn-lt"/>
                <a:ea typeface="+mn-ea"/>
                <a:cs typeface="+mn-cs"/>
              </a:defRPr>
            </a:lvl4pPr>
            <a:lvl5pPr marL="890588"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CA" sz="2000" dirty="0" smtClean="0">
                <a:solidFill>
                  <a:prstClr val="white"/>
                </a:solidFill>
                <a:latin typeface="Arial"/>
              </a:rPr>
              <a:t>A comet is a small body orbiting the Sun. It is characterized by:  </a:t>
            </a:r>
          </a:p>
          <a:p>
            <a:endParaRPr lang="en-CA" sz="2000" dirty="0" smtClean="0">
              <a:solidFill>
                <a:prstClr val="white"/>
              </a:solidFill>
              <a:latin typeface="Arial"/>
            </a:endParaRPr>
          </a:p>
          <a:p>
            <a:pPr lvl="1"/>
            <a:r>
              <a:rPr lang="en-CA" sz="2000" dirty="0" smtClean="0">
                <a:solidFill>
                  <a:prstClr val="white"/>
                </a:solidFill>
                <a:latin typeface="+mj-lt"/>
              </a:rPr>
              <a:t>its composition</a:t>
            </a:r>
            <a:r>
              <a:rPr lang="en-CA" sz="2000" dirty="0" smtClean="0">
                <a:solidFill>
                  <a:prstClr val="white"/>
                </a:solidFill>
                <a:latin typeface="Arial"/>
              </a:rPr>
              <a:t>: nucleus composed of about 50% rocks and dust and 50% of </a:t>
            </a:r>
            <a:r>
              <a:rPr lang="en-CA" sz="2000" dirty="0" smtClean="0">
                <a:solidFill>
                  <a:schemeClr val="accent3"/>
                </a:solidFill>
              </a:rPr>
              <a:t>ice</a:t>
            </a:r>
            <a:r>
              <a:rPr lang="en-CA" sz="2000" dirty="0" smtClean="0">
                <a:solidFill>
                  <a:prstClr val="white"/>
                </a:solidFill>
                <a:latin typeface="Arial"/>
              </a:rPr>
              <a:t> (water, carbon dioxide, carbon monoxide, ammonia, methane…)  </a:t>
            </a:r>
          </a:p>
          <a:p>
            <a:pPr lvl="1">
              <a:buNone/>
            </a:pPr>
            <a:endParaRPr lang="en-CA" sz="2000" dirty="0" smtClean="0">
              <a:solidFill>
                <a:prstClr val="white"/>
              </a:solidFill>
              <a:latin typeface="Arial"/>
            </a:endParaRPr>
          </a:p>
          <a:p>
            <a:pPr lvl="1"/>
            <a:r>
              <a:rPr lang="en-CA" sz="2000" dirty="0" smtClean="0">
                <a:solidFill>
                  <a:prstClr val="white"/>
                </a:solidFill>
                <a:latin typeface="+mj-lt"/>
              </a:rPr>
              <a:t>its orbit</a:t>
            </a:r>
            <a:r>
              <a:rPr lang="en-CA" sz="2000" dirty="0" smtClean="0">
                <a:solidFill>
                  <a:prstClr val="white"/>
                </a:solidFill>
                <a:latin typeface="Arial"/>
              </a:rPr>
              <a:t>: orbit very elongated, which goes far in the Solar system and is not limited to the plane of the Solar system. </a:t>
            </a:r>
            <a:endParaRPr lang="en-CA" sz="2000" dirty="0">
              <a:solidFill>
                <a:prstClr val="white"/>
              </a:solidFill>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File:Comet Hale-Bopp 1995O1.jpg"/>
          <p:cNvPicPr>
            <a:picLocks noChangeAspect="1" noChangeArrowheads="1"/>
          </p:cNvPicPr>
          <p:nvPr/>
        </p:nvPicPr>
        <p:blipFill>
          <a:blip r:embed="rId3"/>
          <a:srcRect l="14022" t="5492" r="20309"/>
          <a:stretch>
            <a:fillRect/>
          </a:stretch>
        </p:blipFill>
        <p:spPr bwMode="auto">
          <a:xfrm rot="5400000">
            <a:off x="1398448" y="-890842"/>
            <a:ext cx="6353682" cy="9144000"/>
          </a:xfrm>
          <a:prstGeom prst="rect">
            <a:avLst/>
          </a:prstGeom>
          <a:noFill/>
        </p:spPr>
      </p:pic>
      <p:sp>
        <p:nvSpPr>
          <p:cNvPr id="2" name="Espace réservé du texte 1"/>
          <p:cNvSpPr>
            <a:spLocks noGrp="1"/>
          </p:cNvSpPr>
          <p:nvPr>
            <p:ph type="body" sz="quarter" idx="13"/>
          </p:nvPr>
        </p:nvSpPr>
        <p:spPr/>
        <p:txBody>
          <a:bodyPr/>
          <a:lstStyle/>
          <a:p>
            <a:endParaRPr lang="fr-CA"/>
          </a:p>
        </p:txBody>
      </p:sp>
      <p:sp>
        <p:nvSpPr>
          <p:cNvPr id="3" name="Espace réservé du tableau 2"/>
          <p:cNvSpPr>
            <a:spLocks noGrp="1"/>
          </p:cNvSpPr>
          <p:nvPr>
            <p:ph type="tbl" sz="quarter" idx="18"/>
          </p:nvPr>
        </p:nvSpPr>
        <p:spPr/>
      </p:sp>
      <p:sp>
        <p:nvSpPr>
          <p:cNvPr id="4" name="Titre 3"/>
          <p:cNvSpPr>
            <a:spLocks noGrp="1"/>
          </p:cNvSpPr>
          <p:nvPr>
            <p:ph type="title"/>
          </p:nvPr>
        </p:nvSpPr>
        <p:spPr/>
        <p:txBody>
          <a:bodyPr/>
          <a:lstStyle/>
          <a:p>
            <a:r>
              <a:rPr lang="en-CA" smtClean="0">
                <a:latin typeface="+mj-lt"/>
              </a:rPr>
              <a:t>Anatomy</a:t>
            </a:r>
            <a:r>
              <a:rPr lang="en-CA" smtClean="0"/>
              <a:t> of a </a:t>
            </a:r>
            <a:r>
              <a:rPr lang="en-CA" smtClean="0">
                <a:latin typeface="+mj-lt"/>
              </a:rPr>
              <a:t>comet</a:t>
            </a:r>
            <a:endParaRPr lang="en-CA">
              <a:latin typeface="+mj-lt"/>
            </a:endParaRPr>
          </a:p>
        </p:txBody>
      </p:sp>
      <p:sp>
        <p:nvSpPr>
          <p:cNvPr id="5" name="Sous-titre 4"/>
          <p:cNvSpPr>
            <a:spLocks noGrp="1"/>
          </p:cNvSpPr>
          <p:nvPr>
            <p:ph type="subTitle" idx="1"/>
          </p:nvPr>
        </p:nvSpPr>
        <p:spPr/>
        <p:txBody>
          <a:bodyPr/>
          <a:lstStyle/>
          <a:p>
            <a:r>
              <a:rPr lang="en-CA" smtClean="0"/>
              <a:t>What is a comet?</a:t>
            </a:r>
            <a:endParaRPr lang="en-CA"/>
          </a:p>
        </p:txBody>
      </p:sp>
      <p:sp>
        <p:nvSpPr>
          <p:cNvPr id="6" name="Espace réservé du texte 5"/>
          <p:cNvSpPr>
            <a:spLocks noGrp="1"/>
          </p:cNvSpPr>
          <p:nvPr>
            <p:ph type="body" sz="quarter" idx="19"/>
          </p:nvPr>
        </p:nvSpPr>
        <p:spPr/>
        <p:txBody>
          <a:bodyPr/>
          <a:lstStyle/>
          <a:p>
            <a:endParaRPr lang="fr-CA"/>
          </a:p>
        </p:txBody>
      </p:sp>
      <p:cxnSp>
        <p:nvCxnSpPr>
          <p:cNvPr id="8" name="Connecteur droit avec flèche 7"/>
          <p:cNvCxnSpPr/>
          <p:nvPr/>
        </p:nvCxnSpPr>
        <p:spPr>
          <a:xfrm>
            <a:off x="714185" y="2991173"/>
            <a:ext cx="0" cy="1469642"/>
          </a:xfrm>
          <a:prstGeom prst="straightConnector1">
            <a:avLst/>
          </a:prstGeom>
          <a:ln>
            <a:solidFill>
              <a:schemeClr val="accent5"/>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sp>
        <p:nvSpPr>
          <p:cNvPr id="9" name="ZoneTexte 14"/>
          <p:cNvSpPr txBox="1"/>
          <p:nvPr/>
        </p:nvSpPr>
        <p:spPr>
          <a:xfrm>
            <a:off x="385251" y="2211472"/>
            <a:ext cx="3693035" cy="810478"/>
          </a:xfrm>
          <a:prstGeom prst="rect">
            <a:avLst/>
          </a:prstGeom>
          <a:solidFill>
            <a:schemeClr val="tx1"/>
          </a:solidFill>
        </p:spPr>
        <p:txBody>
          <a:bodyPr wrap="square" lIns="127000" tIns="127000" rIns="127000" bIns="127000" rtlCol="0">
            <a:spAutoFit/>
          </a:bodyPr>
          <a:lstStyle/>
          <a:p>
            <a:r>
              <a:rPr lang="en-CA" b="1" dirty="0" smtClean="0">
                <a:solidFill>
                  <a:srgbClr val="FFFFFF"/>
                </a:solidFill>
                <a:latin typeface="Arial"/>
              </a:rPr>
              <a:t>Nucleus </a:t>
            </a:r>
            <a:r>
              <a:rPr lang="en-CA" sz="1600" b="1" dirty="0" smtClean="0">
                <a:solidFill>
                  <a:srgbClr val="FFFFFF"/>
                </a:solidFill>
                <a:latin typeface="Arial"/>
              </a:rPr>
              <a:t>(hundreds of metres to tens of kilometres) </a:t>
            </a:r>
            <a:endParaRPr lang="en-CA" sz="1600" b="1" dirty="0">
              <a:solidFill>
                <a:srgbClr val="FFFFFF"/>
              </a:solidFill>
              <a:latin typeface="Arial"/>
            </a:endParaRPr>
          </a:p>
        </p:txBody>
      </p:sp>
      <p:sp>
        <p:nvSpPr>
          <p:cNvPr id="10" name="Ellipse 9"/>
          <p:cNvSpPr/>
          <p:nvPr/>
        </p:nvSpPr>
        <p:spPr>
          <a:xfrm>
            <a:off x="539552" y="4005064"/>
            <a:ext cx="780811" cy="757767"/>
          </a:xfrm>
          <a:prstGeom prst="ellipse">
            <a:avLst/>
          </a:prstGeom>
          <a:solidFill>
            <a:schemeClr val="accent5">
              <a:alpha val="48000"/>
            </a:schemeClr>
          </a:solidFill>
          <a:ln w="12700" cmpd="sng">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prstClr val="white"/>
              </a:solidFill>
              <a:latin typeface="Arial"/>
            </a:endParaRPr>
          </a:p>
        </p:txBody>
      </p:sp>
      <p:sp>
        <p:nvSpPr>
          <p:cNvPr id="11" name="ZoneTexte 14"/>
          <p:cNvSpPr txBox="1"/>
          <p:nvPr/>
        </p:nvSpPr>
        <p:spPr>
          <a:xfrm>
            <a:off x="714185" y="5272943"/>
            <a:ext cx="4214276" cy="533479"/>
          </a:xfrm>
          <a:prstGeom prst="rect">
            <a:avLst/>
          </a:prstGeom>
          <a:solidFill>
            <a:schemeClr val="tx1"/>
          </a:solidFill>
        </p:spPr>
        <p:txBody>
          <a:bodyPr wrap="square" lIns="127000" tIns="127000" rIns="127000" bIns="127000" rtlCol="0">
            <a:spAutoFit/>
          </a:bodyPr>
          <a:lstStyle/>
          <a:p>
            <a:r>
              <a:rPr lang="en-CA" b="1" dirty="0" smtClean="0">
                <a:solidFill>
                  <a:srgbClr val="FFFFFF"/>
                </a:solidFill>
                <a:latin typeface="Arial"/>
              </a:rPr>
              <a:t>Coma </a:t>
            </a:r>
            <a:r>
              <a:rPr lang="en-CA" sz="1600" b="1" dirty="0" smtClean="0">
                <a:solidFill>
                  <a:srgbClr val="FFFFFF"/>
                </a:solidFill>
                <a:latin typeface="Arial"/>
              </a:rPr>
              <a:t>(~ 100 000 km)</a:t>
            </a:r>
            <a:endParaRPr lang="en-CA" sz="1100" b="1" dirty="0">
              <a:solidFill>
                <a:srgbClr val="FFFFFF"/>
              </a:solidFill>
              <a:latin typeface="Arial"/>
            </a:endParaRPr>
          </a:p>
        </p:txBody>
      </p:sp>
      <p:cxnSp>
        <p:nvCxnSpPr>
          <p:cNvPr id="12" name="Connecteur droit avec flèche 11"/>
          <p:cNvCxnSpPr/>
          <p:nvPr/>
        </p:nvCxnSpPr>
        <p:spPr>
          <a:xfrm>
            <a:off x="945397" y="4762831"/>
            <a:ext cx="0" cy="510112"/>
          </a:xfrm>
          <a:prstGeom prst="straightConnector1">
            <a:avLst/>
          </a:prstGeom>
          <a:ln>
            <a:solidFill>
              <a:schemeClr val="accent5"/>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sp>
        <p:nvSpPr>
          <p:cNvPr id="13" name="ZoneTexte 14"/>
          <p:cNvSpPr txBox="1"/>
          <p:nvPr/>
        </p:nvSpPr>
        <p:spPr>
          <a:xfrm>
            <a:off x="3982512" y="4005064"/>
            <a:ext cx="4214276" cy="533479"/>
          </a:xfrm>
          <a:prstGeom prst="rect">
            <a:avLst/>
          </a:prstGeom>
          <a:solidFill>
            <a:schemeClr val="tx1"/>
          </a:solidFill>
        </p:spPr>
        <p:txBody>
          <a:bodyPr wrap="square" lIns="127000" tIns="127000" rIns="127000" bIns="127000" rtlCol="0">
            <a:spAutoFit/>
          </a:bodyPr>
          <a:lstStyle/>
          <a:p>
            <a:r>
              <a:rPr lang="en-CA" b="1" dirty="0" smtClean="0">
                <a:solidFill>
                  <a:srgbClr val="FFFFFF"/>
                </a:solidFill>
                <a:latin typeface="Arial"/>
              </a:rPr>
              <a:t>Dust tail (</a:t>
            </a:r>
            <a:r>
              <a:rPr lang="en-CA" sz="1600" b="1" dirty="0" smtClean="0">
                <a:solidFill>
                  <a:srgbClr val="FFFFFF"/>
                </a:solidFill>
                <a:latin typeface="Arial"/>
              </a:rPr>
              <a:t>millions of km)</a:t>
            </a:r>
            <a:endParaRPr lang="en-CA" sz="1100" b="1" dirty="0">
              <a:solidFill>
                <a:srgbClr val="FFFFFF"/>
              </a:solidFill>
              <a:latin typeface="Arial"/>
            </a:endParaRPr>
          </a:p>
        </p:txBody>
      </p:sp>
      <p:sp>
        <p:nvSpPr>
          <p:cNvPr id="14" name="ZoneTexte 14"/>
          <p:cNvSpPr txBox="1"/>
          <p:nvPr/>
        </p:nvSpPr>
        <p:spPr>
          <a:xfrm>
            <a:off x="4280437" y="1473958"/>
            <a:ext cx="4214276" cy="533479"/>
          </a:xfrm>
          <a:prstGeom prst="rect">
            <a:avLst/>
          </a:prstGeom>
          <a:solidFill>
            <a:schemeClr val="tx1"/>
          </a:solidFill>
        </p:spPr>
        <p:txBody>
          <a:bodyPr wrap="square" lIns="127000" tIns="127000" rIns="127000" bIns="127000" rtlCol="0">
            <a:spAutoFit/>
          </a:bodyPr>
          <a:lstStyle/>
          <a:p>
            <a:r>
              <a:rPr lang="en-CA" b="1" dirty="0" smtClean="0">
                <a:solidFill>
                  <a:srgbClr val="FFFFFF"/>
                </a:solidFill>
                <a:latin typeface="Arial"/>
              </a:rPr>
              <a:t>Plasma tail (ionized gas</a:t>
            </a:r>
            <a:r>
              <a:rPr lang="en-CA" sz="1600" b="1" dirty="0" smtClean="0">
                <a:solidFill>
                  <a:srgbClr val="FFFFFF"/>
                </a:solidFill>
                <a:latin typeface="Arial"/>
              </a:rPr>
              <a:t>)</a:t>
            </a:r>
            <a:endParaRPr lang="en-CA" sz="1100" b="1" dirty="0">
              <a:solidFill>
                <a:srgbClr val="FFFFFF"/>
              </a:solidFill>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3"/>
          </p:nvPr>
        </p:nvSpPr>
        <p:spPr/>
        <p:txBody>
          <a:bodyPr/>
          <a:lstStyle/>
          <a:p>
            <a:endParaRPr lang="fr-CA"/>
          </a:p>
        </p:txBody>
      </p:sp>
      <p:sp>
        <p:nvSpPr>
          <p:cNvPr id="3" name="Espace réservé du tableau 2"/>
          <p:cNvSpPr>
            <a:spLocks noGrp="1"/>
          </p:cNvSpPr>
          <p:nvPr>
            <p:ph type="tbl" sz="quarter" idx="18"/>
          </p:nvPr>
        </p:nvSpPr>
        <p:spPr/>
      </p:sp>
      <p:sp>
        <p:nvSpPr>
          <p:cNvPr id="4" name="Titre 3"/>
          <p:cNvSpPr>
            <a:spLocks noGrp="1"/>
          </p:cNvSpPr>
          <p:nvPr>
            <p:ph type="title"/>
          </p:nvPr>
        </p:nvSpPr>
        <p:spPr/>
        <p:txBody>
          <a:bodyPr/>
          <a:lstStyle/>
          <a:p>
            <a:r>
              <a:rPr lang="en-CA" smtClean="0">
                <a:latin typeface="+mj-lt"/>
              </a:rPr>
              <a:t>Anatomy</a:t>
            </a:r>
            <a:r>
              <a:rPr lang="en-CA" smtClean="0"/>
              <a:t> of a </a:t>
            </a:r>
            <a:r>
              <a:rPr lang="en-CA" smtClean="0">
                <a:latin typeface="+mj-lt"/>
              </a:rPr>
              <a:t>comet</a:t>
            </a:r>
            <a:endParaRPr lang="en-CA">
              <a:latin typeface="+mj-lt"/>
            </a:endParaRPr>
          </a:p>
        </p:txBody>
      </p:sp>
      <p:sp>
        <p:nvSpPr>
          <p:cNvPr id="5" name="Sous-titre 4"/>
          <p:cNvSpPr>
            <a:spLocks noGrp="1"/>
          </p:cNvSpPr>
          <p:nvPr>
            <p:ph type="subTitle" idx="1"/>
          </p:nvPr>
        </p:nvSpPr>
        <p:spPr/>
        <p:txBody>
          <a:bodyPr/>
          <a:lstStyle/>
          <a:p>
            <a:r>
              <a:rPr lang="en-CA" smtClean="0"/>
              <a:t>What is a comet?</a:t>
            </a:r>
            <a:endParaRPr lang="en-CA"/>
          </a:p>
        </p:txBody>
      </p:sp>
      <p:sp>
        <p:nvSpPr>
          <p:cNvPr id="6" name="Espace réservé du texte 5"/>
          <p:cNvSpPr>
            <a:spLocks noGrp="1"/>
          </p:cNvSpPr>
          <p:nvPr>
            <p:ph type="body" sz="quarter" idx="19"/>
          </p:nvPr>
        </p:nvSpPr>
        <p:spPr/>
        <p:txBody>
          <a:bodyPr/>
          <a:lstStyle/>
          <a:p>
            <a:endParaRPr lang="fr-CA"/>
          </a:p>
        </p:txBody>
      </p:sp>
      <p:sp>
        <p:nvSpPr>
          <p:cNvPr id="7" name="ZoneTexte 14"/>
          <p:cNvSpPr txBox="1"/>
          <p:nvPr/>
        </p:nvSpPr>
        <p:spPr>
          <a:xfrm>
            <a:off x="3289945" y="1290638"/>
            <a:ext cx="4380097" cy="810478"/>
          </a:xfrm>
          <a:prstGeom prst="rect">
            <a:avLst/>
          </a:prstGeom>
          <a:solidFill>
            <a:schemeClr val="tx1"/>
          </a:solidFill>
        </p:spPr>
        <p:txBody>
          <a:bodyPr wrap="square" lIns="127000" tIns="127000" rIns="127000" bIns="127000" rtlCol="0">
            <a:spAutoFit/>
          </a:bodyPr>
          <a:lstStyle/>
          <a:p>
            <a:r>
              <a:rPr lang="en-CA" b="1" dirty="0" smtClean="0">
                <a:solidFill>
                  <a:srgbClr val="FFFFFF"/>
                </a:solidFill>
                <a:latin typeface="Arial"/>
              </a:rPr>
              <a:t>Far in the Solar system, the nucleus is inactive.  </a:t>
            </a:r>
            <a:endParaRPr lang="en-CA" sz="1100" b="1" dirty="0">
              <a:solidFill>
                <a:srgbClr val="FFFFFF"/>
              </a:solidFill>
              <a:latin typeface="Arial"/>
            </a:endParaRPr>
          </a:p>
        </p:txBody>
      </p:sp>
      <p:pic>
        <p:nvPicPr>
          <p:cNvPr id="8" name="Picture 2" descr="http://photojournal.jpl.nasa.gov/jpegMod/PIA02142_modest.jpg"/>
          <p:cNvPicPr>
            <a:picLocks noChangeAspect="1" noChangeArrowheads="1"/>
          </p:cNvPicPr>
          <p:nvPr/>
        </p:nvPicPr>
        <p:blipFill>
          <a:blip r:embed="rId3"/>
          <a:srcRect/>
          <a:stretch>
            <a:fillRect/>
          </a:stretch>
        </p:blipFill>
        <p:spPr bwMode="auto">
          <a:xfrm>
            <a:off x="374389" y="1290638"/>
            <a:ext cx="2852382" cy="2852382"/>
          </a:xfrm>
          <a:prstGeom prst="rect">
            <a:avLst/>
          </a:prstGeom>
          <a:noFill/>
        </p:spPr>
      </p:pic>
      <p:pic>
        <p:nvPicPr>
          <p:cNvPr id="9" name="Picture 4" descr="File:Comet Hale-Bopp 1995O1.jpg"/>
          <p:cNvPicPr>
            <a:picLocks noChangeAspect="1" noChangeArrowheads="1"/>
          </p:cNvPicPr>
          <p:nvPr/>
        </p:nvPicPr>
        <p:blipFill>
          <a:blip r:embed="rId4"/>
          <a:srcRect l="14022" t="5492" r="20309"/>
          <a:stretch>
            <a:fillRect/>
          </a:stretch>
        </p:blipFill>
        <p:spPr bwMode="auto">
          <a:xfrm rot="5400000">
            <a:off x="5476874" y="2768396"/>
            <a:ext cx="2464070" cy="3546205"/>
          </a:xfrm>
          <a:prstGeom prst="rect">
            <a:avLst/>
          </a:prstGeom>
          <a:noFill/>
          <a:ln w="6350">
            <a:solidFill>
              <a:schemeClr val="bg1"/>
            </a:solidFill>
          </a:ln>
        </p:spPr>
      </p:pic>
      <p:sp>
        <p:nvSpPr>
          <p:cNvPr id="10" name="Flèche vers la droite 8"/>
          <p:cNvSpPr/>
          <p:nvPr/>
        </p:nvSpPr>
        <p:spPr>
          <a:xfrm rot="1383088">
            <a:off x="2782122" y="3327543"/>
            <a:ext cx="1694792" cy="503785"/>
          </a:xfrm>
          <a:prstGeom prst="rightArrow">
            <a:avLst>
              <a:gd name="adj1" fmla="val 49612"/>
              <a:gd name="adj2" fmla="val 81926"/>
            </a:avLst>
          </a:prstGeom>
          <a:solidFill>
            <a:srgbClr val="FFFFFF">
              <a:alpha val="50000"/>
            </a:srgb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endParaRPr>
          </a:p>
        </p:txBody>
      </p:sp>
      <p:sp>
        <p:nvSpPr>
          <p:cNvPr id="11" name="ZoneTexte 14"/>
          <p:cNvSpPr txBox="1"/>
          <p:nvPr/>
        </p:nvSpPr>
        <p:spPr>
          <a:xfrm>
            <a:off x="649287" y="4409058"/>
            <a:ext cx="4100133" cy="1087477"/>
          </a:xfrm>
          <a:prstGeom prst="rect">
            <a:avLst/>
          </a:prstGeom>
          <a:solidFill>
            <a:schemeClr val="tx1"/>
          </a:solidFill>
        </p:spPr>
        <p:txBody>
          <a:bodyPr wrap="square" lIns="127000" tIns="127000" rIns="127000" bIns="127000" rtlCol="0">
            <a:spAutoFit/>
          </a:bodyPr>
          <a:lstStyle/>
          <a:p>
            <a:r>
              <a:rPr lang="en-CA" b="1" dirty="0" smtClean="0">
                <a:solidFill>
                  <a:srgbClr val="FFFFFF"/>
                </a:solidFill>
                <a:latin typeface="Arial"/>
              </a:rPr>
              <a:t>As it gets closer to the Sun (~3 </a:t>
            </a:r>
            <a:r>
              <a:rPr lang="en-CA" b="1" dirty="0" err="1" smtClean="0">
                <a:solidFill>
                  <a:srgbClr val="FFFFFF"/>
                </a:solidFill>
                <a:latin typeface="Arial"/>
              </a:rPr>
              <a:t>a.u</a:t>
            </a:r>
            <a:r>
              <a:rPr lang="en-CA" b="1" dirty="0" smtClean="0">
                <a:solidFill>
                  <a:srgbClr val="FFFFFF"/>
                </a:solidFill>
                <a:latin typeface="Arial"/>
              </a:rPr>
              <a:t>.), the ices melt and form the coma and the tail. </a:t>
            </a:r>
            <a:endParaRPr lang="en-CA" sz="1100" b="1" dirty="0">
              <a:solidFill>
                <a:srgbClr val="FFFFFF"/>
              </a:solidFill>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3"/>
          </p:nvPr>
        </p:nvSpPr>
        <p:spPr/>
        <p:txBody>
          <a:bodyPr/>
          <a:lstStyle/>
          <a:p>
            <a:endParaRPr lang="fr-CA"/>
          </a:p>
        </p:txBody>
      </p:sp>
      <p:sp>
        <p:nvSpPr>
          <p:cNvPr id="3" name="Espace réservé du tableau 2"/>
          <p:cNvSpPr>
            <a:spLocks noGrp="1"/>
          </p:cNvSpPr>
          <p:nvPr>
            <p:ph type="tbl" sz="quarter" idx="18"/>
          </p:nvPr>
        </p:nvSpPr>
        <p:spPr/>
      </p:sp>
      <p:sp>
        <p:nvSpPr>
          <p:cNvPr id="4" name="Titre 3"/>
          <p:cNvSpPr>
            <a:spLocks noGrp="1"/>
          </p:cNvSpPr>
          <p:nvPr>
            <p:ph type="title"/>
          </p:nvPr>
        </p:nvSpPr>
        <p:spPr/>
        <p:txBody>
          <a:bodyPr/>
          <a:lstStyle/>
          <a:p>
            <a:r>
              <a:rPr lang="en-CA" dirty="0" smtClean="0">
                <a:latin typeface="+mj-lt"/>
              </a:rPr>
              <a:t>Jets</a:t>
            </a:r>
            <a:r>
              <a:rPr lang="en-CA" dirty="0" smtClean="0"/>
              <a:t> on the </a:t>
            </a:r>
            <a:r>
              <a:rPr lang="en-CA" dirty="0" smtClean="0">
                <a:latin typeface="+mj-lt"/>
              </a:rPr>
              <a:t>nucleus</a:t>
            </a:r>
            <a:endParaRPr lang="en-CA" dirty="0">
              <a:latin typeface="+mj-lt"/>
            </a:endParaRPr>
          </a:p>
        </p:txBody>
      </p:sp>
      <p:sp>
        <p:nvSpPr>
          <p:cNvPr id="5" name="Sous-titre 4"/>
          <p:cNvSpPr>
            <a:spLocks noGrp="1"/>
          </p:cNvSpPr>
          <p:nvPr>
            <p:ph type="subTitle" idx="1"/>
          </p:nvPr>
        </p:nvSpPr>
        <p:spPr/>
        <p:txBody>
          <a:bodyPr/>
          <a:lstStyle/>
          <a:p>
            <a:r>
              <a:rPr lang="en-CA" dirty="0" smtClean="0"/>
              <a:t>What is a comet?</a:t>
            </a:r>
            <a:endParaRPr lang="en-CA" dirty="0"/>
          </a:p>
        </p:txBody>
      </p:sp>
      <p:sp>
        <p:nvSpPr>
          <p:cNvPr id="6" name="Espace réservé du texte 5"/>
          <p:cNvSpPr>
            <a:spLocks noGrp="1"/>
          </p:cNvSpPr>
          <p:nvPr>
            <p:ph type="body" sz="quarter" idx="19"/>
          </p:nvPr>
        </p:nvSpPr>
        <p:spPr/>
        <p:txBody>
          <a:bodyPr/>
          <a:lstStyle/>
          <a:p>
            <a:endParaRPr lang="fr-CA"/>
          </a:p>
        </p:txBody>
      </p:sp>
      <p:pic>
        <p:nvPicPr>
          <p:cNvPr id="7" name="Picture 4" descr="File:495296main epoxi-1-full full.jpg"/>
          <p:cNvPicPr>
            <a:picLocks noChangeAspect="1" noChangeArrowheads="1"/>
          </p:cNvPicPr>
          <p:nvPr/>
        </p:nvPicPr>
        <p:blipFill>
          <a:blip r:embed="rId3"/>
          <a:srcRect l="24779" t="19220" r="23386" b="15088"/>
          <a:stretch>
            <a:fillRect/>
          </a:stretch>
        </p:blipFill>
        <p:spPr bwMode="auto">
          <a:xfrm>
            <a:off x="480068" y="1290638"/>
            <a:ext cx="5142809" cy="4537883"/>
          </a:xfrm>
          <a:prstGeom prst="rect">
            <a:avLst/>
          </a:prstGeom>
          <a:noFill/>
          <a:ln w="6350">
            <a:solidFill>
              <a:schemeClr val="bg1"/>
            </a:solidFill>
          </a:ln>
        </p:spPr>
      </p:pic>
      <p:pic>
        <p:nvPicPr>
          <p:cNvPr id="8" name="Picture 2" descr="Comet Halley's nucleus as seen by Giotto"/>
          <p:cNvPicPr>
            <a:picLocks noChangeAspect="1" noChangeArrowheads="1"/>
          </p:cNvPicPr>
          <p:nvPr/>
        </p:nvPicPr>
        <p:blipFill>
          <a:blip r:embed="rId4"/>
          <a:srcRect/>
          <a:stretch>
            <a:fillRect/>
          </a:stretch>
        </p:blipFill>
        <p:spPr bwMode="auto">
          <a:xfrm>
            <a:off x="5267325" y="1679410"/>
            <a:ext cx="3705225" cy="3810000"/>
          </a:xfrm>
          <a:prstGeom prst="rect">
            <a:avLst/>
          </a:prstGeom>
          <a:noFill/>
          <a:ln w="6350">
            <a:solidFill>
              <a:schemeClr val="bg1"/>
            </a:solidFill>
          </a:ln>
        </p:spPr>
      </p:pic>
      <p:sp>
        <p:nvSpPr>
          <p:cNvPr id="9" name="ZoneTexte 14"/>
          <p:cNvSpPr txBox="1"/>
          <p:nvPr/>
        </p:nvSpPr>
        <p:spPr>
          <a:xfrm>
            <a:off x="5092586" y="5255360"/>
            <a:ext cx="3879964" cy="810478"/>
          </a:xfrm>
          <a:prstGeom prst="rect">
            <a:avLst/>
          </a:prstGeom>
          <a:solidFill>
            <a:schemeClr val="tx1"/>
          </a:solidFill>
        </p:spPr>
        <p:txBody>
          <a:bodyPr wrap="square" lIns="127000" tIns="127000" rIns="127000" bIns="127000" rtlCol="0">
            <a:spAutoFit/>
          </a:bodyPr>
          <a:lstStyle/>
          <a:p>
            <a:r>
              <a:rPr lang="en-CA" b="1" smtClean="0">
                <a:solidFill>
                  <a:srgbClr val="FFFFFF"/>
                </a:solidFill>
                <a:latin typeface="Arial"/>
              </a:rPr>
              <a:t>Halley’s comet, visited by the spacecraft Giotto in 1986</a:t>
            </a:r>
            <a:endParaRPr lang="en-CA" sz="1100" b="1">
              <a:solidFill>
                <a:srgbClr val="FFFFFF"/>
              </a:solidFill>
              <a:latin typeface="Arial"/>
            </a:endParaRPr>
          </a:p>
        </p:txBody>
      </p:sp>
      <p:sp>
        <p:nvSpPr>
          <p:cNvPr id="10" name="ZoneTexte 14"/>
          <p:cNvSpPr txBox="1"/>
          <p:nvPr/>
        </p:nvSpPr>
        <p:spPr>
          <a:xfrm>
            <a:off x="1399551" y="885399"/>
            <a:ext cx="3693035" cy="810478"/>
          </a:xfrm>
          <a:prstGeom prst="rect">
            <a:avLst/>
          </a:prstGeom>
          <a:solidFill>
            <a:schemeClr val="tx1"/>
          </a:solidFill>
        </p:spPr>
        <p:txBody>
          <a:bodyPr wrap="square" lIns="127000" tIns="127000" rIns="127000" bIns="127000" rtlCol="0">
            <a:spAutoFit/>
          </a:bodyPr>
          <a:lstStyle/>
          <a:p>
            <a:r>
              <a:rPr lang="en-CA" b="1" dirty="0" smtClean="0">
                <a:solidFill>
                  <a:srgbClr val="FFFFFF"/>
                </a:solidFill>
                <a:latin typeface="Arial"/>
              </a:rPr>
              <a:t>Comet Hartley, visited by the spacecraft EPOXI in 2011</a:t>
            </a:r>
            <a:endParaRPr lang="en-CA" sz="1100" b="1" dirty="0">
              <a:solidFill>
                <a:srgbClr val="FFFFFF"/>
              </a:solidFill>
              <a:latin typeface="Aria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3"/>
          </p:nvPr>
        </p:nvSpPr>
        <p:spPr/>
        <p:txBody>
          <a:bodyPr/>
          <a:lstStyle/>
          <a:p>
            <a:endParaRPr lang="fr-CA"/>
          </a:p>
        </p:txBody>
      </p:sp>
      <p:sp>
        <p:nvSpPr>
          <p:cNvPr id="3" name="Espace réservé du tableau 2"/>
          <p:cNvSpPr>
            <a:spLocks noGrp="1"/>
          </p:cNvSpPr>
          <p:nvPr>
            <p:ph type="tbl" sz="quarter" idx="18"/>
          </p:nvPr>
        </p:nvSpPr>
        <p:spPr/>
      </p:sp>
      <p:sp>
        <p:nvSpPr>
          <p:cNvPr id="4" name="Titre 3"/>
          <p:cNvSpPr>
            <a:spLocks noGrp="1"/>
          </p:cNvSpPr>
          <p:nvPr>
            <p:ph type="title"/>
          </p:nvPr>
        </p:nvSpPr>
        <p:spPr/>
        <p:txBody>
          <a:bodyPr/>
          <a:lstStyle/>
          <a:p>
            <a:r>
              <a:rPr lang="en-CA" smtClean="0">
                <a:latin typeface="+mj-lt"/>
              </a:rPr>
              <a:t>Comet tails</a:t>
            </a:r>
            <a:endParaRPr lang="en-CA">
              <a:latin typeface="+mj-lt"/>
            </a:endParaRPr>
          </a:p>
        </p:txBody>
      </p:sp>
      <p:sp>
        <p:nvSpPr>
          <p:cNvPr id="5" name="Sous-titre 4"/>
          <p:cNvSpPr>
            <a:spLocks noGrp="1"/>
          </p:cNvSpPr>
          <p:nvPr>
            <p:ph type="subTitle" idx="1"/>
          </p:nvPr>
        </p:nvSpPr>
        <p:spPr/>
        <p:txBody>
          <a:bodyPr/>
          <a:lstStyle/>
          <a:p>
            <a:r>
              <a:rPr lang="en-CA" smtClean="0"/>
              <a:t>What is a comet?</a:t>
            </a:r>
            <a:endParaRPr lang="en-CA"/>
          </a:p>
        </p:txBody>
      </p:sp>
      <p:sp>
        <p:nvSpPr>
          <p:cNvPr id="6" name="Espace réservé du texte 5"/>
          <p:cNvSpPr>
            <a:spLocks noGrp="1"/>
          </p:cNvSpPr>
          <p:nvPr>
            <p:ph type="body" sz="quarter" idx="19"/>
          </p:nvPr>
        </p:nvSpPr>
        <p:spPr/>
        <p:txBody>
          <a:bodyPr/>
          <a:lstStyle/>
          <a:p>
            <a:endParaRPr lang="fr-CA"/>
          </a:p>
        </p:txBody>
      </p:sp>
      <p:sp>
        <p:nvSpPr>
          <p:cNvPr id="8" name="ZoneTexte 14"/>
          <p:cNvSpPr txBox="1"/>
          <p:nvPr/>
        </p:nvSpPr>
        <p:spPr>
          <a:xfrm>
            <a:off x="646113" y="1290638"/>
            <a:ext cx="7848600" cy="810478"/>
          </a:xfrm>
          <a:prstGeom prst="rect">
            <a:avLst/>
          </a:prstGeom>
          <a:solidFill>
            <a:schemeClr val="tx1"/>
          </a:solidFill>
        </p:spPr>
        <p:txBody>
          <a:bodyPr wrap="square" lIns="127000" tIns="127000" rIns="127000" bIns="127000" rtlCol="0">
            <a:spAutoFit/>
          </a:bodyPr>
          <a:lstStyle/>
          <a:p>
            <a:r>
              <a:rPr lang="en-CA" b="1" dirty="0" smtClean="0">
                <a:solidFill>
                  <a:srgbClr val="FFFFFF"/>
                </a:solidFill>
                <a:latin typeface="Arial"/>
              </a:rPr>
              <a:t>Comet tails do not indicate the direction in which the comet is moving. </a:t>
            </a:r>
            <a:endParaRPr lang="en-CA" sz="1100" b="1" dirty="0">
              <a:solidFill>
                <a:srgbClr val="FFFFFF"/>
              </a:solidFill>
              <a:latin typeface="Arial"/>
            </a:endParaRPr>
          </a:p>
        </p:txBody>
      </p:sp>
      <p:sp>
        <p:nvSpPr>
          <p:cNvPr id="9" name="ZoneTexte 14"/>
          <p:cNvSpPr txBox="1"/>
          <p:nvPr/>
        </p:nvSpPr>
        <p:spPr>
          <a:xfrm>
            <a:off x="649287" y="2253516"/>
            <a:ext cx="2405063" cy="2749471"/>
          </a:xfrm>
          <a:prstGeom prst="rect">
            <a:avLst/>
          </a:prstGeom>
          <a:solidFill>
            <a:schemeClr val="tx1"/>
          </a:solidFill>
        </p:spPr>
        <p:txBody>
          <a:bodyPr wrap="square" lIns="127000" tIns="127000" rIns="127000" bIns="127000" rtlCol="0">
            <a:spAutoFit/>
          </a:bodyPr>
          <a:lstStyle/>
          <a:p>
            <a:r>
              <a:rPr lang="en-CA" b="1" dirty="0" smtClean="0">
                <a:solidFill>
                  <a:srgbClr val="FFFFFF"/>
                </a:solidFill>
                <a:latin typeface="Arial"/>
              </a:rPr>
              <a:t>Comet tails are affected by solar wind and always point away from the Sun. </a:t>
            </a:r>
          </a:p>
          <a:p>
            <a:endParaRPr lang="en-CA" b="1" dirty="0" smtClean="0">
              <a:solidFill>
                <a:srgbClr val="FFFFFF"/>
              </a:solidFill>
              <a:latin typeface="Arial"/>
            </a:endParaRPr>
          </a:p>
          <a:p>
            <a:r>
              <a:rPr lang="en-CA" b="1" dirty="0" smtClean="0">
                <a:solidFill>
                  <a:srgbClr val="FFFFFF"/>
                </a:solidFill>
                <a:latin typeface="Arial"/>
              </a:rPr>
              <a:t>The plasma tail is more affected than the dust tail.  </a:t>
            </a:r>
          </a:p>
        </p:txBody>
      </p:sp>
      <p:pic>
        <p:nvPicPr>
          <p:cNvPr id="10" name="Picture 2" descr="Comet's tails always point away from Sun."/>
          <p:cNvPicPr>
            <a:picLocks noChangeAspect="1" noChangeArrowheads="1"/>
          </p:cNvPicPr>
          <p:nvPr/>
        </p:nvPicPr>
        <p:blipFill>
          <a:blip r:embed="rId3"/>
          <a:srcRect/>
          <a:stretch>
            <a:fillRect/>
          </a:stretch>
        </p:blipFill>
        <p:spPr bwMode="auto">
          <a:xfrm>
            <a:off x="3057639" y="2110445"/>
            <a:ext cx="5556945" cy="3754328"/>
          </a:xfrm>
          <a:prstGeom prst="rect">
            <a:avLst/>
          </a:prstGeom>
          <a:noFill/>
          <a:ln>
            <a:solidFill>
              <a:schemeClr val="bg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3"/>
          <a:srcRect l="25909" t="21269" r="8638" b="8724"/>
          <a:stretch>
            <a:fillRect/>
          </a:stretch>
        </p:blipFill>
        <p:spPr bwMode="auto">
          <a:xfrm>
            <a:off x="168275" y="944658"/>
            <a:ext cx="8516203" cy="5121180"/>
          </a:xfrm>
          <a:prstGeom prst="rect">
            <a:avLst/>
          </a:prstGeom>
          <a:noFill/>
          <a:ln w="9525">
            <a:noFill/>
            <a:miter lim="800000"/>
            <a:headEnd/>
            <a:tailEnd/>
          </a:ln>
        </p:spPr>
      </p:pic>
      <p:sp>
        <p:nvSpPr>
          <p:cNvPr id="2" name="Espace réservé du texte 1"/>
          <p:cNvSpPr>
            <a:spLocks noGrp="1"/>
          </p:cNvSpPr>
          <p:nvPr>
            <p:ph type="body" sz="quarter" idx="13"/>
          </p:nvPr>
        </p:nvSpPr>
        <p:spPr/>
        <p:txBody>
          <a:bodyPr/>
          <a:lstStyle/>
          <a:p>
            <a:endParaRPr lang="fr-CA"/>
          </a:p>
        </p:txBody>
      </p:sp>
      <p:sp>
        <p:nvSpPr>
          <p:cNvPr id="3" name="Espace réservé du tableau 2"/>
          <p:cNvSpPr>
            <a:spLocks noGrp="1"/>
          </p:cNvSpPr>
          <p:nvPr>
            <p:ph type="tbl" sz="quarter" idx="18"/>
          </p:nvPr>
        </p:nvSpPr>
        <p:spPr/>
      </p:sp>
      <p:sp>
        <p:nvSpPr>
          <p:cNvPr id="4" name="Titre 3"/>
          <p:cNvSpPr>
            <a:spLocks noGrp="1"/>
          </p:cNvSpPr>
          <p:nvPr>
            <p:ph type="title"/>
          </p:nvPr>
        </p:nvSpPr>
        <p:spPr/>
        <p:txBody>
          <a:bodyPr/>
          <a:lstStyle/>
          <a:p>
            <a:r>
              <a:rPr lang="en-CA" dirty="0" smtClean="0">
                <a:latin typeface="+mj-lt"/>
              </a:rPr>
              <a:t>Orbit</a:t>
            </a:r>
            <a:r>
              <a:rPr lang="en-CA" dirty="0" smtClean="0"/>
              <a:t> of a </a:t>
            </a:r>
            <a:r>
              <a:rPr lang="en-CA" dirty="0" smtClean="0">
                <a:latin typeface="+mj-lt"/>
              </a:rPr>
              <a:t>comet</a:t>
            </a:r>
            <a:endParaRPr lang="en-CA" dirty="0">
              <a:latin typeface="+mj-lt"/>
            </a:endParaRPr>
          </a:p>
        </p:txBody>
      </p:sp>
      <p:sp>
        <p:nvSpPr>
          <p:cNvPr id="5" name="Sous-titre 4"/>
          <p:cNvSpPr>
            <a:spLocks noGrp="1"/>
          </p:cNvSpPr>
          <p:nvPr>
            <p:ph type="subTitle" idx="1"/>
          </p:nvPr>
        </p:nvSpPr>
        <p:spPr/>
        <p:txBody>
          <a:bodyPr/>
          <a:lstStyle/>
          <a:p>
            <a:r>
              <a:rPr lang="en-CA" dirty="0" smtClean="0"/>
              <a:t>What is a comet?</a:t>
            </a:r>
            <a:endParaRPr lang="en-CA" dirty="0"/>
          </a:p>
        </p:txBody>
      </p:sp>
      <p:sp>
        <p:nvSpPr>
          <p:cNvPr id="6" name="Espace réservé du texte 5"/>
          <p:cNvSpPr>
            <a:spLocks noGrp="1"/>
          </p:cNvSpPr>
          <p:nvPr>
            <p:ph type="body" sz="quarter" idx="19"/>
          </p:nvPr>
        </p:nvSpPr>
        <p:spPr/>
        <p:txBody>
          <a:bodyPr/>
          <a:lstStyle/>
          <a:p>
            <a:endParaRPr lang="fr-CA"/>
          </a:p>
        </p:txBody>
      </p:sp>
      <p:sp>
        <p:nvSpPr>
          <p:cNvPr id="7" name="ZoneTexte 14"/>
          <p:cNvSpPr txBox="1"/>
          <p:nvPr/>
        </p:nvSpPr>
        <p:spPr>
          <a:xfrm>
            <a:off x="5855568" y="5176862"/>
            <a:ext cx="3291721" cy="748923"/>
          </a:xfrm>
          <a:prstGeom prst="rect">
            <a:avLst/>
          </a:prstGeom>
          <a:solidFill>
            <a:schemeClr val="tx1"/>
          </a:solidFill>
        </p:spPr>
        <p:txBody>
          <a:bodyPr wrap="square" lIns="127000" tIns="127000" rIns="127000" bIns="127000" rtlCol="0">
            <a:spAutoFit/>
          </a:bodyPr>
          <a:lstStyle/>
          <a:p>
            <a:r>
              <a:rPr lang="en-CA" sz="1600" b="1" smtClean="0">
                <a:solidFill>
                  <a:srgbClr val="FFFFFF"/>
                </a:solidFill>
                <a:latin typeface="Arial"/>
              </a:rPr>
              <a:t>Halley’s comet’s orbit, period of 76 years. </a:t>
            </a:r>
            <a:endParaRPr lang="en-CA" sz="1050" b="1">
              <a:solidFill>
                <a:srgbClr val="FFFFFF"/>
              </a:solidFill>
              <a:latin typeface="Arial"/>
            </a:endParaRPr>
          </a:p>
        </p:txBody>
      </p:sp>
      <p:sp>
        <p:nvSpPr>
          <p:cNvPr id="8" name="ZoneTexte 14"/>
          <p:cNvSpPr txBox="1"/>
          <p:nvPr/>
        </p:nvSpPr>
        <p:spPr>
          <a:xfrm>
            <a:off x="5581935" y="1290638"/>
            <a:ext cx="3102544" cy="533479"/>
          </a:xfrm>
          <a:prstGeom prst="rect">
            <a:avLst/>
          </a:prstGeom>
          <a:solidFill>
            <a:schemeClr val="tx1"/>
          </a:solidFill>
        </p:spPr>
        <p:txBody>
          <a:bodyPr wrap="square" lIns="127000" tIns="127000" rIns="127000" bIns="127000" rtlCol="0">
            <a:spAutoFit/>
          </a:bodyPr>
          <a:lstStyle/>
          <a:p>
            <a:r>
              <a:rPr lang="en-CA" b="1" smtClean="0">
                <a:solidFill>
                  <a:srgbClr val="FFFFFF"/>
                </a:solidFill>
                <a:latin typeface="+mj-lt"/>
              </a:rPr>
              <a:t>Elongated </a:t>
            </a:r>
            <a:r>
              <a:rPr lang="en-CA" b="1" dirty="0" smtClean="0">
                <a:solidFill>
                  <a:srgbClr val="FFFFFF"/>
                </a:solidFill>
                <a:latin typeface="+mj-lt"/>
              </a:rPr>
              <a:t>orbit</a:t>
            </a:r>
            <a:endParaRPr lang="en-CA" sz="1100" b="1" dirty="0">
              <a:solidFill>
                <a:srgbClr val="FFFFFF"/>
              </a:solidFill>
              <a:latin typeface="+mj-l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a:srcRect l="25953" t="20601" r="3874" b="8877"/>
          <a:stretch>
            <a:fillRect/>
          </a:stretch>
        </p:blipFill>
        <p:spPr bwMode="auto">
          <a:xfrm>
            <a:off x="-157802" y="1126060"/>
            <a:ext cx="9130352" cy="5158853"/>
          </a:xfrm>
          <a:prstGeom prst="rect">
            <a:avLst/>
          </a:prstGeom>
          <a:noFill/>
          <a:ln w="9525">
            <a:noFill/>
            <a:miter lim="800000"/>
            <a:headEnd/>
            <a:tailEnd/>
          </a:ln>
        </p:spPr>
      </p:pic>
      <p:sp>
        <p:nvSpPr>
          <p:cNvPr id="2" name="Espace réservé du texte 1"/>
          <p:cNvSpPr>
            <a:spLocks noGrp="1"/>
          </p:cNvSpPr>
          <p:nvPr>
            <p:ph type="body" sz="quarter" idx="13"/>
          </p:nvPr>
        </p:nvSpPr>
        <p:spPr/>
        <p:txBody>
          <a:bodyPr/>
          <a:lstStyle/>
          <a:p>
            <a:endParaRPr lang="fr-CA"/>
          </a:p>
        </p:txBody>
      </p:sp>
      <p:sp>
        <p:nvSpPr>
          <p:cNvPr id="3" name="Espace réservé du tableau 2"/>
          <p:cNvSpPr>
            <a:spLocks noGrp="1"/>
          </p:cNvSpPr>
          <p:nvPr>
            <p:ph type="tbl" sz="quarter" idx="18"/>
          </p:nvPr>
        </p:nvSpPr>
        <p:spPr/>
      </p:sp>
      <p:sp>
        <p:nvSpPr>
          <p:cNvPr id="4" name="Titre 3"/>
          <p:cNvSpPr>
            <a:spLocks noGrp="1"/>
          </p:cNvSpPr>
          <p:nvPr>
            <p:ph type="title"/>
          </p:nvPr>
        </p:nvSpPr>
        <p:spPr/>
        <p:txBody>
          <a:bodyPr/>
          <a:lstStyle/>
          <a:p>
            <a:r>
              <a:rPr lang="en-CA" dirty="0" smtClean="0">
                <a:latin typeface="+mj-lt"/>
              </a:rPr>
              <a:t>Orbit</a:t>
            </a:r>
            <a:r>
              <a:rPr lang="en-CA" dirty="0" smtClean="0"/>
              <a:t> of a </a:t>
            </a:r>
            <a:r>
              <a:rPr lang="en-CA" dirty="0" smtClean="0">
                <a:latin typeface="+mj-lt"/>
              </a:rPr>
              <a:t>comet</a:t>
            </a:r>
            <a:endParaRPr lang="en-CA" dirty="0">
              <a:latin typeface="+mj-lt"/>
            </a:endParaRPr>
          </a:p>
        </p:txBody>
      </p:sp>
      <p:sp>
        <p:nvSpPr>
          <p:cNvPr id="5" name="Sous-titre 4"/>
          <p:cNvSpPr>
            <a:spLocks noGrp="1"/>
          </p:cNvSpPr>
          <p:nvPr>
            <p:ph type="subTitle" idx="1"/>
          </p:nvPr>
        </p:nvSpPr>
        <p:spPr/>
        <p:txBody>
          <a:bodyPr/>
          <a:lstStyle/>
          <a:p>
            <a:r>
              <a:rPr lang="en-CA" dirty="0" smtClean="0"/>
              <a:t>What is a comet?</a:t>
            </a:r>
            <a:endParaRPr lang="en-CA" dirty="0"/>
          </a:p>
        </p:txBody>
      </p:sp>
      <p:sp>
        <p:nvSpPr>
          <p:cNvPr id="6" name="Espace réservé du texte 5"/>
          <p:cNvSpPr>
            <a:spLocks noGrp="1"/>
          </p:cNvSpPr>
          <p:nvPr>
            <p:ph type="body" sz="quarter" idx="19"/>
          </p:nvPr>
        </p:nvSpPr>
        <p:spPr/>
        <p:txBody>
          <a:bodyPr/>
          <a:lstStyle/>
          <a:p>
            <a:endParaRPr lang="fr-CA"/>
          </a:p>
        </p:txBody>
      </p:sp>
      <p:sp>
        <p:nvSpPr>
          <p:cNvPr id="7" name="ZoneTexte 14"/>
          <p:cNvSpPr txBox="1"/>
          <p:nvPr/>
        </p:nvSpPr>
        <p:spPr>
          <a:xfrm>
            <a:off x="5855568" y="5176862"/>
            <a:ext cx="3291721" cy="748923"/>
          </a:xfrm>
          <a:prstGeom prst="rect">
            <a:avLst/>
          </a:prstGeom>
          <a:solidFill>
            <a:schemeClr val="tx1"/>
          </a:solidFill>
        </p:spPr>
        <p:txBody>
          <a:bodyPr wrap="square" lIns="127000" tIns="127000" rIns="127000" bIns="127000" rtlCol="0">
            <a:spAutoFit/>
          </a:bodyPr>
          <a:lstStyle/>
          <a:p>
            <a:r>
              <a:rPr lang="en-CA" sz="1600" b="1" smtClean="0">
                <a:solidFill>
                  <a:srgbClr val="FFFFFF"/>
                </a:solidFill>
                <a:latin typeface="Arial"/>
              </a:rPr>
              <a:t>Halley’s comet’s orbit, period of 76 years. </a:t>
            </a:r>
            <a:endParaRPr lang="en-CA" sz="1050" b="1">
              <a:solidFill>
                <a:srgbClr val="FFFFFF"/>
              </a:solidFill>
              <a:latin typeface="Arial"/>
            </a:endParaRPr>
          </a:p>
        </p:txBody>
      </p:sp>
      <p:sp>
        <p:nvSpPr>
          <p:cNvPr id="8" name="ZoneTexte 14"/>
          <p:cNvSpPr txBox="1"/>
          <p:nvPr/>
        </p:nvSpPr>
        <p:spPr>
          <a:xfrm>
            <a:off x="5581935" y="1290638"/>
            <a:ext cx="3102544" cy="1087477"/>
          </a:xfrm>
          <a:prstGeom prst="rect">
            <a:avLst/>
          </a:prstGeom>
          <a:solidFill>
            <a:schemeClr val="tx1"/>
          </a:solidFill>
        </p:spPr>
        <p:txBody>
          <a:bodyPr wrap="square" lIns="127000" tIns="127000" rIns="127000" bIns="127000" rtlCol="0">
            <a:spAutoFit/>
          </a:bodyPr>
          <a:lstStyle/>
          <a:p>
            <a:r>
              <a:rPr lang="en-CA" b="1" dirty="0" smtClean="0">
                <a:solidFill>
                  <a:srgbClr val="FFFFFF"/>
                </a:solidFill>
                <a:latin typeface="+mj-lt"/>
              </a:rPr>
              <a:t>Orbit inclined relative to the ecliptic (plane of the Solar system)</a:t>
            </a:r>
            <a:endParaRPr lang="en-CA" sz="1100" b="1" dirty="0">
              <a:solidFill>
                <a:srgbClr val="FFFFFF"/>
              </a:solidFill>
              <a:latin typeface="+mj-l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3"/>
          </p:nvPr>
        </p:nvSpPr>
        <p:spPr/>
        <p:txBody>
          <a:bodyPr/>
          <a:lstStyle/>
          <a:p>
            <a:endParaRPr lang="fr-CA"/>
          </a:p>
        </p:txBody>
      </p:sp>
      <p:sp>
        <p:nvSpPr>
          <p:cNvPr id="3" name="Espace réservé du tableau 2"/>
          <p:cNvSpPr>
            <a:spLocks noGrp="1"/>
          </p:cNvSpPr>
          <p:nvPr>
            <p:ph type="tbl" sz="quarter" idx="18"/>
          </p:nvPr>
        </p:nvSpPr>
        <p:spPr/>
      </p:sp>
      <p:sp>
        <p:nvSpPr>
          <p:cNvPr id="4" name="Titre 3"/>
          <p:cNvSpPr>
            <a:spLocks noGrp="1"/>
          </p:cNvSpPr>
          <p:nvPr>
            <p:ph type="title"/>
          </p:nvPr>
        </p:nvSpPr>
        <p:spPr/>
        <p:txBody>
          <a:bodyPr/>
          <a:lstStyle/>
          <a:p>
            <a:r>
              <a:rPr lang="en-CA" dirty="0" smtClean="0">
                <a:latin typeface="+mj-lt"/>
              </a:rPr>
              <a:t>Eccentricity</a:t>
            </a:r>
            <a:r>
              <a:rPr lang="en-CA" dirty="0" smtClean="0"/>
              <a:t> of an </a:t>
            </a:r>
            <a:r>
              <a:rPr lang="en-CA" dirty="0" smtClean="0">
                <a:latin typeface="+mj-lt"/>
              </a:rPr>
              <a:t>orbit</a:t>
            </a:r>
            <a:endParaRPr lang="en-CA" dirty="0">
              <a:latin typeface="+mj-lt"/>
            </a:endParaRPr>
          </a:p>
        </p:txBody>
      </p:sp>
      <p:sp>
        <p:nvSpPr>
          <p:cNvPr id="5" name="Sous-titre 4"/>
          <p:cNvSpPr>
            <a:spLocks noGrp="1"/>
          </p:cNvSpPr>
          <p:nvPr>
            <p:ph type="subTitle" idx="1"/>
          </p:nvPr>
        </p:nvSpPr>
        <p:spPr/>
        <p:txBody>
          <a:bodyPr/>
          <a:lstStyle/>
          <a:p>
            <a:r>
              <a:rPr lang="en-CA" smtClean="0"/>
              <a:t>What is a comet?</a:t>
            </a:r>
            <a:endParaRPr lang="en-CA"/>
          </a:p>
        </p:txBody>
      </p:sp>
      <p:sp>
        <p:nvSpPr>
          <p:cNvPr id="6" name="Espace réservé du texte 5"/>
          <p:cNvSpPr>
            <a:spLocks noGrp="1"/>
          </p:cNvSpPr>
          <p:nvPr>
            <p:ph type="body" sz="quarter" idx="19"/>
          </p:nvPr>
        </p:nvSpPr>
        <p:spPr/>
        <p:txBody>
          <a:bodyPr/>
          <a:lstStyle/>
          <a:p>
            <a:endParaRPr lang="fr-CA"/>
          </a:p>
        </p:txBody>
      </p:sp>
      <p:sp>
        <p:nvSpPr>
          <p:cNvPr id="7" name="ZoneTexte 14"/>
          <p:cNvSpPr txBox="1"/>
          <p:nvPr/>
        </p:nvSpPr>
        <p:spPr>
          <a:xfrm>
            <a:off x="649287" y="1290638"/>
            <a:ext cx="7848601" cy="872034"/>
          </a:xfrm>
          <a:prstGeom prst="rect">
            <a:avLst/>
          </a:prstGeom>
          <a:solidFill>
            <a:schemeClr val="tx1"/>
          </a:solidFill>
        </p:spPr>
        <p:txBody>
          <a:bodyPr wrap="square" lIns="127000" tIns="127000" rIns="127000" bIns="127000" rtlCol="0">
            <a:spAutoFit/>
          </a:bodyPr>
          <a:lstStyle/>
          <a:p>
            <a:r>
              <a:rPr lang="en-CA" sz="2000" b="1" smtClean="0">
                <a:solidFill>
                  <a:srgbClr val="FFFFFF"/>
                </a:solidFill>
                <a:latin typeface="Arial"/>
              </a:rPr>
              <a:t>The eccentricity « e » is one of the parameters defining an orbit:  </a:t>
            </a:r>
            <a:endParaRPr lang="en-CA" sz="2000" b="1">
              <a:solidFill>
                <a:srgbClr val="FFFFFF"/>
              </a:solidFill>
              <a:latin typeface="Arial"/>
            </a:endParaRPr>
          </a:p>
        </p:txBody>
      </p:sp>
      <p:pic>
        <p:nvPicPr>
          <p:cNvPr id="8" name="Picture 2" descr="File:OrbitalEccentricityDemo.svg"/>
          <p:cNvPicPr>
            <a:picLocks noChangeAspect="1" noChangeArrowheads="1"/>
          </p:cNvPicPr>
          <p:nvPr/>
        </p:nvPicPr>
        <p:blipFill>
          <a:blip r:embed="rId3"/>
          <a:srcRect/>
          <a:stretch>
            <a:fillRect/>
          </a:stretch>
        </p:blipFill>
        <p:spPr bwMode="auto">
          <a:xfrm>
            <a:off x="4730206" y="1926608"/>
            <a:ext cx="3095767" cy="3095767"/>
          </a:xfrm>
          <a:prstGeom prst="rect">
            <a:avLst/>
          </a:prstGeom>
          <a:noFill/>
        </p:spPr>
      </p:pic>
      <p:sp>
        <p:nvSpPr>
          <p:cNvPr id="9" name="Text Placeholder 3"/>
          <p:cNvSpPr txBox="1">
            <a:spLocks/>
          </p:cNvSpPr>
          <p:nvPr/>
        </p:nvSpPr>
        <p:spPr>
          <a:xfrm>
            <a:off x="649287" y="2593075"/>
            <a:ext cx="3813531" cy="1672253"/>
          </a:xfrm>
          <a:prstGeom prst="rect">
            <a:avLst/>
          </a:prstGeom>
          <a:solidFill>
            <a:schemeClr val="tx1"/>
          </a:solidFill>
        </p:spPr>
        <p:txBody>
          <a:bodyPr wrap="square" lIns="127000" tIns="127000" rIns="127000" bIns="127000">
            <a:spAutoFit/>
          </a:bodyPr>
          <a:lstStyle>
            <a:lvl1pPr marL="0" indent="0" algn="l" defTabSz="457200" rtl="0" eaLnBrk="1" latinLnBrk="0" hangingPunct="1">
              <a:spcBef>
                <a:spcPct val="20000"/>
              </a:spcBef>
              <a:buFont typeface="Wingdings" charset="2"/>
              <a:buNone/>
              <a:defRPr sz="1800" b="1" kern="1200">
                <a:solidFill>
                  <a:schemeClr val="bg1"/>
                </a:solidFill>
                <a:latin typeface="+mn-lt"/>
                <a:ea typeface="+mn-ea"/>
                <a:cs typeface="+mn-cs"/>
              </a:defRPr>
            </a:lvl1pPr>
            <a:lvl2pPr marL="292100" indent="-233363" algn="l" defTabSz="457200" rtl="0" eaLnBrk="1" latinLnBrk="0" hangingPunct="1">
              <a:spcBef>
                <a:spcPct val="20000"/>
              </a:spcBef>
              <a:buFont typeface="Wingdings" charset="2"/>
              <a:buChar char=""/>
              <a:defRPr sz="1600" b="1" kern="1200">
                <a:solidFill>
                  <a:schemeClr val="bg1"/>
                </a:solidFill>
                <a:latin typeface="+mn-lt"/>
                <a:ea typeface="+mn-ea"/>
                <a:cs typeface="+mn-cs"/>
              </a:defRPr>
            </a:lvl2pPr>
            <a:lvl3pPr marL="481013"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3pPr>
            <a:lvl4pPr marL="715963" indent="-176213" algn="l" defTabSz="457200" rtl="0" eaLnBrk="1" latinLnBrk="0" hangingPunct="1">
              <a:spcBef>
                <a:spcPct val="20000"/>
              </a:spcBef>
              <a:buFont typeface="Arial"/>
              <a:buChar char="•"/>
              <a:tabLst/>
              <a:defRPr sz="1400" b="1" kern="1200">
                <a:solidFill>
                  <a:schemeClr val="bg1"/>
                </a:solidFill>
                <a:latin typeface="+mn-lt"/>
                <a:ea typeface="+mn-ea"/>
                <a:cs typeface="+mn-cs"/>
              </a:defRPr>
            </a:lvl4pPr>
            <a:lvl5pPr marL="890588"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CA" sz="2000" smtClean="0">
                <a:solidFill>
                  <a:prstClr val="white"/>
                </a:solidFill>
              </a:rPr>
              <a:t>e  =  0: circle</a:t>
            </a:r>
          </a:p>
          <a:p>
            <a:pPr lvl="1"/>
            <a:r>
              <a:rPr lang="en-CA" sz="2000" smtClean="0">
                <a:solidFill>
                  <a:prstClr val="white"/>
                </a:solidFill>
              </a:rPr>
              <a:t>0 &lt; e &lt; 1 : ellipse</a:t>
            </a:r>
          </a:p>
          <a:p>
            <a:pPr lvl="1"/>
            <a:r>
              <a:rPr lang="en-CA" sz="2000" smtClean="0">
                <a:solidFill>
                  <a:prstClr val="white"/>
                </a:solidFill>
              </a:rPr>
              <a:t> e = 1: parabola</a:t>
            </a:r>
          </a:p>
          <a:p>
            <a:pPr lvl="1"/>
            <a:r>
              <a:rPr lang="en-CA" sz="2000" smtClean="0">
                <a:solidFill>
                  <a:prstClr val="white"/>
                </a:solidFill>
              </a:rPr>
              <a:t> e &gt; 1 : hyperbola</a:t>
            </a:r>
            <a:endParaRPr lang="en-CA" sz="2000">
              <a:solidFill>
                <a:prstClr val="white"/>
              </a:solidFill>
            </a:endParaRPr>
          </a:p>
        </p:txBody>
      </p:sp>
      <p:sp>
        <p:nvSpPr>
          <p:cNvPr id="10" name="ZoneTexte 14"/>
          <p:cNvSpPr txBox="1"/>
          <p:nvPr/>
        </p:nvSpPr>
        <p:spPr>
          <a:xfrm>
            <a:off x="620403" y="5231566"/>
            <a:ext cx="7848601" cy="564257"/>
          </a:xfrm>
          <a:prstGeom prst="rect">
            <a:avLst/>
          </a:prstGeom>
          <a:solidFill>
            <a:schemeClr val="tx1"/>
          </a:solidFill>
        </p:spPr>
        <p:txBody>
          <a:bodyPr wrap="square" lIns="127000" tIns="127000" rIns="127000" bIns="127000" rtlCol="0">
            <a:spAutoFit/>
          </a:bodyPr>
          <a:lstStyle/>
          <a:p>
            <a:r>
              <a:rPr lang="en-CA" sz="2000" b="1" smtClean="0">
                <a:solidFill>
                  <a:srgbClr val="FFFFFF"/>
                </a:solidFill>
                <a:latin typeface="Arial"/>
              </a:rPr>
              <a:t>If e ≥ 1, the orbit is not closed: the object will not come back!</a:t>
            </a:r>
            <a:endParaRPr lang="en-CA" sz="2000" b="1">
              <a:solidFill>
                <a:srgbClr val="FFFFFF"/>
              </a:solidFill>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3"/>
          </p:nvPr>
        </p:nvSpPr>
        <p:spPr/>
        <p:txBody>
          <a:bodyPr/>
          <a:lstStyle/>
          <a:p>
            <a:endParaRPr lang="fr-CA"/>
          </a:p>
        </p:txBody>
      </p:sp>
      <p:sp>
        <p:nvSpPr>
          <p:cNvPr id="3" name="Espace réservé du tableau 2"/>
          <p:cNvSpPr>
            <a:spLocks noGrp="1"/>
          </p:cNvSpPr>
          <p:nvPr>
            <p:ph type="tbl" sz="quarter" idx="18"/>
          </p:nvPr>
        </p:nvSpPr>
        <p:spPr/>
      </p:sp>
      <p:sp>
        <p:nvSpPr>
          <p:cNvPr id="4" name="Titre 3"/>
          <p:cNvSpPr>
            <a:spLocks noGrp="1"/>
          </p:cNvSpPr>
          <p:nvPr>
            <p:ph type="title"/>
          </p:nvPr>
        </p:nvSpPr>
        <p:spPr/>
        <p:txBody>
          <a:bodyPr/>
          <a:lstStyle/>
          <a:p>
            <a:r>
              <a:rPr lang="en-CA" dirty="0" smtClean="0">
                <a:latin typeface="+mj-lt"/>
              </a:rPr>
              <a:t>Eccentricity</a:t>
            </a:r>
            <a:r>
              <a:rPr lang="en-CA" dirty="0" smtClean="0"/>
              <a:t> of an </a:t>
            </a:r>
            <a:r>
              <a:rPr lang="en-CA" dirty="0" smtClean="0">
                <a:latin typeface="+mj-lt"/>
              </a:rPr>
              <a:t>orbit</a:t>
            </a:r>
            <a:endParaRPr lang="en-CA" dirty="0">
              <a:latin typeface="+mj-lt"/>
            </a:endParaRPr>
          </a:p>
        </p:txBody>
      </p:sp>
      <p:sp>
        <p:nvSpPr>
          <p:cNvPr id="5" name="Sous-titre 4"/>
          <p:cNvSpPr>
            <a:spLocks noGrp="1"/>
          </p:cNvSpPr>
          <p:nvPr>
            <p:ph type="subTitle" idx="1"/>
          </p:nvPr>
        </p:nvSpPr>
        <p:spPr/>
        <p:txBody>
          <a:bodyPr/>
          <a:lstStyle/>
          <a:p>
            <a:r>
              <a:rPr lang="en-CA" smtClean="0"/>
              <a:t>What is a comet?</a:t>
            </a:r>
            <a:endParaRPr lang="en-CA"/>
          </a:p>
        </p:txBody>
      </p:sp>
      <p:sp>
        <p:nvSpPr>
          <p:cNvPr id="6" name="Espace réservé du texte 5"/>
          <p:cNvSpPr>
            <a:spLocks noGrp="1"/>
          </p:cNvSpPr>
          <p:nvPr>
            <p:ph type="body" sz="quarter" idx="19"/>
          </p:nvPr>
        </p:nvSpPr>
        <p:spPr/>
        <p:txBody>
          <a:bodyPr/>
          <a:lstStyle/>
          <a:p>
            <a:endParaRPr lang="fr-CA"/>
          </a:p>
        </p:txBody>
      </p:sp>
      <p:sp>
        <p:nvSpPr>
          <p:cNvPr id="9" name="Text Placeholder 3"/>
          <p:cNvSpPr txBox="1">
            <a:spLocks/>
          </p:cNvSpPr>
          <p:nvPr/>
        </p:nvSpPr>
        <p:spPr>
          <a:xfrm>
            <a:off x="5718413" y="2593075"/>
            <a:ext cx="3813531" cy="1672253"/>
          </a:xfrm>
          <a:prstGeom prst="rect">
            <a:avLst/>
          </a:prstGeom>
          <a:solidFill>
            <a:schemeClr val="tx1"/>
          </a:solidFill>
        </p:spPr>
        <p:txBody>
          <a:bodyPr wrap="square" lIns="127000" tIns="127000" rIns="127000" bIns="127000">
            <a:spAutoFit/>
          </a:bodyPr>
          <a:lstStyle>
            <a:lvl1pPr marL="0" indent="0" algn="l" defTabSz="457200" rtl="0" eaLnBrk="1" latinLnBrk="0" hangingPunct="1">
              <a:spcBef>
                <a:spcPct val="20000"/>
              </a:spcBef>
              <a:buFont typeface="Wingdings" charset="2"/>
              <a:buNone/>
              <a:defRPr sz="1800" b="1" kern="1200">
                <a:solidFill>
                  <a:schemeClr val="bg1"/>
                </a:solidFill>
                <a:latin typeface="+mn-lt"/>
                <a:ea typeface="+mn-ea"/>
                <a:cs typeface="+mn-cs"/>
              </a:defRPr>
            </a:lvl1pPr>
            <a:lvl2pPr marL="292100" indent="-233363" algn="l" defTabSz="457200" rtl="0" eaLnBrk="1" latinLnBrk="0" hangingPunct="1">
              <a:spcBef>
                <a:spcPct val="20000"/>
              </a:spcBef>
              <a:buFont typeface="Wingdings" charset="2"/>
              <a:buChar char=""/>
              <a:defRPr sz="1600" b="1" kern="1200">
                <a:solidFill>
                  <a:schemeClr val="bg1"/>
                </a:solidFill>
                <a:latin typeface="+mn-lt"/>
                <a:ea typeface="+mn-ea"/>
                <a:cs typeface="+mn-cs"/>
              </a:defRPr>
            </a:lvl2pPr>
            <a:lvl3pPr marL="481013"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3pPr>
            <a:lvl4pPr marL="715963" indent="-176213" algn="l" defTabSz="457200" rtl="0" eaLnBrk="1" latinLnBrk="0" hangingPunct="1">
              <a:spcBef>
                <a:spcPct val="20000"/>
              </a:spcBef>
              <a:buFont typeface="Arial"/>
              <a:buChar char="•"/>
              <a:tabLst/>
              <a:defRPr sz="1400" b="1" kern="1200">
                <a:solidFill>
                  <a:schemeClr val="bg1"/>
                </a:solidFill>
                <a:latin typeface="+mn-lt"/>
                <a:ea typeface="+mn-ea"/>
                <a:cs typeface="+mn-cs"/>
              </a:defRPr>
            </a:lvl4pPr>
            <a:lvl5pPr marL="890588"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CA" sz="2000" dirty="0" smtClean="0">
                <a:solidFill>
                  <a:prstClr val="white"/>
                </a:solidFill>
              </a:rPr>
              <a:t>e  =  0: circle</a:t>
            </a:r>
          </a:p>
          <a:p>
            <a:pPr lvl="1"/>
            <a:r>
              <a:rPr lang="en-CA" sz="2000" dirty="0" smtClean="0">
                <a:solidFill>
                  <a:prstClr val="white"/>
                </a:solidFill>
              </a:rPr>
              <a:t>0 &lt; e &lt; 1 : ellipse</a:t>
            </a:r>
          </a:p>
          <a:p>
            <a:pPr lvl="1"/>
            <a:r>
              <a:rPr lang="en-CA" sz="2000" dirty="0" smtClean="0">
                <a:solidFill>
                  <a:prstClr val="white"/>
                </a:solidFill>
              </a:rPr>
              <a:t> e = 1: parabola</a:t>
            </a:r>
          </a:p>
          <a:p>
            <a:pPr lvl="1"/>
            <a:r>
              <a:rPr lang="en-CA" sz="2000" dirty="0" smtClean="0">
                <a:solidFill>
                  <a:prstClr val="white"/>
                </a:solidFill>
              </a:rPr>
              <a:t> e &gt; 1 : hyperbola</a:t>
            </a:r>
            <a:endParaRPr lang="en-CA" sz="2000" dirty="0">
              <a:solidFill>
                <a:prstClr val="white"/>
              </a:solidFill>
            </a:endParaRPr>
          </a:p>
        </p:txBody>
      </p:sp>
      <p:sp>
        <p:nvSpPr>
          <p:cNvPr id="11" name="ZoneTexte 14"/>
          <p:cNvSpPr txBox="1"/>
          <p:nvPr/>
        </p:nvSpPr>
        <p:spPr>
          <a:xfrm>
            <a:off x="649287" y="1290638"/>
            <a:ext cx="7848601" cy="564257"/>
          </a:xfrm>
          <a:prstGeom prst="rect">
            <a:avLst/>
          </a:prstGeom>
          <a:solidFill>
            <a:schemeClr val="tx1"/>
          </a:solidFill>
        </p:spPr>
        <p:txBody>
          <a:bodyPr wrap="square" lIns="127000" tIns="127000" rIns="127000" bIns="127000" rtlCol="0">
            <a:spAutoFit/>
          </a:bodyPr>
          <a:lstStyle/>
          <a:p>
            <a:r>
              <a:rPr lang="en-CA" sz="2000" b="1" smtClean="0">
                <a:solidFill>
                  <a:srgbClr val="FFFFFF"/>
                </a:solidFill>
                <a:latin typeface="Arial"/>
              </a:rPr>
              <a:t>Some exemples:</a:t>
            </a:r>
            <a:endParaRPr lang="en-CA" sz="2000" b="1">
              <a:solidFill>
                <a:srgbClr val="FFFFFF"/>
              </a:solidFill>
              <a:latin typeface="Arial"/>
            </a:endParaRPr>
          </a:p>
        </p:txBody>
      </p:sp>
      <p:graphicFrame>
        <p:nvGraphicFramePr>
          <p:cNvPr id="12" name="Table 24"/>
          <p:cNvGraphicFramePr>
            <a:graphicFrameLocks noGrp="1"/>
          </p:cNvGraphicFramePr>
          <p:nvPr>
            <p:extLst>
              <p:ext uri="{D42A27DB-BD31-4B8C-83A1-F6EECF244321}">
                <p14:modId xmlns:p14="http://schemas.microsoft.com/office/powerpoint/2010/main" xmlns="" val="1168558656"/>
              </p:ext>
            </p:extLst>
          </p:nvPr>
        </p:nvGraphicFramePr>
        <p:xfrm>
          <a:off x="649287" y="2047164"/>
          <a:ext cx="5069126" cy="3016153"/>
        </p:xfrm>
        <a:graphic>
          <a:graphicData uri="http://schemas.openxmlformats.org/drawingml/2006/table">
            <a:tbl>
              <a:tblPr/>
              <a:tblGrid>
                <a:gridCol w="2534563"/>
                <a:gridCol w="2534563"/>
              </a:tblGrid>
              <a:tr h="430879">
                <a:tc>
                  <a:txBody>
                    <a:bodyPr/>
                    <a:lstStyle/>
                    <a:p>
                      <a:pPr algn="ctr" fontAlgn="b"/>
                      <a:r>
                        <a:rPr lang="en-CA" sz="1800" b="1" i="0" u="none" strike="noStrike" noProof="0" smtClean="0">
                          <a:solidFill>
                            <a:schemeClr val="bg1"/>
                          </a:solidFill>
                          <a:effectLst/>
                          <a:latin typeface="+mj-lt"/>
                        </a:rPr>
                        <a:t>Object</a:t>
                      </a:r>
                      <a:endParaRPr lang="en-CA" sz="1800" b="1" i="0" u="none" strike="noStrike" noProof="0">
                        <a:solidFill>
                          <a:schemeClr val="bg1"/>
                        </a:solidFill>
                        <a:effectLst/>
                        <a:latin typeface="+mj-lt"/>
                      </a:endParaRPr>
                    </a:p>
                  </a:txBody>
                  <a:tcPr marL="127000" marR="127000" marT="63500" marB="63500" anchor="ctr">
                    <a:lnL>
                      <a:noFill/>
                    </a:lnL>
                    <a:lnR>
                      <a:noFill/>
                    </a:lnR>
                    <a:lnT>
                      <a:noFill/>
                    </a:lnT>
                    <a:lnB>
                      <a:noFill/>
                    </a:lnB>
                    <a:solidFill>
                      <a:schemeClr val="tx1">
                        <a:lumMod val="85000"/>
                        <a:lumOff val="15000"/>
                      </a:schemeClr>
                    </a:solidFill>
                  </a:tcPr>
                </a:tc>
                <a:tc>
                  <a:txBody>
                    <a:bodyPr/>
                    <a:lstStyle/>
                    <a:p>
                      <a:pPr algn="ctr" fontAlgn="b"/>
                      <a:r>
                        <a:rPr lang="en-CA" sz="1800" b="1" i="0" u="none" strike="noStrike" noProof="0" smtClean="0">
                          <a:solidFill>
                            <a:schemeClr val="bg1"/>
                          </a:solidFill>
                          <a:effectLst/>
                          <a:latin typeface="+mj-lt"/>
                        </a:rPr>
                        <a:t>e</a:t>
                      </a:r>
                      <a:endParaRPr lang="en-CA" sz="1800" b="1" i="0" u="none" strike="noStrike" noProof="0">
                        <a:solidFill>
                          <a:schemeClr val="bg1"/>
                        </a:solidFill>
                        <a:effectLst/>
                        <a:latin typeface="+mj-lt"/>
                      </a:endParaRPr>
                    </a:p>
                  </a:txBody>
                  <a:tcPr marL="127000" marR="127000" marT="63500" marB="63500" anchor="ctr">
                    <a:lnL>
                      <a:noFill/>
                    </a:lnL>
                    <a:lnR>
                      <a:noFill/>
                    </a:lnR>
                    <a:lnT>
                      <a:noFill/>
                    </a:lnT>
                    <a:lnB>
                      <a:noFill/>
                    </a:lnB>
                    <a:solidFill>
                      <a:schemeClr val="tx1">
                        <a:lumMod val="85000"/>
                        <a:lumOff val="15000"/>
                      </a:schemeClr>
                    </a:solidFill>
                  </a:tcPr>
                </a:tc>
              </a:tr>
              <a:tr h="430879">
                <a:tc>
                  <a:txBody>
                    <a:bodyPr/>
                    <a:lstStyle/>
                    <a:p>
                      <a:pPr algn="ctr" fontAlgn="b"/>
                      <a:r>
                        <a:rPr lang="en-CA" sz="1800" b="1" i="0" u="none" strike="noStrike" noProof="0" smtClean="0">
                          <a:solidFill>
                            <a:schemeClr val="bg1"/>
                          </a:solidFill>
                          <a:effectLst/>
                          <a:latin typeface="+mn-lt"/>
                        </a:rPr>
                        <a:t>Earth</a:t>
                      </a:r>
                      <a:endParaRPr lang="en-CA" sz="1800" b="1" i="0" u="none" strike="noStrike" noProof="0">
                        <a:solidFill>
                          <a:schemeClr val="bg1"/>
                        </a:solidFill>
                        <a:effectLst/>
                        <a:latin typeface="+mn-lt"/>
                      </a:endParaRPr>
                    </a:p>
                  </a:txBody>
                  <a:tcPr marL="127000" marR="127000" marT="63500" marB="63500" anchor="ctr">
                    <a:lnL>
                      <a:noFill/>
                    </a:lnL>
                    <a:lnR>
                      <a:noFill/>
                    </a:lnR>
                    <a:lnT>
                      <a:noFill/>
                    </a:lnT>
                    <a:lnB>
                      <a:noFill/>
                    </a:lnB>
                    <a:solidFill>
                      <a:schemeClr val="tx1">
                        <a:lumMod val="65000"/>
                        <a:lumOff val="35000"/>
                      </a:schemeClr>
                    </a:solidFill>
                  </a:tcPr>
                </a:tc>
                <a:tc>
                  <a:txBody>
                    <a:bodyPr/>
                    <a:lstStyle/>
                    <a:p>
                      <a:pPr algn="ctr" fontAlgn="b"/>
                      <a:r>
                        <a:rPr lang="en-CA" sz="1800" b="1" i="0" u="none" strike="noStrike" noProof="0" smtClean="0">
                          <a:solidFill>
                            <a:schemeClr val="bg1"/>
                          </a:solidFill>
                          <a:effectLst/>
                          <a:latin typeface="+mn-lt"/>
                        </a:rPr>
                        <a:t>0,017</a:t>
                      </a:r>
                      <a:endParaRPr lang="en-CA" sz="1800" b="1" i="0" u="none" strike="noStrike" noProof="0">
                        <a:solidFill>
                          <a:schemeClr val="bg1"/>
                        </a:solidFill>
                        <a:effectLst/>
                        <a:latin typeface="+mn-lt"/>
                      </a:endParaRPr>
                    </a:p>
                  </a:txBody>
                  <a:tcPr marL="127000" marR="127000" marT="63500" marB="63500" anchor="ctr">
                    <a:lnL>
                      <a:noFill/>
                    </a:lnL>
                    <a:lnR>
                      <a:noFill/>
                    </a:lnR>
                    <a:lnT>
                      <a:noFill/>
                    </a:lnT>
                    <a:lnB>
                      <a:noFill/>
                    </a:lnB>
                    <a:solidFill>
                      <a:schemeClr val="tx1">
                        <a:lumMod val="65000"/>
                        <a:lumOff val="35000"/>
                      </a:schemeClr>
                    </a:solidFill>
                  </a:tcPr>
                </a:tc>
              </a:tr>
              <a:tr h="430879">
                <a:tc>
                  <a:txBody>
                    <a:bodyPr/>
                    <a:lstStyle/>
                    <a:p>
                      <a:pPr algn="ctr" fontAlgn="b"/>
                      <a:r>
                        <a:rPr lang="en-CA" sz="1800" b="1" i="0" u="none" strike="noStrike" noProof="0" smtClean="0">
                          <a:solidFill>
                            <a:schemeClr val="bg1"/>
                          </a:solidFill>
                          <a:effectLst/>
                          <a:latin typeface="+mn-lt"/>
                        </a:rPr>
                        <a:t>Mars</a:t>
                      </a:r>
                      <a:endParaRPr lang="en-CA" sz="1800" b="1" i="0" u="none" strike="noStrike" noProof="0">
                        <a:solidFill>
                          <a:schemeClr val="bg1"/>
                        </a:solidFill>
                        <a:effectLst/>
                        <a:latin typeface="+mn-lt"/>
                      </a:endParaRPr>
                    </a:p>
                  </a:txBody>
                  <a:tcPr marL="127000" marR="127000" marT="63500" marB="63500" anchor="ctr">
                    <a:lnL>
                      <a:noFill/>
                    </a:lnL>
                    <a:lnR>
                      <a:noFill/>
                    </a:lnR>
                    <a:lnT>
                      <a:noFill/>
                    </a:lnT>
                    <a:lnB>
                      <a:noFill/>
                    </a:lnB>
                    <a:solidFill>
                      <a:schemeClr val="tx1">
                        <a:lumMod val="65000"/>
                        <a:lumOff val="35000"/>
                      </a:schemeClr>
                    </a:solidFill>
                  </a:tcPr>
                </a:tc>
                <a:tc>
                  <a:txBody>
                    <a:bodyPr/>
                    <a:lstStyle/>
                    <a:p>
                      <a:pPr algn="ctr" fontAlgn="b"/>
                      <a:r>
                        <a:rPr lang="en-CA" sz="1800" b="1" i="0" u="none" strike="noStrike" noProof="0" smtClean="0">
                          <a:solidFill>
                            <a:schemeClr val="bg1"/>
                          </a:solidFill>
                          <a:effectLst/>
                          <a:latin typeface="+mn-lt"/>
                        </a:rPr>
                        <a:t>0,093</a:t>
                      </a:r>
                      <a:endParaRPr lang="en-CA" sz="1800" b="1" i="0" u="none" strike="noStrike" noProof="0">
                        <a:solidFill>
                          <a:schemeClr val="bg1"/>
                        </a:solidFill>
                        <a:effectLst/>
                        <a:latin typeface="+mn-lt"/>
                      </a:endParaRPr>
                    </a:p>
                  </a:txBody>
                  <a:tcPr marL="127000" marR="127000" marT="63500" marB="63500" anchor="ctr">
                    <a:lnL>
                      <a:noFill/>
                    </a:lnL>
                    <a:lnR>
                      <a:noFill/>
                    </a:lnR>
                    <a:lnT>
                      <a:noFill/>
                    </a:lnT>
                    <a:lnB>
                      <a:noFill/>
                    </a:lnB>
                    <a:solidFill>
                      <a:schemeClr val="tx1">
                        <a:lumMod val="65000"/>
                        <a:lumOff val="35000"/>
                      </a:schemeClr>
                    </a:solidFill>
                  </a:tcPr>
                </a:tc>
              </a:tr>
              <a:tr h="430879">
                <a:tc>
                  <a:txBody>
                    <a:bodyPr/>
                    <a:lstStyle/>
                    <a:p>
                      <a:pPr algn="ctr" fontAlgn="b"/>
                      <a:r>
                        <a:rPr lang="en-CA" sz="1800" b="1" i="0" u="none" strike="noStrike" noProof="0" smtClean="0">
                          <a:solidFill>
                            <a:schemeClr val="bg1"/>
                          </a:solidFill>
                          <a:effectLst/>
                          <a:latin typeface="+mn-lt"/>
                        </a:rPr>
                        <a:t>Jupiter</a:t>
                      </a:r>
                      <a:endParaRPr lang="en-CA" sz="1800" b="1" i="0" u="none" strike="noStrike" noProof="0">
                        <a:solidFill>
                          <a:schemeClr val="bg1"/>
                        </a:solidFill>
                        <a:effectLst/>
                        <a:latin typeface="+mn-lt"/>
                      </a:endParaRPr>
                    </a:p>
                  </a:txBody>
                  <a:tcPr marL="127000" marR="127000" marT="63500" marB="63500" anchor="ctr">
                    <a:lnL>
                      <a:noFill/>
                    </a:lnL>
                    <a:lnR>
                      <a:noFill/>
                    </a:lnR>
                    <a:lnT>
                      <a:noFill/>
                    </a:lnT>
                    <a:lnB>
                      <a:noFill/>
                    </a:lnB>
                    <a:solidFill>
                      <a:schemeClr val="tx1">
                        <a:lumMod val="65000"/>
                        <a:lumOff val="35000"/>
                      </a:schemeClr>
                    </a:solidFill>
                  </a:tcPr>
                </a:tc>
                <a:tc>
                  <a:txBody>
                    <a:bodyPr/>
                    <a:lstStyle/>
                    <a:p>
                      <a:pPr algn="ctr" fontAlgn="b"/>
                      <a:r>
                        <a:rPr lang="en-CA" sz="1800" b="1" i="0" u="none" strike="noStrike" noProof="0" smtClean="0">
                          <a:solidFill>
                            <a:schemeClr val="bg1"/>
                          </a:solidFill>
                          <a:effectLst/>
                          <a:latin typeface="+mn-lt"/>
                        </a:rPr>
                        <a:t>0,048</a:t>
                      </a:r>
                      <a:endParaRPr lang="en-CA" sz="1800" b="1" i="0" u="none" strike="noStrike" noProof="0">
                        <a:solidFill>
                          <a:schemeClr val="bg1"/>
                        </a:solidFill>
                        <a:effectLst/>
                        <a:latin typeface="+mn-lt"/>
                      </a:endParaRPr>
                    </a:p>
                  </a:txBody>
                  <a:tcPr marL="127000" marR="127000" marT="63500" marB="63500" anchor="ctr">
                    <a:lnL>
                      <a:noFill/>
                    </a:lnL>
                    <a:lnR>
                      <a:noFill/>
                    </a:lnR>
                    <a:lnT>
                      <a:noFill/>
                    </a:lnT>
                    <a:lnB>
                      <a:noFill/>
                    </a:lnB>
                    <a:solidFill>
                      <a:schemeClr val="tx1">
                        <a:lumMod val="65000"/>
                        <a:lumOff val="35000"/>
                      </a:schemeClr>
                    </a:solidFill>
                  </a:tcPr>
                </a:tc>
              </a:tr>
              <a:tr h="430879">
                <a:tc>
                  <a:txBody>
                    <a:bodyPr/>
                    <a:lstStyle/>
                    <a:p>
                      <a:pPr algn="ctr" fontAlgn="b"/>
                      <a:r>
                        <a:rPr lang="en-CA" sz="1800" b="1" i="0" u="none" strike="noStrike" noProof="0" smtClean="0">
                          <a:solidFill>
                            <a:schemeClr val="bg1"/>
                          </a:solidFill>
                          <a:effectLst/>
                          <a:latin typeface="+mn-lt"/>
                        </a:rPr>
                        <a:t>Halley’ comet</a:t>
                      </a:r>
                      <a:endParaRPr lang="en-CA" sz="1800" b="1" i="0" u="none" strike="noStrike" noProof="0">
                        <a:solidFill>
                          <a:schemeClr val="bg1"/>
                        </a:solidFill>
                        <a:effectLst/>
                        <a:latin typeface="+mn-lt"/>
                      </a:endParaRPr>
                    </a:p>
                  </a:txBody>
                  <a:tcPr marL="127000" marR="127000" marT="63500" marB="63500" anchor="ctr">
                    <a:lnL>
                      <a:noFill/>
                    </a:lnL>
                    <a:lnR>
                      <a:noFill/>
                    </a:lnR>
                    <a:lnT>
                      <a:noFill/>
                    </a:lnT>
                    <a:lnB>
                      <a:noFill/>
                    </a:lnB>
                    <a:solidFill>
                      <a:schemeClr val="tx1">
                        <a:lumMod val="65000"/>
                        <a:lumOff val="35000"/>
                      </a:schemeClr>
                    </a:solidFill>
                  </a:tcPr>
                </a:tc>
                <a:tc>
                  <a:txBody>
                    <a:bodyPr/>
                    <a:lstStyle/>
                    <a:p>
                      <a:pPr algn="ctr" fontAlgn="b"/>
                      <a:r>
                        <a:rPr lang="en-CA" sz="1800" b="1" i="0" u="none" strike="noStrike" noProof="0" smtClean="0">
                          <a:solidFill>
                            <a:schemeClr val="bg1"/>
                          </a:solidFill>
                          <a:effectLst/>
                          <a:latin typeface="+mn-lt"/>
                        </a:rPr>
                        <a:t>0,967</a:t>
                      </a:r>
                      <a:endParaRPr lang="en-CA" sz="1800" b="1" i="0" u="none" strike="noStrike" noProof="0">
                        <a:solidFill>
                          <a:schemeClr val="bg1"/>
                        </a:solidFill>
                        <a:effectLst/>
                        <a:latin typeface="+mn-lt"/>
                      </a:endParaRPr>
                    </a:p>
                  </a:txBody>
                  <a:tcPr marL="127000" marR="127000" marT="63500" marB="63500" anchor="ctr">
                    <a:lnL>
                      <a:noFill/>
                    </a:lnL>
                    <a:lnR>
                      <a:noFill/>
                    </a:lnR>
                    <a:lnT>
                      <a:noFill/>
                    </a:lnT>
                    <a:lnB>
                      <a:noFill/>
                    </a:lnB>
                    <a:solidFill>
                      <a:schemeClr val="tx1">
                        <a:lumMod val="65000"/>
                        <a:lumOff val="35000"/>
                      </a:schemeClr>
                    </a:solidFill>
                  </a:tcPr>
                </a:tc>
              </a:tr>
              <a:tr h="430879">
                <a:tc>
                  <a:txBody>
                    <a:bodyPr/>
                    <a:lstStyle/>
                    <a:p>
                      <a:pPr algn="ctr" fontAlgn="b"/>
                      <a:r>
                        <a:rPr lang="en-CA" sz="1800" b="1" i="0" u="none" strike="noStrike" noProof="0" smtClean="0">
                          <a:solidFill>
                            <a:schemeClr val="bg1"/>
                          </a:solidFill>
                          <a:effectLst/>
                          <a:latin typeface="+mn-lt"/>
                        </a:rPr>
                        <a:t>Comet Hale-Bopp</a:t>
                      </a:r>
                      <a:endParaRPr lang="en-CA" sz="1800" b="1" i="0" u="none" strike="noStrike" noProof="0">
                        <a:solidFill>
                          <a:schemeClr val="bg1"/>
                        </a:solidFill>
                        <a:effectLst/>
                        <a:latin typeface="+mn-lt"/>
                      </a:endParaRPr>
                    </a:p>
                  </a:txBody>
                  <a:tcPr marL="127000" marR="127000" marT="63500" marB="63500" anchor="ctr">
                    <a:lnL>
                      <a:noFill/>
                    </a:lnL>
                    <a:lnR>
                      <a:noFill/>
                    </a:lnR>
                    <a:lnT>
                      <a:noFill/>
                    </a:lnT>
                    <a:lnB>
                      <a:noFill/>
                    </a:lnB>
                    <a:solidFill>
                      <a:schemeClr val="tx1">
                        <a:lumMod val="65000"/>
                        <a:lumOff val="35000"/>
                      </a:schemeClr>
                    </a:solidFill>
                  </a:tcPr>
                </a:tc>
                <a:tc>
                  <a:txBody>
                    <a:bodyPr/>
                    <a:lstStyle/>
                    <a:p>
                      <a:pPr algn="ctr" fontAlgn="b"/>
                      <a:r>
                        <a:rPr lang="en-CA" sz="1800" b="1" i="0" u="none" strike="noStrike" noProof="0" smtClean="0">
                          <a:solidFill>
                            <a:schemeClr val="bg1"/>
                          </a:solidFill>
                          <a:effectLst/>
                          <a:latin typeface="+mn-lt"/>
                        </a:rPr>
                        <a:t>0,995</a:t>
                      </a:r>
                      <a:endParaRPr lang="en-CA" sz="1800" b="1" i="0" u="none" strike="noStrike" noProof="0">
                        <a:solidFill>
                          <a:schemeClr val="bg1"/>
                        </a:solidFill>
                        <a:effectLst/>
                        <a:latin typeface="+mn-lt"/>
                      </a:endParaRPr>
                    </a:p>
                  </a:txBody>
                  <a:tcPr marL="127000" marR="127000" marT="63500" marB="63500" anchor="ctr">
                    <a:lnL>
                      <a:noFill/>
                    </a:lnL>
                    <a:lnR>
                      <a:noFill/>
                    </a:lnR>
                    <a:lnT>
                      <a:noFill/>
                    </a:lnT>
                    <a:lnB>
                      <a:noFill/>
                    </a:lnB>
                    <a:solidFill>
                      <a:schemeClr val="tx1">
                        <a:lumMod val="65000"/>
                        <a:lumOff val="35000"/>
                      </a:schemeClr>
                    </a:solidFill>
                  </a:tcPr>
                </a:tc>
              </a:tr>
              <a:tr h="430879">
                <a:tc>
                  <a:txBody>
                    <a:bodyPr/>
                    <a:lstStyle/>
                    <a:p>
                      <a:pPr algn="ctr" fontAlgn="b"/>
                      <a:r>
                        <a:rPr lang="en-CA" sz="1800" b="1" i="0" u="none" strike="noStrike" noProof="0" smtClean="0">
                          <a:solidFill>
                            <a:schemeClr val="bg1"/>
                          </a:solidFill>
                          <a:effectLst/>
                          <a:latin typeface="+mn-lt"/>
                        </a:rPr>
                        <a:t>Comet ISON</a:t>
                      </a:r>
                      <a:endParaRPr lang="en-CA" sz="1800" b="1" i="0" u="none" strike="noStrike" noProof="0">
                        <a:solidFill>
                          <a:schemeClr val="bg1"/>
                        </a:solidFill>
                        <a:effectLst/>
                        <a:latin typeface="+mn-lt"/>
                      </a:endParaRPr>
                    </a:p>
                  </a:txBody>
                  <a:tcPr marL="127000" marR="127000" marT="63500" marB="63500" anchor="ctr">
                    <a:lnL>
                      <a:noFill/>
                    </a:lnL>
                    <a:lnR>
                      <a:noFill/>
                    </a:lnR>
                    <a:lnT>
                      <a:noFill/>
                    </a:lnT>
                    <a:lnB>
                      <a:noFill/>
                    </a:lnB>
                    <a:solidFill>
                      <a:schemeClr val="tx1">
                        <a:lumMod val="65000"/>
                        <a:lumOff val="35000"/>
                      </a:schemeClr>
                    </a:solidFill>
                  </a:tcPr>
                </a:tc>
                <a:tc>
                  <a:txBody>
                    <a:bodyPr/>
                    <a:lstStyle/>
                    <a:p>
                      <a:pPr algn="ctr" fontAlgn="b"/>
                      <a:r>
                        <a:rPr lang="en-CA" sz="1800" b="1" i="0" u="none" strike="noStrike" noProof="0" dirty="0" smtClean="0">
                          <a:solidFill>
                            <a:schemeClr val="bg1"/>
                          </a:solidFill>
                          <a:effectLst/>
                          <a:latin typeface="+mn-lt"/>
                        </a:rPr>
                        <a:t>1,000</a:t>
                      </a:r>
                      <a:endParaRPr lang="en-CA" sz="1800" b="1" i="0" u="none" strike="noStrike" noProof="0" dirty="0">
                        <a:solidFill>
                          <a:schemeClr val="bg1"/>
                        </a:solidFill>
                        <a:effectLst/>
                        <a:latin typeface="+mn-lt"/>
                      </a:endParaRPr>
                    </a:p>
                  </a:txBody>
                  <a:tcPr marL="127000" marR="127000" marT="63500" marB="63500" anchor="ctr">
                    <a:lnL>
                      <a:noFill/>
                    </a:lnL>
                    <a:lnR>
                      <a:noFill/>
                    </a:lnR>
                    <a:lnT>
                      <a:noFill/>
                    </a:lnT>
                    <a:lnB>
                      <a:noFill/>
                    </a:lnB>
                    <a:solidFill>
                      <a:schemeClr val="tx1">
                        <a:lumMod val="65000"/>
                        <a:lumOff val="35000"/>
                      </a:schemeClr>
                    </a:solidFill>
                  </a:tcPr>
                </a:tc>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3"/>
          </p:nvPr>
        </p:nvSpPr>
        <p:spPr/>
        <p:txBody>
          <a:bodyPr/>
          <a:lstStyle/>
          <a:p>
            <a:endParaRPr lang="fr-CA"/>
          </a:p>
        </p:txBody>
      </p:sp>
      <p:sp>
        <p:nvSpPr>
          <p:cNvPr id="3" name="Espace réservé du tableau 2"/>
          <p:cNvSpPr>
            <a:spLocks noGrp="1"/>
          </p:cNvSpPr>
          <p:nvPr>
            <p:ph type="tbl" sz="quarter" idx="18"/>
          </p:nvPr>
        </p:nvSpPr>
        <p:spPr/>
      </p:sp>
      <p:sp>
        <p:nvSpPr>
          <p:cNvPr id="4" name="Titre 3"/>
          <p:cNvSpPr>
            <a:spLocks noGrp="1"/>
          </p:cNvSpPr>
          <p:nvPr>
            <p:ph type="title"/>
          </p:nvPr>
        </p:nvSpPr>
        <p:spPr/>
        <p:txBody>
          <a:bodyPr/>
          <a:lstStyle/>
          <a:p>
            <a:r>
              <a:rPr lang="en-CA" smtClean="0">
                <a:latin typeface="+mj-lt"/>
              </a:rPr>
              <a:t>Comet </a:t>
            </a:r>
            <a:r>
              <a:rPr lang="en-CA" smtClean="0"/>
              <a:t>C/2012 S1 </a:t>
            </a:r>
            <a:r>
              <a:rPr lang="en-CA" smtClean="0">
                <a:latin typeface="+mj-lt"/>
              </a:rPr>
              <a:t>ISON</a:t>
            </a:r>
            <a:endParaRPr lang="en-CA">
              <a:latin typeface="+mj-lt"/>
            </a:endParaRPr>
          </a:p>
        </p:txBody>
      </p:sp>
      <p:sp>
        <p:nvSpPr>
          <p:cNvPr id="5" name="Sous-titre 4"/>
          <p:cNvSpPr>
            <a:spLocks noGrp="1"/>
          </p:cNvSpPr>
          <p:nvPr>
            <p:ph type="subTitle" idx="1"/>
          </p:nvPr>
        </p:nvSpPr>
        <p:spPr/>
        <p:txBody>
          <a:bodyPr/>
          <a:lstStyle/>
          <a:p>
            <a:r>
              <a:rPr lang="en-CA" smtClean="0"/>
              <a:t>Visiting comet</a:t>
            </a:r>
            <a:endParaRPr lang="en-CA"/>
          </a:p>
        </p:txBody>
      </p:sp>
      <p:sp>
        <p:nvSpPr>
          <p:cNvPr id="6" name="Espace réservé du texte 5"/>
          <p:cNvSpPr>
            <a:spLocks noGrp="1"/>
          </p:cNvSpPr>
          <p:nvPr>
            <p:ph type="body" sz="quarter" idx="19"/>
          </p:nvPr>
        </p:nvSpPr>
        <p:spPr/>
        <p:txBody>
          <a:bodyPr/>
          <a:lstStyle/>
          <a:p>
            <a:endParaRPr lang="fr-CA"/>
          </a:p>
        </p:txBody>
      </p:sp>
      <p:pic>
        <p:nvPicPr>
          <p:cNvPr id="7" name="Picture 2" descr="File:Hubble captures Comet ISON.jpg"/>
          <p:cNvPicPr>
            <a:picLocks noChangeAspect="1" noChangeArrowheads="1"/>
          </p:cNvPicPr>
          <p:nvPr/>
        </p:nvPicPr>
        <p:blipFill>
          <a:blip r:embed="rId3"/>
          <a:srcRect/>
          <a:stretch>
            <a:fillRect/>
          </a:stretch>
        </p:blipFill>
        <p:spPr bwMode="auto">
          <a:xfrm>
            <a:off x="649287" y="1478896"/>
            <a:ext cx="4188759" cy="4188759"/>
          </a:xfrm>
          <a:prstGeom prst="rect">
            <a:avLst/>
          </a:prstGeom>
          <a:noFill/>
          <a:ln w="6350">
            <a:solidFill>
              <a:schemeClr val="bg1"/>
            </a:solidFill>
          </a:ln>
        </p:spPr>
      </p:pic>
      <p:sp>
        <p:nvSpPr>
          <p:cNvPr id="8" name="ZoneTexte 14"/>
          <p:cNvSpPr txBox="1"/>
          <p:nvPr/>
        </p:nvSpPr>
        <p:spPr>
          <a:xfrm>
            <a:off x="5160000" y="1552882"/>
            <a:ext cx="3812550" cy="564257"/>
          </a:xfrm>
          <a:prstGeom prst="rect">
            <a:avLst/>
          </a:prstGeom>
          <a:noFill/>
        </p:spPr>
        <p:txBody>
          <a:bodyPr wrap="square" lIns="127000" tIns="127000" rIns="127000" bIns="127000" rtlCol="0">
            <a:spAutoFit/>
          </a:bodyPr>
          <a:lstStyle/>
          <a:p>
            <a:r>
              <a:rPr lang="en-CA" sz="2000" b="1" smtClean="0">
                <a:solidFill>
                  <a:srgbClr val="FFFFFF"/>
                </a:solidFill>
                <a:latin typeface="Arial"/>
              </a:rPr>
              <a:t>« Comet of the century »</a:t>
            </a:r>
            <a:endParaRPr lang="en-CA" sz="2000" b="1">
              <a:solidFill>
                <a:srgbClr val="FFFFFF"/>
              </a:solidFill>
              <a:latin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3"/>
          </p:nvPr>
        </p:nvSpPr>
        <p:spPr/>
        <p:txBody>
          <a:bodyPr/>
          <a:lstStyle/>
          <a:p>
            <a:endParaRPr lang="fr-CA"/>
          </a:p>
        </p:txBody>
      </p:sp>
      <p:sp>
        <p:nvSpPr>
          <p:cNvPr id="3" name="Espace réservé du tableau 2"/>
          <p:cNvSpPr>
            <a:spLocks noGrp="1"/>
          </p:cNvSpPr>
          <p:nvPr>
            <p:ph type="tbl" sz="quarter" idx="18"/>
          </p:nvPr>
        </p:nvSpPr>
        <p:spPr/>
      </p:sp>
      <p:sp>
        <p:nvSpPr>
          <p:cNvPr id="4" name="Titre 3"/>
          <p:cNvSpPr>
            <a:spLocks noGrp="1"/>
          </p:cNvSpPr>
          <p:nvPr>
            <p:ph type="title"/>
          </p:nvPr>
        </p:nvSpPr>
        <p:spPr/>
        <p:txBody>
          <a:bodyPr/>
          <a:lstStyle/>
          <a:p>
            <a:r>
              <a:rPr lang="en-CA" dirty="0" smtClean="0">
                <a:latin typeface="+mj-lt"/>
              </a:rPr>
              <a:t>Period</a:t>
            </a:r>
            <a:r>
              <a:rPr lang="en-CA" dirty="0" smtClean="0"/>
              <a:t> of </a:t>
            </a:r>
            <a:r>
              <a:rPr lang="en-CA" dirty="0" smtClean="0">
                <a:latin typeface="+mj-lt"/>
              </a:rPr>
              <a:t>comets</a:t>
            </a:r>
            <a:endParaRPr lang="en-CA" dirty="0">
              <a:latin typeface="+mj-lt"/>
            </a:endParaRPr>
          </a:p>
        </p:txBody>
      </p:sp>
      <p:sp>
        <p:nvSpPr>
          <p:cNvPr id="5" name="Sous-titre 4"/>
          <p:cNvSpPr>
            <a:spLocks noGrp="1"/>
          </p:cNvSpPr>
          <p:nvPr>
            <p:ph type="subTitle" idx="1"/>
          </p:nvPr>
        </p:nvSpPr>
        <p:spPr/>
        <p:txBody>
          <a:bodyPr/>
          <a:lstStyle/>
          <a:p>
            <a:r>
              <a:rPr lang="en-CA" smtClean="0"/>
              <a:t>What is a comet?</a:t>
            </a:r>
            <a:endParaRPr lang="en-CA"/>
          </a:p>
        </p:txBody>
      </p:sp>
      <p:sp>
        <p:nvSpPr>
          <p:cNvPr id="6" name="Espace réservé du texte 5"/>
          <p:cNvSpPr>
            <a:spLocks noGrp="1"/>
          </p:cNvSpPr>
          <p:nvPr>
            <p:ph type="body" sz="quarter" idx="19"/>
          </p:nvPr>
        </p:nvSpPr>
        <p:spPr/>
        <p:txBody>
          <a:bodyPr/>
          <a:lstStyle/>
          <a:p>
            <a:endParaRPr lang="fr-CA"/>
          </a:p>
        </p:txBody>
      </p:sp>
      <p:sp>
        <p:nvSpPr>
          <p:cNvPr id="7" name="ZoneTexte 14"/>
          <p:cNvSpPr txBox="1"/>
          <p:nvPr/>
        </p:nvSpPr>
        <p:spPr>
          <a:xfrm>
            <a:off x="649287" y="1290638"/>
            <a:ext cx="7848601" cy="872034"/>
          </a:xfrm>
          <a:prstGeom prst="rect">
            <a:avLst/>
          </a:prstGeom>
          <a:noFill/>
        </p:spPr>
        <p:txBody>
          <a:bodyPr wrap="square" lIns="127000" tIns="127000" rIns="127000" bIns="127000" rtlCol="0">
            <a:spAutoFit/>
          </a:bodyPr>
          <a:lstStyle/>
          <a:p>
            <a:r>
              <a:rPr lang="en-CA" sz="2000" b="1" dirty="0" smtClean="0">
                <a:solidFill>
                  <a:srgbClr val="FFFFFF"/>
                </a:solidFill>
                <a:latin typeface="Arial"/>
              </a:rPr>
              <a:t>The period of a comet is the time taken to complete one full orbit. </a:t>
            </a:r>
            <a:endParaRPr lang="en-CA" sz="2000" b="1" dirty="0">
              <a:solidFill>
                <a:srgbClr val="FFFFFF"/>
              </a:solidFill>
              <a:latin typeface="Arial"/>
            </a:endParaRPr>
          </a:p>
        </p:txBody>
      </p:sp>
      <p:sp>
        <p:nvSpPr>
          <p:cNvPr id="8" name="Text Placeholder 3"/>
          <p:cNvSpPr txBox="1">
            <a:spLocks/>
          </p:cNvSpPr>
          <p:nvPr/>
        </p:nvSpPr>
        <p:spPr>
          <a:xfrm>
            <a:off x="649287" y="2333767"/>
            <a:ext cx="7583487" cy="2964914"/>
          </a:xfrm>
          <a:prstGeom prst="rect">
            <a:avLst/>
          </a:prstGeom>
          <a:noFill/>
        </p:spPr>
        <p:txBody>
          <a:bodyPr wrap="square" lIns="127000" tIns="127000" rIns="127000" bIns="127000">
            <a:spAutoFit/>
          </a:bodyPr>
          <a:lstStyle>
            <a:lvl1pPr marL="0" indent="0" algn="l" defTabSz="457200" rtl="0" eaLnBrk="1" latinLnBrk="0" hangingPunct="1">
              <a:spcBef>
                <a:spcPct val="20000"/>
              </a:spcBef>
              <a:buFont typeface="Wingdings" charset="2"/>
              <a:buNone/>
              <a:defRPr sz="1800" b="1" kern="1200">
                <a:solidFill>
                  <a:schemeClr val="bg1"/>
                </a:solidFill>
                <a:latin typeface="+mn-lt"/>
                <a:ea typeface="+mn-ea"/>
                <a:cs typeface="+mn-cs"/>
              </a:defRPr>
            </a:lvl1pPr>
            <a:lvl2pPr marL="292100" indent="-233363" algn="l" defTabSz="457200" rtl="0" eaLnBrk="1" latinLnBrk="0" hangingPunct="1">
              <a:spcBef>
                <a:spcPct val="20000"/>
              </a:spcBef>
              <a:buFont typeface="Wingdings" charset="2"/>
              <a:buChar char=""/>
              <a:defRPr sz="1600" b="1" kern="1200">
                <a:solidFill>
                  <a:schemeClr val="bg1"/>
                </a:solidFill>
                <a:latin typeface="+mn-lt"/>
                <a:ea typeface="+mn-ea"/>
                <a:cs typeface="+mn-cs"/>
              </a:defRPr>
            </a:lvl2pPr>
            <a:lvl3pPr marL="481013"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3pPr>
            <a:lvl4pPr marL="715963" indent="-176213" algn="l" defTabSz="457200" rtl="0" eaLnBrk="1" latinLnBrk="0" hangingPunct="1">
              <a:spcBef>
                <a:spcPct val="20000"/>
              </a:spcBef>
              <a:buFont typeface="Arial"/>
              <a:buChar char="•"/>
              <a:tabLst/>
              <a:defRPr sz="1400" b="1" kern="1200">
                <a:solidFill>
                  <a:schemeClr val="bg1"/>
                </a:solidFill>
                <a:latin typeface="+mn-lt"/>
                <a:ea typeface="+mn-ea"/>
                <a:cs typeface="+mn-cs"/>
              </a:defRPr>
            </a:lvl4pPr>
            <a:lvl5pPr marL="890588"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CA" sz="2000" dirty="0" smtClean="0">
                <a:solidFill>
                  <a:prstClr val="white"/>
                </a:solidFill>
              </a:rPr>
              <a:t>Less than 200 years: short-period. Comets then return up to the </a:t>
            </a:r>
            <a:r>
              <a:rPr lang="en-CA" sz="2000" dirty="0" err="1" smtClean="0">
                <a:solidFill>
                  <a:prstClr val="white"/>
                </a:solidFill>
              </a:rPr>
              <a:t>Kuiper</a:t>
            </a:r>
            <a:r>
              <a:rPr lang="en-CA" sz="2000" dirty="0" smtClean="0">
                <a:solidFill>
                  <a:prstClr val="white"/>
                </a:solidFill>
              </a:rPr>
              <a:t> belt. </a:t>
            </a:r>
          </a:p>
          <a:p>
            <a:pPr lvl="1">
              <a:buNone/>
            </a:pPr>
            <a:endParaRPr lang="en-CA" sz="2000" dirty="0" smtClean="0">
              <a:solidFill>
                <a:prstClr val="white"/>
              </a:solidFill>
            </a:endParaRPr>
          </a:p>
          <a:p>
            <a:pPr lvl="1"/>
            <a:r>
              <a:rPr lang="en-CA" sz="2000" dirty="0" smtClean="0">
                <a:solidFill>
                  <a:prstClr val="white"/>
                </a:solidFill>
              </a:rPr>
              <a:t>More than 200 years: long-period. Comets then return to the </a:t>
            </a:r>
            <a:r>
              <a:rPr lang="en-CA" sz="2000" dirty="0" err="1" smtClean="0">
                <a:solidFill>
                  <a:prstClr val="white"/>
                </a:solidFill>
              </a:rPr>
              <a:t>Oort</a:t>
            </a:r>
            <a:r>
              <a:rPr lang="en-CA" sz="2000" dirty="0" smtClean="0">
                <a:solidFill>
                  <a:prstClr val="white"/>
                </a:solidFill>
              </a:rPr>
              <a:t> cloud.  </a:t>
            </a:r>
          </a:p>
          <a:p>
            <a:pPr lvl="1">
              <a:buNone/>
            </a:pPr>
            <a:endParaRPr lang="en-CA" sz="2000" dirty="0" smtClean="0">
              <a:solidFill>
                <a:prstClr val="white"/>
              </a:solidFill>
            </a:endParaRPr>
          </a:p>
          <a:p>
            <a:pPr lvl="1"/>
            <a:r>
              <a:rPr lang="en-CA" sz="2000" dirty="0" smtClean="0">
                <a:solidFill>
                  <a:prstClr val="white"/>
                </a:solidFill>
              </a:rPr>
              <a:t>Some are visiting the inner Solar system for the first time and will never come back!</a:t>
            </a:r>
            <a:endParaRPr lang="en-CA" sz="2000" dirty="0">
              <a:solidFill>
                <a:prstClr val="white"/>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3"/>
          </p:nvPr>
        </p:nvSpPr>
        <p:spPr/>
        <p:txBody>
          <a:bodyPr/>
          <a:lstStyle/>
          <a:p>
            <a:endParaRPr lang="fr-CA"/>
          </a:p>
        </p:txBody>
      </p:sp>
      <p:sp>
        <p:nvSpPr>
          <p:cNvPr id="3" name="Espace réservé du tableau 2"/>
          <p:cNvSpPr>
            <a:spLocks noGrp="1"/>
          </p:cNvSpPr>
          <p:nvPr>
            <p:ph type="tbl" sz="quarter" idx="18"/>
          </p:nvPr>
        </p:nvSpPr>
        <p:spPr/>
      </p:sp>
      <p:sp>
        <p:nvSpPr>
          <p:cNvPr id="4" name="Titre 3"/>
          <p:cNvSpPr>
            <a:spLocks noGrp="1"/>
          </p:cNvSpPr>
          <p:nvPr>
            <p:ph type="title"/>
          </p:nvPr>
        </p:nvSpPr>
        <p:spPr/>
        <p:txBody>
          <a:bodyPr/>
          <a:lstStyle/>
          <a:p>
            <a:r>
              <a:rPr lang="en-CA" smtClean="0">
                <a:latin typeface="+mj-lt"/>
              </a:rPr>
              <a:t>Kuiper belt </a:t>
            </a:r>
            <a:r>
              <a:rPr lang="en-CA" smtClean="0"/>
              <a:t>and </a:t>
            </a:r>
            <a:r>
              <a:rPr lang="en-CA" smtClean="0">
                <a:latin typeface="+mj-lt"/>
              </a:rPr>
              <a:t>Oort cloud</a:t>
            </a:r>
            <a:endParaRPr lang="en-CA">
              <a:latin typeface="+mj-lt"/>
            </a:endParaRPr>
          </a:p>
        </p:txBody>
      </p:sp>
      <p:sp>
        <p:nvSpPr>
          <p:cNvPr id="5" name="Sous-titre 4"/>
          <p:cNvSpPr>
            <a:spLocks noGrp="1"/>
          </p:cNvSpPr>
          <p:nvPr>
            <p:ph type="subTitle" idx="1"/>
          </p:nvPr>
        </p:nvSpPr>
        <p:spPr/>
        <p:txBody>
          <a:bodyPr/>
          <a:lstStyle/>
          <a:p>
            <a:r>
              <a:rPr lang="en-CA" smtClean="0"/>
              <a:t>What is a comet?</a:t>
            </a:r>
            <a:endParaRPr lang="en-CA"/>
          </a:p>
        </p:txBody>
      </p:sp>
      <p:sp>
        <p:nvSpPr>
          <p:cNvPr id="6" name="Espace réservé du texte 5"/>
          <p:cNvSpPr>
            <a:spLocks noGrp="1"/>
          </p:cNvSpPr>
          <p:nvPr>
            <p:ph type="body" sz="quarter" idx="19"/>
          </p:nvPr>
        </p:nvSpPr>
        <p:spPr/>
        <p:txBody>
          <a:bodyPr/>
          <a:lstStyle/>
          <a:p>
            <a:endParaRPr lang="fr-CA"/>
          </a:p>
        </p:txBody>
      </p:sp>
      <p:pic>
        <p:nvPicPr>
          <p:cNvPr id="1026" name="Picture 2" descr="File:Kuiper oort.jpg"/>
          <p:cNvPicPr>
            <a:picLocks noChangeAspect="1" noChangeArrowheads="1"/>
          </p:cNvPicPr>
          <p:nvPr/>
        </p:nvPicPr>
        <p:blipFill>
          <a:blip r:embed="rId3"/>
          <a:srcRect/>
          <a:stretch>
            <a:fillRect/>
          </a:stretch>
        </p:blipFill>
        <p:spPr bwMode="auto">
          <a:xfrm>
            <a:off x="524150" y="1290638"/>
            <a:ext cx="5565500" cy="4775200"/>
          </a:xfrm>
          <a:prstGeom prst="rect">
            <a:avLst/>
          </a:prstGeom>
          <a:noFill/>
          <a:ln>
            <a:solidFill>
              <a:schemeClr val="bg1"/>
            </a:solidFill>
          </a:ln>
        </p:spPr>
      </p:pic>
      <p:sp>
        <p:nvSpPr>
          <p:cNvPr id="8" name="ZoneTexte 14"/>
          <p:cNvSpPr txBox="1"/>
          <p:nvPr/>
        </p:nvSpPr>
        <p:spPr>
          <a:xfrm>
            <a:off x="6167839" y="1290637"/>
            <a:ext cx="2804711" cy="3334246"/>
          </a:xfrm>
          <a:prstGeom prst="rect">
            <a:avLst/>
          </a:prstGeom>
          <a:solidFill>
            <a:schemeClr val="tx1"/>
          </a:solidFill>
        </p:spPr>
        <p:txBody>
          <a:bodyPr wrap="square" lIns="127000" tIns="127000" rIns="127000" bIns="127000" rtlCol="0">
            <a:spAutoFit/>
          </a:bodyPr>
          <a:lstStyle/>
          <a:p>
            <a:r>
              <a:rPr lang="en-CA" sz="2000" b="1" dirty="0" smtClean="0">
                <a:solidFill>
                  <a:srgbClr val="FFFFFF"/>
                </a:solidFill>
                <a:latin typeface="Arial"/>
              </a:rPr>
              <a:t>Comets are left-over remnants from the formation of the Solar system. </a:t>
            </a:r>
          </a:p>
          <a:p>
            <a:endParaRPr lang="en-CA" sz="2000" b="1" dirty="0" smtClean="0">
              <a:solidFill>
                <a:srgbClr val="FFFFFF"/>
              </a:solidFill>
              <a:latin typeface="Arial"/>
            </a:endParaRPr>
          </a:p>
          <a:p>
            <a:r>
              <a:rPr lang="en-CA" sz="2000" b="1" dirty="0" smtClean="0">
                <a:solidFill>
                  <a:srgbClr val="FFFFFF"/>
                </a:solidFill>
                <a:latin typeface="Arial"/>
              </a:rPr>
              <a:t>Studying them allows us to learn more about the conditions 4.5 billion years ago. </a:t>
            </a:r>
            <a:endParaRPr lang="en-CA" sz="2000" b="1" dirty="0">
              <a:solidFill>
                <a:srgbClr val="FFFFFF"/>
              </a:solidFill>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p:cNvSpPr>
            <a:spLocks noGrp="1"/>
          </p:cNvSpPr>
          <p:nvPr>
            <p:ph type="body" sz="quarter" idx="13"/>
          </p:nvPr>
        </p:nvSpPr>
        <p:spPr/>
        <p:txBody>
          <a:bodyPr/>
          <a:lstStyle/>
          <a:p>
            <a:endParaRPr lang="fr-CA"/>
          </a:p>
        </p:txBody>
      </p:sp>
      <p:sp>
        <p:nvSpPr>
          <p:cNvPr id="10" name="Espace réservé du tableau 9"/>
          <p:cNvSpPr>
            <a:spLocks noGrp="1"/>
          </p:cNvSpPr>
          <p:nvPr>
            <p:ph type="tbl" sz="quarter" idx="18"/>
          </p:nvPr>
        </p:nvSpPr>
        <p:spPr/>
      </p:sp>
      <p:sp>
        <p:nvSpPr>
          <p:cNvPr id="4" name="Titre 3"/>
          <p:cNvSpPr>
            <a:spLocks noGrp="1"/>
          </p:cNvSpPr>
          <p:nvPr>
            <p:ph type="title"/>
          </p:nvPr>
        </p:nvSpPr>
        <p:spPr/>
        <p:txBody>
          <a:bodyPr/>
          <a:lstStyle/>
          <a:p>
            <a:r>
              <a:rPr lang="en-CA" dirty="0" smtClean="0">
                <a:latin typeface="+mj-lt"/>
              </a:rPr>
              <a:t>Comet names</a:t>
            </a:r>
            <a:endParaRPr lang="en-CA" dirty="0">
              <a:latin typeface="+mj-lt"/>
            </a:endParaRPr>
          </a:p>
        </p:txBody>
      </p:sp>
      <p:sp>
        <p:nvSpPr>
          <p:cNvPr id="5" name="Sous-titre 4"/>
          <p:cNvSpPr>
            <a:spLocks noGrp="1"/>
          </p:cNvSpPr>
          <p:nvPr>
            <p:ph type="subTitle" idx="1"/>
          </p:nvPr>
        </p:nvSpPr>
        <p:spPr/>
        <p:txBody>
          <a:bodyPr/>
          <a:lstStyle/>
          <a:p>
            <a:r>
              <a:rPr lang="en-CA" smtClean="0"/>
              <a:t>What is a comet?</a:t>
            </a:r>
            <a:endParaRPr lang="en-CA"/>
          </a:p>
        </p:txBody>
      </p:sp>
      <p:sp>
        <p:nvSpPr>
          <p:cNvPr id="11" name="Espace réservé du texte 10"/>
          <p:cNvSpPr>
            <a:spLocks noGrp="1"/>
          </p:cNvSpPr>
          <p:nvPr>
            <p:ph type="body" sz="quarter" idx="19"/>
          </p:nvPr>
        </p:nvSpPr>
        <p:spPr/>
        <p:txBody>
          <a:bodyPr/>
          <a:lstStyle/>
          <a:p>
            <a:endParaRPr lang="fr-CA"/>
          </a:p>
        </p:txBody>
      </p:sp>
      <p:sp>
        <p:nvSpPr>
          <p:cNvPr id="9" name="Text Placeholder 3"/>
          <p:cNvSpPr txBox="1">
            <a:spLocks/>
          </p:cNvSpPr>
          <p:nvPr/>
        </p:nvSpPr>
        <p:spPr>
          <a:xfrm>
            <a:off x="649287" y="1032665"/>
            <a:ext cx="8078787" cy="5033173"/>
          </a:xfrm>
          <a:prstGeom prst="rect">
            <a:avLst/>
          </a:prstGeom>
          <a:noFill/>
        </p:spPr>
        <p:txBody>
          <a:bodyPr wrap="square" lIns="127000" tIns="127000" rIns="127000" bIns="127000">
            <a:spAutoFit/>
          </a:bodyPr>
          <a:lstStyle>
            <a:lvl1pPr marL="0" indent="0" algn="l" defTabSz="457200" rtl="0" eaLnBrk="1" latinLnBrk="0" hangingPunct="1">
              <a:spcBef>
                <a:spcPct val="20000"/>
              </a:spcBef>
              <a:buFont typeface="Wingdings" charset="2"/>
              <a:buNone/>
              <a:defRPr sz="1800" b="1" kern="1200">
                <a:solidFill>
                  <a:schemeClr val="bg1"/>
                </a:solidFill>
                <a:latin typeface="+mn-lt"/>
                <a:ea typeface="+mn-ea"/>
                <a:cs typeface="+mn-cs"/>
              </a:defRPr>
            </a:lvl1pPr>
            <a:lvl2pPr marL="292100" indent="-233363" algn="l" defTabSz="457200" rtl="0" eaLnBrk="1" latinLnBrk="0" hangingPunct="1">
              <a:spcBef>
                <a:spcPct val="20000"/>
              </a:spcBef>
              <a:buFont typeface="Wingdings" charset="2"/>
              <a:buChar char=""/>
              <a:defRPr sz="1600" b="1" kern="1200">
                <a:solidFill>
                  <a:schemeClr val="bg1"/>
                </a:solidFill>
                <a:latin typeface="+mn-lt"/>
                <a:ea typeface="+mn-ea"/>
                <a:cs typeface="+mn-cs"/>
              </a:defRPr>
            </a:lvl2pPr>
            <a:lvl3pPr marL="481013"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3pPr>
            <a:lvl4pPr marL="715963" indent="-176213" algn="l" defTabSz="457200" rtl="0" eaLnBrk="1" latinLnBrk="0" hangingPunct="1">
              <a:spcBef>
                <a:spcPct val="20000"/>
              </a:spcBef>
              <a:buFont typeface="Arial"/>
              <a:buChar char="•"/>
              <a:tabLst/>
              <a:defRPr sz="1400" b="1" kern="1200">
                <a:solidFill>
                  <a:schemeClr val="bg1"/>
                </a:solidFill>
                <a:latin typeface="+mn-lt"/>
                <a:ea typeface="+mn-ea"/>
                <a:cs typeface="+mn-cs"/>
              </a:defRPr>
            </a:lvl4pPr>
            <a:lvl5pPr marL="890588"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CA" sz="2000" dirty="0" smtClean="0">
                <a:solidFill>
                  <a:prstClr val="white"/>
                </a:solidFill>
              </a:rPr>
              <a:t>Comets always have the name of its discoverer(s). </a:t>
            </a:r>
          </a:p>
          <a:p>
            <a:pPr lvl="1"/>
            <a:endParaRPr lang="en-CA" sz="2000" dirty="0" smtClean="0">
              <a:solidFill>
                <a:prstClr val="white"/>
              </a:solidFill>
            </a:endParaRPr>
          </a:p>
          <a:p>
            <a:pPr lvl="1"/>
            <a:r>
              <a:rPr lang="en-CA" sz="2000" dirty="0" smtClean="0">
                <a:solidFill>
                  <a:prstClr val="white"/>
                </a:solidFill>
              </a:rPr>
              <a:t>The first letter in its name indicates whether it is a periodic comet (P) or non-periodic (C). </a:t>
            </a:r>
          </a:p>
          <a:p>
            <a:pPr lvl="1">
              <a:buNone/>
            </a:pPr>
            <a:endParaRPr lang="en-CA" sz="2000" dirty="0" smtClean="0">
              <a:solidFill>
                <a:prstClr val="white"/>
              </a:solidFill>
            </a:endParaRPr>
          </a:p>
          <a:p>
            <a:pPr lvl="1"/>
            <a:r>
              <a:rPr lang="en-CA" sz="2000" dirty="0" smtClean="0">
                <a:solidFill>
                  <a:prstClr val="white"/>
                </a:solidFill>
              </a:rPr>
              <a:t>Then, we find the year of discovery, plus a letter and a number indicating when it was discovered (different letter for each half-month).  </a:t>
            </a:r>
          </a:p>
          <a:p>
            <a:pPr lvl="1"/>
            <a:endParaRPr lang="en-CA" sz="2000" dirty="0" smtClean="0">
              <a:solidFill>
                <a:prstClr val="white"/>
              </a:solidFill>
            </a:endParaRPr>
          </a:p>
          <a:p>
            <a:pPr lvl="1"/>
            <a:r>
              <a:rPr lang="en-CA" sz="2000" dirty="0" smtClean="0"/>
              <a:t>C/1995 O1 Hale-Bopp:</a:t>
            </a:r>
          </a:p>
          <a:p>
            <a:pPr lvl="2"/>
            <a:r>
              <a:rPr lang="en-CA" sz="1800" dirty="0" smtClean="0">
                <a:solidFill>
                  <a:prstClr val="white"/>
                </a:solidFill>
              </a:rPr>
              <a:t>Non-periodic (very long period)</a:t>
            </a:r>
          </a:p>
          <a:p>
            <a:pPr lvl="2"/>
            <a:r>
              <a:rPr lang="en-CA" sz="1800" dirty="0" smtClean="0">
                <a:solidFill>
                  <a:prstClr val="white"/>
                </a:solidFill>
              </a:rPr>
              <a:t>Discovered in 1995</a:t>
            </a:r>
          </a:p>
          <a:p>
            <a:pPr lvl="2"/>
            <a:r>
              <a:rPr lang="en-CA" sz="1800" dirty="0" smtClean="0">
                <a:solidFill>
                  <a:prstClr val="white"/>
                </a:solidFill>
              </a:rPr>
              <a:t>First comet discovered in the second half of July (O1)</a:t>
            </a:r>
          </a:p>
          <a:p>
            <a:pPr lvl="2"/>
            <a:r>
              <a:rPr lang="en-CA" sz="1800" dirty="0" smtClean="0">
                <a:solidFill>
                  <a:prstClr val="white"/>
                </a:solidFill>
              </a:rPr>
              <a:t>Discovered independently by Hale et Bopp.</a:t>
            </a:r>
            <a:endParaRPr lang="en-CA" sz="1800" dirty="0">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p:cNvSpPr>
            <a:spLocks noGrp="1"/>
          </p:cNvSpPr>
          <p:nvPr>
            <p:ph type="body" sz="quarter" idx="13"/>
          </p:nvPr>
        </p:nvSpPr>
        <p:spPr/>
        <p:txBody>
          <a:bodyPr/>
          <a:lstStyle/>
          <a:p>
            <a:endParaRPr lang="fr-CA"/>
          </a:p>
        </p:txBody>
      </p:sp>
      <p:sp>
        <p:nvSpPr>
          <p:cNvPr id="10" name="Espace réservé du tableau 9"/>
          <p:cNvSpPr>
            <a:spLocks noGrp="1"/>
          </p:cNvSpPr>
          <p:nvPr>
            <p:ph type="tbl" sz="quarter" idx="18"/>
          </p:nvPr>
        </p:nvSpPr>
        <p:spPr/>
      </p:sp>
      <p:sp>
        <p:nvSpPr>
          <p:cNvPr id="4" name="Titre 3"/>
          <p:cNvSpPr>
            <a:spLocks noGrp="1"/>
          </p:cNvSpPr>
          <p:nvPr>
            <p:ph type="title"/>
          </p:nvPr>
        </p:nvSpPr>
        <p:spPr/>
        <p:txBody>
          <a:bodyPr/>
          <a:lstStyle/>
          <a:p>
            <a:r>
              <a:rPr lang="en-CA" dirty="0" smtClean="0">
                <a:latin typeface="+mj-lt"/>
              </a:rPr>
              <a:t>Comet names</a:t>
            </a:r>
            <a:endParaRPr lang="en-CA" dirty="0">
              <a:latin typeface="+mj-lt"/>
            </a:endParaRPr>
          </a:p>
        </p:txBody>
      </p:sp>
      <p:sp>
        <p:nvSpPr>
          <p:cNvPr id="5" name="Sous-titre 4"/>
          <p:cNvSpPr>
            <a:spLocks noGrp="1"/>
          </p:cNvSpPr>
          <p:nvPr>
            <p:ph type="subTitle" idx="1"/>
          </p:nvPr>
        </p:nvSpPr>
        <p:spPr/>
        <p:txBody>
          <a:bodyPr/>
          <a:lstStyle/>
          <a:p>
            <a:r>
              <a:rPr lang="en-CA" smtClean="0"/>
              <a:t>What is a comet?</a:t>
            </a:r>
            <a:endParaRPr lang="en-CA"/>
          </a:p>
        </p:txBody>
      </p:sp>
      <p:sp>
        <p:nvSpPr>
          <p:cNvPr id="11" name="Espace réservé du texte 10"/>
          <p:cNvSpPr>
            <a:spLocks noGrp="1"/>
          </p:cNvSpPr>
          <p:nvPr>
            <p:ph type="body" sz="quarter" idx="19"/>
          </p:nvPr>
        </p:nvSpPr>
        <p:spPr/>
        <p:txBody>
          <a:bodyPr/>
          <a:lstStyle/>
          <a:p>
            <a:endParaRPr lang="fr-CA"/>
          </a:p>
        </p:txBody>
      </p:sp>
      <p:sp>
        <p:nvSpPr>
          <p:cNvPr id="9" name="Text Placeholder 3"/>
          <p:cNvSpPr txBox="1">
            <a:spLocks/>
          </p:cNvSpPr>
          <p:nvPr/>
        </p:nvSpPr>
        <p:spPr>
          <a:xfrm>
            <a:off x="649287" y="1032665"/>
            <a:ext cx="8078787" cy="3925177"/>
          </a:xfrm>
          <a:prstGeom prst="rect">
            <a:avLst/>
          </a:prstGeom>
          <a:noFill/>
        </p:spPr>
        <p:txBody>
          <a:bodyPr wrap="square" lIns="127000" tIns="127000" rIns="127000" bIns="127000">
            <a:spAutoFit/>
          </a:bodyPr>
          <a:lstStyle>
            <a:lvl1pPr marL="0" indent="0" algn="l" defTabSz="457200" rtl="0" eaLnBrk="1" latinLnBrk="0" hangingPunct="1">
              <a:spcBef>
                <a:spcPct val="20000"/>
              </a:spcBef>
              <a:buFont typeface="Wingdings" charset="2"/>
              <a:buNone/>
              <a:defRPr sz="1800" b="1" kern="1200">
                <a:solidFill>
                  <a:schemeClr val="bg1"/>
                </a:solidFill>
                <a:latin typeface="+mn-lt"/>
                <a:ea typeface="+mn-ea"/>
                <a:cs typeface="+mn-cs"/>
              </a:defRPr>
            </a:lvl1pPr>
            <a:lvl2pPr marL="292100" indent="-233363" algn="l" defTabSz="457200" rtl="0" eaLnBrk="1" latinLnBrk="0" hangingPunct="1">
              <a:spcBef>
                <a:spcPct val="20000"/>
              </a:spcBef>
              <a:buFont typeface="Wingdings" charset="2"/>
              <a:buChar char=""/>
              <a:defRPr sz="1600" b="1" kern="1200">
                <a:solidFill>
                  <a:schemeClr val="bg1"/>
                </a:solidFill>
                <a:latin typeface="+mn-lt"/>
                <a:ea typeface="+mn-ea"/>
                <a:cs typeface="+mn-cs"/>
              </a:defRPr>
            </a:lvl2pPr>
            <a:lvl3pPr marL="481013"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3pPr>
            <a:lvl4pPr marL="715963" indent="-176213" algn="l" defTabSz="457200" rtl="0" eaLnBrk="1" latinLnBrk="0" hangingPunct="1">
              <a:spcBef>
                <a:spcPct val="20000"/>
              </a:spcBef>
              <a:buFont typeface="Arial"/>
              <a:buChar char="•"/>
              <a:tabLst/>
              <a:defRPr sz="1400" b="1" kern="1200">
                <a:solidFill>
                  <a:schemeClr val="bg1"/>
                </a:solidFill>
                <a:latin typeface="+mn-lt"/>
                <a:ea typeface="+mn-ea"/>
                <a:cs typeface="+mn-cs"/>
              </a:defRPr>
            </a:lvl4pPr>
            <a:lvl5pPr marL="890588"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CA" sz="2000" dirty="0" smtClean="0">
                <a:solidFill>
                  <a:prstClr val="white"/>
                </a:solidFill>
              </a:rPr>
              <a:t>There are other ways to name comets (changes throughout the years). </a:t>
            </a:r>
          </a:p>
          <a:p>
            <a:pPr lvl="1"/>
            <a:endParaRPr lang="en-CA" sz="2000" dirty="0" smtClean="0">
              <a:solidFill>
                <a:prstClr val="white"/>
              </a:solidFill>
            </a:endParaRPr>
          </a:p>
          <a:p>
            <a:pPr lvl="1"/>
            <a:r>
              <a:rPr lang="en-CA" sz="2000" dirty="0" smtClean="0">
                <a:solidFill>
                  <a:prstClr val="white"/>
                </a:solidFill>
              </a:rPr>
              <a:t> Periodic comets with well known orbits are given a number and the designation P: </a:t>
            </a:r>
          </a:p>
          <a:p>
            <a:pPr lvl="2"/>
            <a:r>
              <a:rPr lang="en-CA" sz="1800" dirty="0" smtClean="0">
                <a:solidFill>
                  <a:prstClr val="white"/>
                </a:solidFill>
              </a:rPr>
              <a:t>1P/Halley</a:t>
            </a:r>
          </a:p>
          <a:p>
            <a:pPr lvl="2"/>
            <a:r>
              <a:rPr lang="en-CA" sz="1800" dirty="0" smtClean="0">
                <a:solidFill>
                  <a:prstClr val="white"/>
                </a:solidFill>
              </a:rPr>
              <a:t>109P/Swift-Tuttle</a:t>
            </a:r>
          </a:p>
          <a:p>
            <a:pPr lvl="2">
              <a:buNone/>
            </a:pPr>
            <a:endParaRPr lang="en-CA" sz="1800" dirty="0" smtClean="0">
              <a:solidFill>
                <a:prstClr val="white"/>
              </a:solidFill>
            </a:endParaRPr>
          </a:p>
          <a:p>
            <a:pPr lvl="1"/>
            <a:r>
              <a:rPr lang="en-CA" sz="2000" dirty="0" smtClean="0">
                <a:solidFill>
                  <a:prstClr val="white"/>
                </a:solidFill>
              </a:rPr>
              <a:t>As of today, 252 comets have received this designation, out of 3775 known comets.  </a:t>
            </a:r>
          </a:p>
          <a:p>
            <a:pPr lvl="1"/>
            <a:endParaRPr lang="en-CA" sz="1800" dirty="0">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3"/>
          </p:nvPr>
        </p:nvSpPr>
        <p:spPr/>
        <p:txBody>
          <a:bodyPr/>
          <a:lstStyle/>
          <a:p>
            <a:endParaRPr lang="fr-CA"/>
          </a:p>
        </p:txBody>
      </p:sp>
      <p:sp>
        <p:nvSpPr>
          <p:cNvPr id="3" name="Espace réservé du tableau 2"/>
          <p:cNvSpPr>
            <a:spLocks noGrp="1"/>
          </p:cNvSpPr>
          <p:nvPr>
            <p:ph type="tbl" sz="quarter" idx="18"/>
          </p:nvPr>
        </p:nvSpPr>
        <p:spPr/>
      </p:sp>
      <p:sp>
        <p:nvSpPr>
          <p:cNvPr id="4" name="Titre 3"/>
          <p:cNvSpPr>
            <a:spLocks noGrp="1"/>
          </p:cNvSpPr>
          <p:nvPr>
            <p:ph type="title"/>
          </p:nvPr>
        </p:nvSpPr>
        <p:spPr/>
        <p:txBody>
          <a:bodyPr/>
          <a:lstStyle/>
          <a:p>
            <a:r>
              <a:rPr lang="en-CA" dirty="0" smtClean="0">
                <a:latin typeface="+mj-lt"/>
              </a:rPr>
              <a:t>Questions</a:t>
            </a:r>
            <a:endParaRPr lang="en-CA" dirty="0">
              <a:latin typeface="+mj-lt"/>
            </a:endParaRPr>
          </a:p>
        </p:txBody>
      </p:sp>
      <p:sp>
        <p:nvSpPr>
          <p:cNvPr id="5" name="Sous-titre 4"/>
          <p:cNvSpPr>
            <a:spLocks noGrp="1"/>
          </p:cNvSpPr>
          <p:nvPr>
            <p:ph type="subTitle" idx="1"/>
          </p:nvPr>
        </p:nvSpPr>
        <p:spPr/>
        <p:txBody>
          <a:bodyPr/>
          <a:lstStyle/>
          <a:p>
            <a:r>
              <a:rPr lang="en-CA" smtClean="0"/>
              <a:t>Visiting comet</a:t>
            </a:r>
            <a:endParaRPr lang="en-CA"/>
          </a:p>
        </p:txBody>
      </p:sp>
      <p:sp>
        <p:nvSpPr>
          <p:cNvPr id="6" name="Espace réservé du texte 5"/>
          <p:cNvSpPr>
            <a:spLocks noGrp="1"/>
          </p:cNvSpPr>
          <p:nvPr>
            <p:ph type="body" sz="quarter" idx="19"/>
          </p:nvPr>
        </p:nvSpPr>
        <p:spPr/>
        <p:txBody>
          <a:bodyPr/>
          <a:lstStyle/>
          <a:p>
            <a:endParaRPr lang="fr-CA"/>
          </a:p>
        </p:txBody>
      </p:sp>
      <p:sp>
        <p:nvSpPr>
          <p:cNvPr id="7" name="Text Placeholder 3"/>
          <p:cNvSpPr txBox="1">
            <a:spLocks/>
          </p:cNvSpPr>
          <p:nvPr/>
        </p:nvSpPr>
        <p:spPr>
          <a:xfrm>
            <a:off x="646113" y="1856096"/>
            <a:ext cx="7353300" cy="2780248"/>
          </a:xfrm>
          <a:prstGeom prst="rect">
            <a:avLst/>
          </a:prstGeom>
          <a:noFill/>
        </p:spPr>
        <p:txBody>
          <a:bodyPr wrap="square" lIns="127000" tIns="127000" rIns="127000" bIns="127000">
            <a:spAutoFit/>
          </a:bodyPr>
          <a:lstStyle>
            <a:lvl1pPr marL="0" indent="0" algn="l" defTabSz="457200" rtl="0" eaLnBrk="1" latinLnBrk="0" hangingPunct="1">
              <a:spcBef>
                <a:spcPct val="20000"/>
              </a:spcBef>
              <a:buFont typeface="Wingdings" charset="2"/>
              <a:buNone/>
              <a:defRPr sz="1800" b="1" kern="1200">
                <a:solidFill>
                  <a:schemeClr val="bg1"/>
                </a:solidFill>
                <a:latin typeface="+mn-lt"/>
                <a:ea typeface="+mn-ea"/>
                <a:cs typeface="+mn-cs"/>
              </a:defRPr>
            </a:lvl1pPr>
            <a:lvl2pPr marL="292100" indent="-233363" algn="l" defTabSz="457200" rtl="0" eaLnBrk="1" latinLnBrk="0" hangingPunct="1">
              <a:spcBef>
                <a:spcPct val="20000"/>
              </a:spcBef>
              <a:buFont typeface="Wingdings" charset="2"/>
              <a:buChar char=""/>
              <a:defRPr sz="1600" b="1" kern="1200">
                <a:solidFill>
                  <a:schemeClr val="bg1"/>
                </a:solidFill>
                <a:latin typeface="+mn-lt"/>
                <a:ea typeface="+mn-ea"/>
                <a:cs typeface="+mn-cs"/>
              </a:defRPr>
            </a:lvl2pPr>
            <a:lvl3pPr marL="481013"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3pPr>
            <a:lvl4pPr marL="715963" indent="-176213" algn="l" defTabSz="457200" rtl="0" eaLnBrk="1" latinLnBrk="0" hangingPunct="1">
              <a:spcBef>
                <a:spcPct val="20000"/>
              </a:spcBef>
              <a:buFont typeface="Arial"/>
              <a:buChar char="•"/>
              <a:tabLst/>
              <a:defRPr sz="1400" b="1" kern="1200">
                <a:solidFill>
                  <a:schemeClr val="bg1"/>
                </a:solidFill>
                <a:latin typeface="+mn-lt"/>
                <a:ea typeface="+mn-ea"/>
                <a:cs typeface="+mn-cs"/>
              </a:defRPr>
            </a:lvl4pPr>
            <a:lvl5pPr marL="890588"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CA" sz="2000" dirty="0" smtClean="0">
                <a:latin typeface="Arial"/>
              </a:rPr>
              <a:t>What is a comet? </a:t>
            </a:r>
          </a:p>
          <a:p>
            <a:pPr lvl="1">
              <a:buNone/>
            </a:pPr>
            <a:endParaRPr lang="en-CA" sz="2000" dirty="0" smtClean="0">
              <a:solidFill>
                <a:schemeClr val="accent3"/>
              </a:solidFill>
              <a:latin typeface="Arial"/>
            </a:endParaRPr>
          </a:p>
          <a:p>
            <a:pPr lvl="1"/>
            <a:r>
              <a:rPr lang="en-CA" sz="2000" dirty="0" smtClean="0">
                <a:solidFill>
                  <a:schemeClr val="accent3"/>
                </a:solidFill>
                <a:latin typeface="Arial"/>
              </a:rPr>
              <a:t>How often can they be observed from Earth? </a:t>
            </a:r>
          </a:p>
          <a:p>
            <a:pPr lvl="1">
              <a:buNone/>
            </a:pPr>
            <a:endParaRPr lang="en-CA" sz="2000" dirty="0" smtClean="0">
              <a:solidFill>
                <a:prstClr val="white"/>
              </a:solidFill>
              <a:latin typeface="Arial"/>
            </a:endParaRPr>
          </a:p>
          <a:p>
            <a:pPr lvl="1"/>
            <a:r>
              <a:rPr lang="en-CA" sz="2000" dirty="0" smtClean="0">
                <a:solidFill>
                  <a:prstClr val="white"/>
                </a:solidFill>
                <a:latin typeface="Arial"/>
              </a:rPr>
              <a:t>What is special about comet ISON? </a:t>
            </a:r>
          </a:p>
          <a:p>
            <a:pPr lvl="1">
              <a:buNone/>
            </a:pPr>
            <a:endParaRPr lang="en-CA" sz="2000" dirty="0" smtClean="0">
              <a:solidFill>
                <a:prstClr val="white"/>
              </a:solidFill>
              <a:latin typeface="Arial"/>
            </a:endParaRPr>
          </a:p>
          <a:p>
            <a:pPr lvl="1"/>
            <a:r>
              <a:rPr lang="en-CA" sz="2000" dirty="0" smtClean="0">
                <a:solidFill>
                  <a:prstClr val="white"/>
                </a:solidFill>
                <a:latin typeface="Arial"/>
              </a:rPr>
              <a:t>Where and when can we observe comet ISON? </a:t>
            </a:r>
            <a:endParaRPr lang="en-CA" sz="2000" dirty="0">
              <a:solidFill>
                <a:prstClr val="white"/>
              </a:solidFill>
              <a:latin typeface="Aria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3"/>
          </p:nvPr>
        </p:nvSpPr>
        <p:spPr/>
        <p:txBody>
          <a:bodyPr/>
          <a:lstStyle/>
          <a:p>
            <a:endParaRPr lang="fr-CA"/>
          </a:p>
        </p:txBody>
      </p:sp>
      <p:sp>
        <p:nvSpPr>
          <p:cNvPr id="3" name="Espace réservé du tableau 2"/>
          <p:cNvSpPr>
            <a:spLocks noGrp="1"/>
          </p:cNvSpPr>
          <p:nvPr>
            <p:ph type="tbl" sz="quarter" idx="18"/>
          </p:nvPr>
        </p:nvSpPr>
        <p:spPr/>
      </p:sp>
      <p:sp>
        <p:nvSpPr>
          <p:cNvPr id="4" name="Titre 3"/>
          <p:cNvSpPr>
            <a:spLocks noGrp="1"/>
          </p:cNvSpPr>
          <p:nvPr>
            <p:ph type="title"/>
          </p:nvPr>
        </p:nvSpPr>
        <p:spPr/>
        <p:txBody>
          <a:bodyPr/>
          <a:lstStyle/>
          <a:p>
            <a:r>
              <a:rPr lang="en-CA" dirty="0" smtClean="0">
                <a:latin typeface="+mj-lt"/>
              </a:rPr>
              <a:t>How often can they be observed from Earth?</a:t>
            </a:r>
            <a:endParaRPr lang="en-CA" dirty="0">
              <a:latin typeface="+mj-lt"/>
            </a:endParaRPr>
          </a:p>
        </p:txBody>
      </p:sp>
      <p:sp>
        <p:nvSpPr>
          <p:cNvPr id="5" name="Sous-titre 4"/>
          <p:cNvSpPr>
            <a:spLocks noGrp="1"/>
          </p:cNvSpPr>
          <p:nvPr>
            <p:ph type="subTitle" idx="1"/>
          </p:nvPr>
        </p:nvSpPr>
        <p:spPr/>
        <p:txBody>
          <a:bodyPr/>
          <a:lstStyle/>
          <a:p>
            <a:r>
              <a:rPr lang="en-CA" dirty="0" smtClean="0"/>
              <a:t>Visiting comet</a:t>
            </a:r>
            <a:endParaRPr lang="en-CA" dirty="0"/>
          </a:p>
        </p:txBody>
      </p:sp>
      <p:sp>
        <p:nvSpPr>
          <p:cNvPr id="6" name="Espace réservé du texte 5"/>
          <p:cNvSpPr>
            <a:spLocks noGrp="1"/>
          </p:cNvSpPr>
          <p:nvPr>
            <p:ph type="body" sz="quarter" idx="19"/>
          </p:nvPr>
        </p:nvSpPr>
        <p:spPr/>
        <p:txBody>
          <a:bodyPr/>
          <a:lstStyle/>
          <a:p>
            <a:endParaRPr lang="fr-CA"/>
          </a:p>
        </p:txBody>
      </p:sp>
      <p:pic>
        <p:nvPicPr>
          <p:cNvPr id="7" name="Picture 2"/>
          <p:cNvPicPr>
            <a:picLocks noChangeAspect="1" noChangeArrowheads="1"/>
          </p:cNvPicPr>
          <p:nvPr/>
        </p:nvPicPr>
        <p:blipFill>
          <a:blip r:embed="rId3"/>
          <a:srcRect l="29997" t="33486" r="9137" b="18155"/>
          <a:stretch>
            <a:fillRect/>
          </a:stretch>
        </p:blipFill>
        <p:spPr bwMode="auto">
          <a:xfrm>
            <a:off x="168275" y="2133055"/>
            <a:ext cx="8804275" cy="3932783"/>
          </a:xfrm>
          <a:prstGeom prst="rect">
            <a:avLst/>
          </a:prstGeom>
          <a:noFill/>
          <a:ln w="6350">
            <a:solidFill>
              <a:schemeClr val="bg1"/>
            </a:solidFill>
            <a:miter lim="800000"/>
            <a:headEnd/>
            <a:tailEnd/>
          </a:ln>
        </p:spPr>
      </p:pic>
      <p:sp>
        <p:nvSpPr>
          <p:cNvPr id="8" name="Text Placeholder 3"/>
          <p:cNvSpPr txBox="1">
            <a:spLocks/>
          </p:cNvSpPr>
          <p:nvPr/>
        </p:nvSpPr>
        <p:spPr>
          <a:xfrm>
            <a:off x="661988" y="1290638"/>
            <a:ext cx="8310562" cy="564257"/>
          </a:xfrm>
          <a:prstGeom prst="rect">
            <a:avLst/>
          </a:prstGeom>
          <a:noFill/>
        </p:spPr>
        <p:txBody>
          <a:bodyPr wrap="square" lIns="127000" tIns="127000" rIns="127000" bIns="127000">
            <a:spAutoFit/>
          </a:bodyPr>
          <a:lstStyle>
            <a:lvl1pPr marL="0" indent="0" algn="l" defTabSz="457200" rtl="0" eaLnBrk="1" latinLnBrk="0" hangingPunct="1">
              <a:spcBef>
                <a:spcPct val="20000"/>
              </a:spcBef>
              <a:buFont typeface="Wingdings" charset="2"/>
              <a:buNone/>
              <a:defRPr sz="1800" b="1" kern="1200">
                <a:solidFill>
                  <a:schemeClr val="bg1"/>
                </a:solidFill>
                <a:latin typeface="+mn-lt"/>
                <a:ea typeface="+mn-ea"/>
                <a:cs typeface="+mn-cs"/>
              </a:defRPr>
            </a:lvl1pPr>
            <a:lvl2pPr marL="292100" indent="-233363" algn="l" defTabSz="457200" rtl="0" eaLnBrk="1" latinLnBrk="0" hangingPunct="1">
              <a:spcBef>
                <a:spcPct val="20000"/>
              </a:spcBef>
              <a:buFont typeface="Wingdings" charset="2"/>
              <a:buChar char=""/>
              <a:defRPr sz="1600" b="1" kern="1200">
                <a:solidFill>
                  <a:schemeClr val="bg1"/>
                </a:solidFill>
                <a:latin typeface="+mn-lt"/>
                <a:ea typeface="+mn-ea"/>
                <a:cs typeface="+mn-cs"/>
              </a:defRPr>
            </a:lvl2pPr>
            <a:lvl3pPr marL="481013"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3pPr>
            <a:lvl4pPr marL="715963" indent="-176213" algn="l" defTabSz="457200" rtl="0" eaLnBrk="1" latinLnBrk="0" hangingPunct="1">
              <a:spcBef>
                <a:spcPct val="20000"/>
              </a:spcBef>
              <a:buFont typeface="Arial"/>
              <a:buChar char="•"/>
              <a:tabLst/>
              <a:defRPr sz="1400" b="1" kern="1200">
                <a:solidFill>
                  <a:schemeClr val="bg1"/>
                </a:solidFill>
                <a:latin typeface="+mn-lt"/>
                <a:ea typeface="+mn-ea"/>
                <a:cs typeface="+mn-cs"/>
              </a:defRPr>
            </a:lvl4pPr>
            <a:lvl5pPr marL="890588"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CA" sz="2000" dirty="0" smtClean="0">
                <a:solidFill>
                  <a:prstClr val="white"/>
                </a:solidFill>
              </a:rPr>
              <a:t>At any time, many comets are visiting the inner Solar system.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3"/>
          </p:nvPr>
        </p:nvSpPr>
        <p:spPr/>
        <p:txBody>
          <a:bodyPr/>
          <a:lstStyle/>
          <a:p>
            <a:endParaRPr lang="fr-CA"/>
          </a:p>
        </p:txBody>
      </p:sp>
      <p:sp>
        <p:nvSpPr>
          <p:cNvPr id="3" name="Espace réservé du tableau 2"/>
          <p:cNvSpPr>
            <a:spLocks noGrp="1"/>
          </p:cNvSpPr>
          <p:nvPr>
            <p:ph type="tbl" sz="quarter" idx="18"/>
          </p:nvPr>
        </p:nvSpPr>
        <p:spPr/>
      </p:sp>
      <p:sp>
        <p:nvSpPr>
          <p:cNvPr id="4" name="Titre 3"/>
          <p:cNvSpPr>
            <a:spLocks noGrp="1"/>
          </p:cNvSpPr>
          <p:nvPr>
            <p:ph type="title"/>
          </p:nvPr>
        </p:nvSpPr>
        <p:spPr/>
        <p:txBody>
          <a:bodyPr/>
          <a:lstStyle/>
          <a:p>
            <a:r>
              <a:rPr lang="en-CA" dirty="0" smtClean="0">
                <a:latin typeface="+mj-lt"/>
              </a:rPr>
              <a:t>How often can they be observed from Earth?</a:t>
            </a:r>
            <a:endParaRPr lang="en-CA" dirty="0">
              <a:latin typeface="+mj-lt"/>
            </a:endParaRPr>
          </a:p>
        </p:txBody>
      </p:sp>
      <p:sp>
        <p:nvSpPr>
          <p:cNvPr id="5" name="Sous-titre 4"/>
          <p:cNvSpPr>
            <a:spLocks noGrp="1"/>
          </p:cNvSpPr>
          <p:nvPr>
            <p:ph type="subTitle" idx="1"/>
          </p:nvPr>
        </p:nvSpPr>
        <p:spPr/>
        <p:txBody>
          <a:bodyPr/>
          <a:lstStyle/>
          <a:p>
            <a:r>
              <a:rPr lang="en-CA" dirty="0" smtClean="0"/>
              <a:t>Visiting comet</a:t>
            </a:r>
            <a:endParaRPr lang="en-CA" dirty="0"/>
          </a:p>
        </p:txBody>
      </p:sp>
      <p:sp>
        <p:nvSpPr>
          <p:cNvPr id="6" name="Espace réservé du texte 5"/>
          <p:cNvSpPr>
            <a:spLocks noGrp="1"/>
          </p:cNvSpPr>
          <p:nvPr>
            <p:ph type="body" sz="quarter" idx="19"/>
          </p:nvPr>
        </p:nvSpPr>
        <p:spPr/>
        <p:txBody>
          <a:bodyPr/>
          <a:lstStyle/>
          <a:p>
            <a:endParaRPr lang="fr-CA"/>
          </a:p>
        </p:txBody>
      </p:sp>
      <p:sp>
        <p:nvSpPr>
          <p:cNvPr id="9" name="Text Placeholder 3"/>
          <p:cNvSpPr txBox="1">
            <a:spLocks/>
          </p:cNvSpPr>
          <p:nvPr/>
        </p:nvSpPr>
        <p:spPr>
          <a:xfrm>
            <a:off x="661988" y="1290638"/>
            <a:ext cx="8310562" cy="1610697"/>
          </a:xfrm>
          <a:prstGeom prst="rect">
            <a:avLst/>
          </a:prstGeom>
          <a:solidFill>
            <a:schemeClr val="tx1"/>
          </a:solidFill>
        </p:spPr>
        <p:txBody>
          <a:bodyPr wrap="square" lIns="127000" tIns="127000" rIns="127000" bIns="127000">
            <a:spAutoFit/>
          </a:bodyPr>
          <a:lstStyle>
            <a:lvl1pPr marL="0" indent="0" algn="l" defTabSz="457200" rtl="0" eaLnBrk="1" latinLnBrk="0" hangingPunct="1">
              <a:spcBef>
                <a:spcPct val="20000"/>
              </a:spcBef>
              <a:buFont typeface="Wingdings" charset="2"/>
              <a:buNone/>
              <a:defRPr sz="1800" b="1" kern="1200">
                <a:solidFill>
                  <a:schemeClr val="bg1"/>
                </a:solidFill>
                <a:latin typeface="+mn-lt"/>
                <a:ea typeface="+mn-ea"/>
                <a:cs typeface="+mn-cs"/>
              </a:defRPr>
            </a:lvl1pPr>
            <a:lvl2pPr marL="292100" indent="-233363" algn="l" defTabSz="457200" rtl="0" eaLnBrk="1" latinLnBrk="0" hangingPunct="1">
              <a:spcBef>
                <a:spcPct val="20000"/>
              </a:spcBef>
              <a:buFont typeface="Wingdings" charset="2"/>
              <a:buChar char=""/>
              <a:defRPr sz="1600" b="1" kern="1200">
                <a:solidFill>
                  <a:schemeClr val="bg1"/>
                </a:solidFill>
                <a:latin typeface="+mn-lt"/>
                <a:ea typeface="+mn-ea"/>
                <a:cs typeface="+mn-cs"/>
              </a:defRPr>
            </a:lvl2pPr>
            <a:lvl3pPr marL="481013"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3pPr>
            <a:lvl4pPr marL="715963" indent="-176213" algn="l" defTabSz="457200" rtl="0" eaLnBrk="1" latinLnBrk="0" hangingPunct="1">
              <a:spcBef>
                <a:spcPct val="20000"/>
              </a:spcBef>
              <a:buFont typeface="Arial"/>
              <a:buChar char="•"/>
              <a:tabLst/>
              <a:defRPr sz="1400" b="1" kern="1200">
                <a:solidFill>
                  <a:schemeClr val="bg1"/>
                </a:solidFill>
                <a:latin typeface="+mn-lt"/>
                <a:ea typeface="+mn-ea"/>
                <a:cs typeface="+mn-cs"/>
              </a:defRPr>
            </a:lvl4pPr>
            <a:lvl5pPr marL="890588"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CA" sz="2000" dirty="0" smtClean="0">
                <a:solidFill>
                  <a:prstClr val="white"/>
                </a:solidFill>
              </a:rPr>
              <a:t>At any time, many comets are visiting the inner Solar system. </a:t>
            </a:r>
          </a:p>
          <a:p>
            <a:pPr lvl="1">
              <a:buNone/>
            </a:pPr>
            <a:endParaRPr lang="en-CA" sz="2000" dirty="0" smtClean="0">
              <a:solidFill>
                <a:prstClr val="white"/>
              </a:solidFill>
            </a:endParaRPr>
          </a:p>
          <a:p>
            <a:pPr lvl="1"/>
            <a:r>
              <a:rPr lang="en-CA" sz="2000" dirty="0" smtClean="0">
                <a:solidFill>
                  <a:prstClr val="white"/>
                </a:solidFill>
              </a:rPr>
              <a:t>Every year, a few of them become visible to telescopes and binoculars.</a:t>
            </a:r>
          </a:p>
        </p:txBody>
      </p:sp>
      <p:pic>
        <p:nvPicPr>
          <p:cNvPr id="10" name="Picture 2" descr="http://0e33611cb8e6da737d5c-e13b5a910e105e07f9070866adaae10b.r15.cf1.rackcdn.com/Sormano-Astronomical-Observatory-LinearIsonEnckeLovejoy-20131107ww_1383947283.jpg"/>
          <p:cNvPicPr>
            <a:picLocks noChangeAspect="1" noChangeArrowheads="1"/>
          </p:cNvPicPr>
          <p:nvPr/>
        </p:nvPicPr>
        <p:blipFill>
          <a:blip r:embed="rId3"/>
          <a:srcRect/>
          <a:stretch>
            <a:fillRect/>
          </a:stretch>
        </p:blipFill>
        <p:spPr bwMode="auto">
          <a:xfrm>
            <a:off x="661988" y="3563954"/>
            <a:ext cx="4829727" cy="2175893"/>
          </a:xfrm>
          <a:prstGeom prst="rect">
            <a:avLst/>
          </a:prstGeom>
          <a:noFill/>
        </p:spPr>
      </p:pic>
      <p:sp>
        <p:nvSpPr>
          <p:cNvPr id="11" name="ZoneTexte 14"/>
          <p:cNvSpPr txBox="1"/>
          <p:nvPr/>
        </p:nvSpPr>
        <p:spPr>
          <a:xfrm>
            <a:off x="5763500" y="3862315"/>
            <a:ext cx="2718511" cy="1364476"/>
          </a:xfrm>
          <a:prstGeom prst="rect">
            <a:avLst/>
          </a:prstGeom>
          <a:solidFill>
            <a:schemeClr val="tx1"/>
          </a:solidFill>
        </p:spPr>
        <p:txBody>
          <a:bodyPr wrap="square" lIns="127000" tIns="127000" rIns="127000" bIns="127000" rtlCol="0">
            <a:spAutoFit/>
          </a:bodyPr>
          <a:lstStyle/>
          <a:p>
            <a:r>
              <a:rPr lang="en-CA" b="1" smtClean="0">
                <a:solidFill>
                  <a:srgbClr val="FFFFFF"/>
                </a:solidFill>
              </a:rPr>
              <a:t>Early November 2013: 4 comets were visible in the morning sky (with binoculars). </a:t>
            </a:r>
            <a:endParaRPr lang="en-CA" b="1">
              <a:solidFill>
                <a:srgbClr val="FFFFFF"/>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3"/>
          </p:nvPr>
        </p:nvSpPr>
        <p:spPr/>
        <p:txBody>
          <a:bodyPr/>
          <a:lstStyle/>
          <a:p>
            <a:endParaRPr lang="fr-CA"/>
          </a:p>
        </p:txBody>
      </p:sp>
      <p:sp>
        <p:nvSpPr>
          <p:cNvPr id="3" name="Espace réservé du tableau 2"/>
          <p:cNvSpPr>
            <a:spLocks noGrp="1"/>
          </p:cNvSpPr>
          <p:nvPr>
            <p:ph type="tbl" sz="quarter" idx="18"/>
          </p:nvPr>
        </p:nvSpPr>
        <p:spPr/>
      </p:sp>
      <p:sp>
        <p:nvSpPr>
          <p:cNvPr id="4" name="Titre 3"/>
          <p:cNvSpPr>
            <a:spLocks noGrp="1"/>
          </p:cNvSpPr>
          <p:nvPr>
            <p:ph type="title"/>
          </p:nvPr>
        </p:nvSpPr>
        <p:spPr/>
        <p:txBody>
          <a:bodyPr/>
          <a:lstStyle/>
          <a:p>
            <a:r>
              <a:rPr lang="en-CA" dirty="0" smtClean="0">
                <a:latin typeface="+mj-lt"/>
              </a:rPr>
              <a:t>How often can they be observed from Earth?</a:t>
            </a:r>
            <a:endParaRPr lang="en-CA" dirty="0">
              <a:latin typeface="+mj-lt"/>
            </a:endParaRPr>
          </a:p>
        </p:txBody>
      </p:sp>
      <p:sp>
        <p:nvSpPr>
          <p:cNvPr id="5" name="Sous-titre 4"/>
          <p:cNvSpPr>
            <a:spLocks noGrp="1"/>
          </p:cNvSpPr>
          <p:nvPr>
            <p:ph type="subTitle" idx="1"/>
          </p:nvPr>
        </p:nvSpPr>
        <p:spPr/>
        <p:txBody>
          <a:bodyPr/>
          <a:lstStyle/>
          <a:p>
            <a:r>
              <a:rPr lang="en-CA" dirty="0" smtClean="0"/>
              <a:t>Visiting comet</a:t>
            </a:r>
            <a:endParaRPr lang="en-CA" dirty="0"/>
          </a:p>
        </p:txBody>
      </p:sp>
      <p:sp>
        <p:nvSpPr>
          <p:cNvPr id="6" name="Espace réservé du texte 5"/>
          <p:cNvSpPr>
            <a:spLocks noGrp="1"/>
          </p:cNvSpPr>
          <p:nvPr>
            <p:ph type="body" sz="quarter" idx="19"/>
          </p:nvPr>
        </p:nvSpPr>
        <p:spPr/>
        <p:txBody>
          <a:bodyPr/>
          <a:lstStyle/>
          <a:p>
            <a:endParaRPr lang="fr-CA"/>
          </a:p>
        </p:txBody>
      </p:sp>
      <p:sp>
        <p:nvSpPr>
          <p:cNvPr id="9" name="Text Placeholder 3"/>
          <p:cNvSpPr txBox="1">
            <a:spLocks/>
          </p:cNvSpPr>
          <p:nvPr/>
        </p:nvSpPr>
        <p:spPr>
          <a:xfrm>
            <a:off x="661988" y="1290638"/>
            <a:ext cx="8310562" cy="3026470"/>
          </a:xfrm>
          <a:prstGeom prst="rect">
            <a:avLst/>
          </a:prstGeom>
          <a:solidFill>
            <a:schemeClr val="tx1"/>
          </a:solidFill>
        </p:spPr>
        <p:txBody>
          <a:bodyPr wrap="square" lIns="127000" tIns="127000" rIns="127000" bIns="127000">
            <a:spAutoFit/>
          </a:bodyPr>
          <a:lstStyle>
            <a:lvl1pPr marL="0" indent="0" algn="l" defTabSz="457200" rtl="0" eaLnBrk="1" latinLnBrk="0" hangingPunct="1">
              <a:spcBef>
                <a:spcPct val="20000"/>
              </a:spcBef>
              <a:buFont typeface="Wingdings" charset="2"/>
              <a:buNone/>
              <a:defRPr sz="1800" b="1" kern="1200">
                <a:solidFill>
                  <a:schemeClr val="bg1"/>
                </a:solidFill>
                <a:latin typeface="+mn-lt"/>
                <a:ea typeface="+mn-ea"/>
                <a:cs typeface="+mn-cs"/>
              </a:defRPr>
            </a:lvl1pPr>
            <a:lvl2pPr marL="292100" indent="-233363" algn="l" defTabSz="457200" rtl="0" eaLnBrk="1" latinLnBrk="0" hangingPunct="1">
              <a:spcBef>
                <a:spcPct val="20000"/>
              </a:spcBef>
              <a:buFont typeface="Wingdings" charset="2"/>
              <a:buChar char=""/>
              <a:defRPr sz="1600" b="1" kern="1200">
                <a:solidFill>
                  <a:schemeClr val="bg1"/>
                </a:solidFill>
                <a:latin typeface="+mn-lt"/>
                <a:ea typeface="+mn-ea"/>
                <a:cs typeface="+mn-cs"/>
              </a:defRPr>
            </a:lvl2pPr>
            <a:lvl3pPr marL="481013"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3pPr>
            <a:lvl4pPr marL="715963" indent="-176213" algn="l" defTabSz="457200" rtl="0" eaLnBrk="1" latinLnBrk="0" hangingPunct="1">
              <a:spcBef>
                <a:spcPct val="20000"/>
              </a:spcBef>
              <a:buFont typeface="Arial"/>
              <a:buChar char="•"/>
              <a:tabLst/>
              <a:defRPr sz="1400" b="1" kern="1200">
                <a:solidFill>
                  <a:schemeClr val="bg1"/>
                </a:solidFill>
                <a:latin typeface="+mn-lt"/>
                <a:ea typeface="+mn-ea"/>
                <a:cs typeface="+mn-cs"/>
              </a:defRPr>
            </a:lvl4pPr>
            <a:lvl5pPr marL="890588"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CA" sz="2000" dirty="0" smtClean="0">
                <a:solidFill>
                  <a:prstClr val="white"/>
                </a:solidFill>
              </a:rPr>
              <a:t>At any time, many comets are visiting the inner Solar system. </a:t>
            </a:r>
          </a:p>
          <a:p>
            <a:pPr lvl="1">
              <a:buNone/>
            </a:pPr>
            <a:endParaRPr lang="en-CA" sz="2000" dirty="0" smtClean="0">
              <a:solidFill>
                <a:prstClr val="white"/>
              </a:solidFill>
            </a:endParaRPr>
          </a:p>
          <a:p>
            <a:pPr lvl="1"/>
            <a:r>
              <a:rPr lang="en-CA" sz="2000" dirty="0" smtClean="0">
                <a:solidFill>
                  <a:prstClr val="white"/>
                </a:solidFill>
              </a:rPr>
              <a:t>Every year, a few of them become visible to telescopes and binoculars.</a:t>
            </a:r>
          </a:p>
          <a:p>
            <a:pPr lvl="1">
              <a:buNone/>
            </a:pPr>
            <a:endParaRPr lang="en-CA" sz="2000" dirty="0" smtClean="0">
              <a:solidFill>
                <a:prstClr val="white"/>
              </a:solidFill>
            </a:endParaRPr>
          </a:p>
          <a:p>
            <a:pPr lvl="1"/>
            <a:r>
              <a:rPr lang="en-CA" sz="2000" dirty="0" smtClean="0">
                <a:solidFill>
                  <a:prstClr val="white"/>
                </a:solidFill>
              </a:rPr>
              <a:t>On average, about one per year becomes visible to the naked eye – but it may not be obvious!</a:t>
            </a:r>
          </a:p>
          <a:p>
            <a:pPr lvl="1"/>
            <a:endParaRPr lang="en-CA" sz="2000" dirty="0" smtClean="0">
              <a:solidFill>
                <a:prstClr val="white"/>
              </a:solidFill>
            </a:endParaRPr>
          </a:p>
        </p:txBody>
      </p:sp>
      <p:sp>
        <p:nvSpPr>
          <p:cNvPr id="12" name="ZoneTexte 14"/>
          <p:cNvSpPr txBox="1"/>
          <p:nvPr/>
        </p:nvSpPr>
        <p:spPr>
          <a:xfrm>
            <a:off x="3395544" y="5316915"/>
            <a:ext cx="3291721" cy="502702"/>
          </a:xfrm>
          <a:prstGeom prst="rect">
            <a:avLst/>
          </a:prstGeom>
          <a:solidFill>
            <a:schemeClr val="tx1"/>
          </a:solidFill>
        </p:spPr>
        <p:txBody>
          <a:bodyPr wrap="square" lIns="127000" tIns="127000" rIns="127000" bIns="127000" rtlCol="0">
            <a:spAutoFit/>
          </a:bodyPr>
          <a:lstStyle/>
          <a:p>
            <a:r>
              <a:rPr lang="en-CA" sz="1600" b="1" smtClean="0">
                <a:solidFill>
                  <a:srgbClr val="FFFFFF"/>
                </a:solidFill>
                <a:latin typeface="Arial"/>
              </a:rPr>
              <a:t>Comet 17P/Holmes (2007)</a:t>
            </a:r>
            <a:endParaRPr lang="en-CA" sz="1050" b="1">
              <a:solidFill>
                <a:srgbClr val="FFFFFF"/>
              </a:solidFill>
              <a:latin typeface="Arial"/>
            </a:endParaRPr>
          </a:p>
        </p:txBody>
      </p:sp>
      <p:pic>
        <p:nvPicPr>
          <p:cNvPr id="13" name="Picture 2" descr="File:17P-Holmes Auvergne 2007 11 02.jpg"/>
          <p:cNvPicPr>
            <a:picLocks noChangeAspect="1" noChangeArrowheads="1"/>
          </p:cNvPicPr>
          <p:nvPr/>
        </p:nvPicPr>
        <p:blipFill>
          <a:blip r:embed="rId3"/>
          <a:srcRect/>
          <a:stretch>
            <a:fillRect/>
          </a:stretch>
        </p:blipFill>
        <p:spPr bwMode="auto">
          <a:xfrm>
            <a:off x="6346209" y="3930035"/>
            <a:ext cx="2135803" cy="2135803"/>
          </a:xfrm>
          <a:prstGeom prst="rect">
            <a:avLst/>
          </a:prstGeom>
          <a:noFill/>
          <a:ln w="6350">
            <a:solidFill>
              <a:schemeClr val="bg1"/>
            </a:solid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texte 10"/>
          <p:cNvSpPr>
            <a:spLocks noGrp="1"/>
          </p:cNvSpPr>
          <p:nvPr>
            <p:ph type="body" sz="quarter" idx="13"/>
          </p:nvPr>
        </p:nvSpPr>
        <p:spPr/>
        <p:txBody>
          <a:bodyPr/>
          <a:lstStyle/>
          <a:p>
            <a:endParaRPr lang="fr-CA"/>
          </a:p>
        </p:txBody>
      </p:sp>
      <p:sp>
        <p:nvSpPr>
          <p:cNvPr id="14" name="Espace réservé du tableau 13"/>
          <p:cNvSpPr>
            <a:spLocks noGrp="1"/>
          </p:cNvSpPr>
          <p:nvPr>
            <p:ph type="tbl" sz="quarter" idx="18"/>
          </p:nvPr>
        </p:nvSpPr>
        <p:spPr/>
      </p:sp>
      <p:sp>
        <p:nvSpPr>
          <p:cNvPr id="4" name="Titre 3"/>
          <p:cNvSpPr>
            <a:spLocks noGrp="1"/>
          </p:cNvSpPr>
          <p:nvPr>
            <p:ph type="title"/>
          </p:nvPr>
        </p:nvSpPr>
        <p:spPr/>
        <p:txBody>
          <a:bodyPr/>
          <a:lstStyle/>
          <a:p>
            <a:r>
              <a:rPr lang="en-CA" dirty="0" smtClean="0">
                <a:latin typeface="+mj-lt"/>
              </a:rPr>
              <a:t>How often can they be observed from Earth?</a:t>
            </a:r>
            <a:endParaRPr lang="en-CA" dirty="0">
              <a:latin typeface="+mj-lt"/>
            </a:endParaRPr>
          </a:p>
        </p:txBody>
      </p:sp>
      <p:sp>
        <p:nvSpPr>
          <p:cNvPr id="5" name="Sous-titre 4"/>
          <p:cNvSpPr>
            <a:spLocks noGrp="1"/>
          </p:cNvSpPr>
          <p:nvPr>
            <p:ph type="subTitle" idx="1"/>
          </p:nvPr>
        </p:nvSpPr>
        <p:spPr/>
        <p:txBody>
          <a:bodyPr/>
          <a:lstStyle/>
          <a:p>
            <a:r>
              <a:rPr lang="en-CA" dirty="0" smtClean="0"/>
              <a:t>Visiting comet</a:t>
            </a:r>
            <a:endParaRPr lang="en-CA" dirty="0"/>
          </a:p>
        </p:txBody>
      </p:sp>
      <p:sp>
        <p:nvSpPr>
          <p:cNvPr id="15" name="Espace réservé du texte 14"/>
          <p:cNvSpPr>
            <a:spLocks noGrp="1"/>
          </p:cNvSpPr>
          <p:nvPr>
            <p:ph type="body" sz="quarter" idx="19"/>
          </p:nvPr>
        </p:nvSpPr>
        <p:spPr/>
        <p:txBody>
          <a:bodyPr/>
          <a:lstStyle/>
          <a:p>
            <a:endParaRPr lang="fr-CA"/>
          </a:p>
        </p:txBody>
      </p:sp>
      <p:sp>
        <p:nvSpPr>
          <p:cNvPr id="9" name="Text Placeholder 3"/>
          <p:cNvSpPr txBox="1">
            <a:spLocks/>
          </p:cNvSpPr>
          <p:nvPr/>
        </p:nvSpPr>
        <p:spPr>
          <a:xfrm>
            <a:off x="661988" y="1290638"/>
            <a:ext cx="8310562" cy="3703578"/>
          </a:xfrm>
          <a:prstGeom prst="rect">
            <a:avLst/>
          </a:prstGeom>
          <a:noFill/>
        </p:spPr>
        <p:txBody>
          <a:bodyPr wrap="square" lIns="127000" tIns="127000" rIns="127000" bIns="127000">
            <a:spAutoFit/>
          </a:bodyPr>
          <a:lstStyle>
            <a:lvl1pPr marL="0" indent="0" algn="l" defTabSz="457200" rtl="0" eaLnBrk="1" latinLnBrk="0" hangingPunct="1">
              <a:spcBef>
                <a:spcPct val="20000"/>
              </a:spcBef>
              <a:buFont typeface="Wingdings" charset="2"/>
              <a:buNone/>
              <a:defRPr sz="1800" b="1" kern="1200">
                <a:solidFill>
                  <a:schemeClr val="bg1"/>
                </a:solidFill>
                <a:latin typeface="+mn-lt"/>
                <a:ea typeface="+mn-ea"/>
                <a:cs typeface="+mn-cs"/>
              </a:defRPr>
            </a:lvl1pPr>
            <a:lvl2pPr marL="292100" indent="-233363" algn="l" defTabSz="457200" rtl="0" eaLnBrk="1" latinLnBrk="0" hangingPunct="1">
              <a:spcBef>
                <a:spcPct val="20000"/>
              </a:spcBef>
              <a:buFont typeface="Wingdings" charset="2"/>
              <a:buChar char=""/>
              <a:defRPr sz="1600" b="1" kern="1200">
                <a:solidFill>
                  <a:schemeClr val="bg1"/>
                </a:solidFill>
                <a:latin typeface="+mn-lt"/>
                <a:ea typeface="+mn-ea"/>
                <a:cs typeface="+mn-cs"/>
              </a:defRPr>
            </a:lvl2pPr>
            <a:lvl3pPr marL="481013"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3pPr>
            <a:lvl4pPr marL="715963" indent="-176213" algn="l" defTabSz="457200" rtl="0" eaLnBrk="1" latinLnBrk="0" hangingPunct="1">
              <a:spcBef>
                <a:spcPct val="20000"/>
              </a:spcBef>
              <a:buFont typeface="Arial"/>
              <a:buChar char="•"/>
              <a:tabLst/>
              <a:defRPr sz="1400" b="1" kern="1200">
                <a:solidFill>
                  <a:schemeClr val="bg1"/>
                </a:solidFill>
                <a:latin typeface="+mn-lt"/>
                <a:ea typeface="+mn-ea"/>
                <a:cs typeface="+mn-cs"/>
              </a:defRPr>
            </a:lvl4pPr>
            <a:lvl5pPr marL="890588"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CA" sz="2000" dirty="0" smtClean="0">
                <a:solidFill>
                  <a:prstClr val="white"/>
                </a:solidFill>
              </a:rPr>
              <a:t>At any time, many comets are visiting the inner Solar system. </a:t>
            </a:r>
          </a:p>
          <a:p>
            <a:pPr lvl="1">
              <a:buNone/>
            </a:pPr>
            <a:endParaRPr lang="en-CA" sz="2000" dirty="0" smtClean="0">
              <a:solidFill>
                <a:prstClr val="white"/>
              </a:solidFill>
            </a:endParaRPr>
          </a:p>
          <a:p>
            <a:pPr lvl="1"/>
            <a:r>
              <a:rPr lang="en-CA" sz="2000" dirty="0" smtClean="0">
                <a:solidFill>
                  <a:prstClr val="white"/>
                </a:solidFill>
              </a:rPr>
              <a:t>Every year, a few of them become visible to telescopes and binoculars.</a:t>
            </a:r>
          </a:p>
          <a:p>
            <a:pPr lvl="1">
              <a:buNone/>
            </a:pPr>
            <a:endParaRPr lang="en-CA" sz="2000" dirty="0" smtClean="0">
              <a:solidFill>
                <a:prstClr val="white"/>
              </a:solidFill>
            </a:endParaRPr>
          </a:p>
          <a:p>
            <a:pPr lvl="1"/>
            <a:r>
              <a:rPr lang="en-CA" sz="2000" dirty="0" smtClean="0">
                <a:solidFill>
                  <a:prstClr val="white"/>
                </a:solidFill>
              </a:rPr>
              <a:t>On average, about one per year becomes visible to the naked eye – but it may not be obvious!</a:t>
            </a:r>
          </a:p>
          <a:p>
            <a:pPr lvl="1"/>
            <a:endParaRPr lang="en-CA" sz="2000" dirty="0" smtClean="0">
              <a:solidFill>
                <a:prstClr val="white"/>
              </a:solidFill>
            </a:endParaRPr>
          </a:p>
          <a:p>
            <a:pPr lvl="1"/>
            <a:r>
              <a:rPr lang="en-CA" sz="2000" dirty="0" smtClean="0">
                <a:solidFill>
                  <a:prstClr val="white"/>
                </a:solidFill>
              </a:rPr>
              <a:t>A Great comet is a comet easily seen with the naked eye – on average one every 10 years.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3"/>
          </p:nvPr>
        </p:nvSpPr>
        <p:spPr/>
        <p:txBody>
          <a:bodyPr/>
          <a:lstStyle/>
          <a:p>
            <a:endParaRPr lang="fr-CA"/>
          </a:p>
        </p:txBody>
      </p:sp>
      <p:sp>
        <p:nvSpPr>
          <p:cNvPr id="3" name="Espace réservé du tableau 2"/>
          <p:cNvSpPr>
            <a:spLocks noGrp="1"/>
          </p:cNvSpPr>
          <p:nvPr>
            <p:ph type="tbl" sz="quarter" idx="18"/>
          </p:nvPr>
        </p:nvSpPr>
        <p:spPr/>
      </p:sp>
      <p:sp>
        <p:nvSpPr>
          <p:cNvPr id="4" name="Titre 3"/>
          <p:cNvSpPr>
            <a:spLocks noGrp="1"/>
          </p:cNvSpPr>
          <p:nvPr>
            <p:ph type="title"/>
          </p:nvPr>
        </p:nvSpPr>
        <p:spPr/>
        <p:txBody>
          <a:bodyPr/>
          <a:lstStyle/>
          <a:p>
            <a:r>
              <a:rPr lang="en-CA" dirty="0" smtClean="0">
                <a:latin typeface="+mj-lt"/>
              </a:rPr>
              <a:t>Great comets</a:t>
            </a:r>
            <a:endParaRPr lang="en-CA" dirty="0">
              <a:latin typeface="+mj-lt"/>
            </a:endParaRPr>
          </a:p>
        </p:txBody>
      </p:sp>
      <p:sp>
        <p:nvSpPr>
          <p:cNvPr id="5" name="Sous-titre 4"/>
          <p:cNvSpPr>
            <a:spLocks noGrp="1"/>
          </p:cNvSpPr>
          <p:nvPr>
            <p:ph type="subTitle" idx="1"/>
          </p:nvPr>
        </p:nvSpPr>
        <p:spPr/>
        <p:txBody>
          <a:bodyPr/>
          <a:lstStyle/>
          <a:p>
            <a:r>
              <a:rPr lang="en-CA" smtClean="0"/>
              <a:t>How often can they be observed from Earth?</a:t>
            </a:r>
            <a:endParaRPr lang="en-CA"/>
          </a:p>
        </p:txBody>
      </p:sp>
      <p:sp>
        <p:nvSpPr>
          <p:cNvPr id="6" name="Espace réservé du texte 5"/>
          <p:cNvSpPr>
            <a:spLocks noGrp="1"/>
          </p:cNvSpPr>
          <p:nvPr>
            <p:ph type="body" sz="quarter" idx="19"/>
          </p:nvPr>
        </p:nvSpPr>
        <p:spPr/>
        <p:txBody>
          <a:bodyPr/>
          <a:lstStyle/>
          <a:p>
            <a:endParaRPr lang="fr-CA"/>
          </a:p>
        </p:txBody>
      </p:sp>
      <p:pic>
        <p:nvPicPr>
          <p:cNvPr id="7" name="Picture 8" descr="File:Great Comet of 1577.gif"/>
          <p:cNvPicPr>
            <a:picLocks noChangeAspect="1" noChangeArrowheads="1"/>
          </p:cNvPicPr>
          <p:nvPr/>
        </p:nvPicPr>
        <p:blipFill>
          <a:blip r:embed="rId3"/>
          <a:srcRect/>
          <a:stretch>
            <a:fillRect/>
          </a:stretch>
        </p:blipFill>
        <p:spPr bwMode="auto">
          <a:xfrm>
            <a:off x="646113" y="1082566"/>
            <a:ext cx="6734152" cy="4983272"/>
          </a:xfrm>
          <a:prstGeom prst="rect">
            <a:avLst/>
          </a:prstGeom>
          <a:noFill/>
          <a:ln w="6350">
            <a:solidFill>
              <a:schemeClr val="bg1"/>
            </a:solidFill>
          </a:ln>
        </p:spPr>
      </p:pic>
      <p:sp>
        <p:nvSpPr>
          <p:cNvPr id="8" name="ZoneTexte 14"/>
          <p:cNvSpPr txBox="1"/>
          <p:nvPr/>
        </p:nvSpPr>
        <p:spPr>
          <a:xfrm>
            <a:off x="6124122" y="5311785"/>
            <a:ext cx="2848428" cy="502702"/>
          </a:xfrm>
          <a:prstGeom prst="rect">
            <a:avLst/>
          </a:prstGeom>
          <a:solidFill>
            <a:schemeClr val="tx1"/>
          </a:solidFill>
        </p:spPr>
        <p:txBody>
          <a:bodyPr wrap="square" lIns="127000" tIns="127000" rIns="127000" bIns="127000" rtlCol="0">
            <a:spAutoFit/>
          </a:bodyPr>
          <a:lstStyle/>
          <a:p>
            <a:r>
              <a:rPr lang="en-CA" sz="1600" b="1" smtClean="0">
                <a:solidFill>
                  <a:srgbClr val="FFFFFF"/>
                </a:solidFill>
                <a:latin typeface="Arial"/>
              </a:rPr>
              <a:t>Great comet of 1577</a:t>
            </a:r>
            <a:endParaRPr lang="en-CA" sz="1050" b="1">
              <a:solidFill>
                <a:srgbClr val="FFFFFF"/>
              </a:solidFill>
              <a:latin typeface="Aria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3"/>
          </p:nvPr>
        </p:nvSpPr>
        <p:spPr/>
        <p:txBody>
          <a:bodyPr/>
          <a:lstStyle/>
          <a:p>
            <a:endParaRPr lang="fr-CA"/>
          </a:p>
        </p:txBody>
      </p:sp>
      <p:sp>
        <p:nvSpPr>
          <p:cNvPr id="3" name="Espace réservé du tableau 2"/>
          <p:cNvSpPr>
            <a:spLocks noGrp="1"/>
          </p:cNvSpPr>
          <p:nvPr>
            <p:ph type="tbl" sz="quarter" idx="18"/>
          </p:nvPr>
        </p:nvSpPr>
        <p:spPr/>
      </p:sp>
      <p:sp>
        <p:nvSpPr>
          <p:cNvPr id="4" name="Titre 3"/>
          <p:cNvSpPr>
            <a:spLocks noGrp="1"/>
          </p:cNvSpPr>
          <p:nvPr>
            <p:ph type="title"/>
          </p:nvPr>
        </p:nvSpPr>
        <p:spPr/>
        <p:txBody>
          <a:bodyPr/>
          <a:lstStyle/>
          <a:p>
            <a:r>
              <a:rPr lang="en-CA" dirty="0" smtClean="0">
                <a:latin typeface="+mj-lt"/>
              </a:rPr>
              <a:t>Questions</a:t>
            </a:r>
            <a:endParaRPr lang="en-CA" dirty="0">
              <a:latin typeface="+mj-lt"/>
            </a:endParaRPr>
          </a:p>
        </p:txBody>
      </p:sp>
      <p:sp>
        <p:nvSpPr>
          <p:cNvPr id="5" name="Sous-titre 4"/>
          <p:cNvSpPr>
            <a:spLocks noGrp="1"/>
          </p:cNvSpPr>
          <p:nvPr>
            <p:ph type="subTitle" idx="1"/>
          </p:nvPr>
        </p:nvSpPr>
        <p:spPr/>
        <p:txBody>
          <a:bodyPr/>
          <a:lstStyle/>
          <a:p>
            <a:r>
              <a:rPr lang="en-CA" smtClean="0"/>
              <a:t>Visiting comet</a:t>
            </a:r>
            <a:endParaRPr lang="en-CA"/>
          </a:p>
        </p:txBody>
      </p:sp>
      <p:sp>
        <p:nvSpPr>
          <p:cNvPr id="6" name="Espace réservé du texte 5"/>
          <p:cNvSpPr>
            <a:spLocks noGrp="1"/>
          </p:cNvSpPr>
          <p:nvPr>
            <p:ph type="body" sz="quarter" idx="19"/>
          </p:nvPr>
        </p:nvSpPr>
        <p:spPr/>
        <p:txBody>
          <a:bodyPr/>
          <a:lstStyle/>
          <a:p>
            <a:endParaRPr lang="fr-CA"/>
          </a:p>
        </p:txBody>
      </p:sp>
      <p:sp>
        <p:nvSpPr>
          <p:cNvPr id="7" name="Text Placeholder 3"/>
          <p:cNvSpPr txBox="1">
            <a:spLocks/>
          </p:cNvSpPr>
          <p:nvPr/>
        </p:nvSpPr>
        <p:spPr>
          <a:xfrm>
            <a:off x="646113" y="1856096"/>
            <a:ext cx="7353300" cy="2780248"/>
          </a:xfrm>
          <a:prstGeom prst="rect">
            <a:avLst/>
          </a:prstGeom>
          <a:noFill/>
        </p:spPr>
        <p:txBody>
          <a:bodyPr wrap="square" lIns="127000" tIns="127000" rIns="127000" bIns="127000">
            <a:spAutoFit/>
          </a:bodyPr>
          <a:lstStyle>
            <a:lvl1pPr marL="0" indent="0" algn="l" defTabSz="457200" rtl="0" eaLnBrk="1" latinLnBrk="0" hangingPunct="1">
              <a:spcBef>
                <a:spcPct val="20000"/>
              </a:spcBef>
              <a:buFont typeface="Wingdings" charset="2"/>
              <a:buNone/>
              <a:defRPr sz="1800" b="1" kern="1200">
                <a:solidFill>
                  <a:schemeClr val="bg1"/>
                </a:solidFill>
                <a:latin typeface="+mn-lt"/>
                <a:ea typeface="+mn-ea"/>
                <a:cs typeface="+mn-cs"/>
              </a:defRPr>
            </a:lvl1pPr>
            <a:lvl2pPr marL="292100" indent="-233363" algn="l" defTabSz="457200" rtl="0" eaLnBrk="1" latinLnBrk="0" hangingPunct="1">
              <a:spcBef>
                <a:spcPct val="20000"/>
              </a:spcBef>
              <a:buFont typeface="Wingdings" charset="2"/>
              <a:buChar char=""/>
              <a:defRPr sz="1600" b="1" kern="1200">
                <a:solidFill>
                  <a:schemeClr val="bg1"/>
                </a:solidFill>
                <a:latin typeface="+mn-lt"/>
                <a:ea typeface="+mn-ea"/>
                <a:cs typeface="+mn-cs"/>
              </a:defRPr>
            </a:lvl2pPr>
            <a:lvl3pPr marL="481013"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3pPr>
            <a:lvl4pPr marL="715963" indent="-176213" algn="l" defTabSz="457200" rtl="0" eaLnBrk="1" latinLnBrk="0" hangingPunct="1">
              <a:spcBef>
                <a:spcPct val="20000"/>
              </a:spcBef>
              <a:buFont typeface="Arial"/>
              <a:buChar char="•"/>
              <a:tabLst/>
              <a:defRPr sz="1400" b="1" kern="1200">
                <a:solidFill>
                  <a:schemeClr val="bg1"/>
                </a:solidFill>
                <a:latin typeface="+mn-lt"/>
                <a:ea typeface="+mn-ea"/>
                <a:cs typeface="+mn-cs"/>
              </a:defRPr>
            </a:lvl4pPr>
            <a:lvl5pPr marL="890588"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CA" sz="2000" dirty="0" smtClean="0">
                <a:latin typeface="Arial"/>
              </a:rPr>
              <a:t>What is a comet? </a:t>
            </a:r>
          </a:p>
          <a:p>
            <a:pPr lvl="1">
              <a:buNone/>
            </a:pPr>
            <a:endParaRPr lang="en-CA" sz="2000" dirty="0" smtClean="0">
              <a:solidFill>
                <a:schemeClr val="accent3"/>
              </a:solidFill>
              <a:latin typeface="Arial"/>
            </a:endParaRPr>
          </a:p>
          <a:p>
            <a:pPr lvl="1"/>
            <a:r>
              <a:rPr lang="en-CA" sz="2000" dirty="0" smtClean="0">
                <a:solidFill>
                  <a:prstClr val="white"/>
                </a:solidFill>
                <a:latin typeface="Arial"/>
              </a:rPr>
              <a:t>How often can they be observed from Earth? </a:t>
            </a:r>
          </a:p>
          <a:p>
            <a:pPr lvl="1">
              <a:buNone/>
            </a:pPr>
            <a:endParaRPr lang="en-CA" sz="2000" dirty="0" smtClean="0">
              <a:solidFill>
                <a:prstClr val="white"/>
              </a:solidFill>
              <a:latin typeface="Arial"/>
            </a:endParaRPr>
          </a:p>
          <a:p>
            <a:pPr lvl="1"/>
            <a:r>
              <a:rPr lang="en-CA" sz="2000" dirty="0" smtClean="0">
                <a:solidFill>
                  <a:prstClr val="white"/>
                </a:solidFill>
                <a:latin typeface="Arial"/>
              </a:rPr>
              <a:t>What is special about comet ISON? </a:t>
            </a:r>
          </a:p>
          <a:p>
            <a:pPr lvl="1">
              <a:buNone/>
            </a:pPr>
            <a:endParaRPr lang="en-CA" sz="2000" dirty="0" smtClean="0">
              <a:solidFill>
                <a:prstClr val="white"/>
              </a:solidFill>
              <a:latin typeface="Arial"/>
            </a:endParaRPr>
          </a:p>
          <a:p>
            <a:pPr lvl="1"/>
            <a:r>
              <a:rPr lang="en-CA" sz="2000" dirty="0" smtClean="0">
                <a:solidFill>
                  <a:prstClr val="white"/>
                </a:solidFill>
                <a:latin typeface="Arial"/>
              </a:rPr>
              <a:t>Where and when can we observe comet ISON? </a:t>
            </a:r>
            <a:endParaRPr lang="en-CA" sz="2000" dirty="0">
              <a:solidFill>
                <a:prstClr val="white"/>
              </a:solidFill>
              <a:latin typeface="Aria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3"/>
          </p:nvPr>
        </p:nvSpPr>
        <p:spPr/>
        <p:txBody>
          <a:bodyPr/>
          <a:lstStyle/>
          <a:p>
            <a:endParaRPr lang="fr-CA"/>
          </a:p>
        </p:txBody>
      </p:sp>
      <p:sp>
        <p:nvSpPr>
          <p:cNvPr id="3" name="Espace réservé du tableau 2"/>
          <p:cNvSpPr>
            <a:spLocks noGrp="1"/>
          </p:cNvSpPr>
          <p:nvPr>
            <p:ph type="tbl" sz="quarter" idx="18"/>
          </p:nvPr>
        </p:nvSpPr>
        <p:spPr/>
      </p:sp>
      <p:sp>
        <p:nvSpPr>
          <p:cNvPr id="4" name="Titre 3"/>
          <p:cNvSpPr>
            <a:spLocks noGrp="1"/>
          </p:cNvSpPr>
          <p:nvPr>
            <p:ph type="title"/>
          </p:nvPr>
        </p:nvSpPr>
        <p:spPr/>
        <p:txBody>
          <a:bodyPr/>
          <a:lstStyle/>
          <a:p>
            <a:r>
              <a:rPr lang="en-CA" dirty="0" smtClean="0">
                <a:latin typeface="+mj-lt"/>
              </a:rPr>
              <a:t>Great comets</a:t>
            </a:r>
            <a:endParaRPr lang="en-CA" dirty="0">
              <a:latin typeface="+mj-lt"/>
            </a:endParaRPr>
          </a:p>
        </p:txBody>
      </p:sp>
      <p:sp>
        <p:nvSpPr>
          <p:cNvPr id="5" name="Sous-titre 4"/>
          <p:cNvSpPr>
            <a:spLocks noGrp="1"/>
          </p:cNvSpPr>
          <p:nvPr>
            <p:ph type="subTitle" idx="1"/>
          </p:nvPr>
        </p:nvSpPr>
        <p:spPr/>
        <p:txBody>
          <a:bodyPr/>
          <a:lstStyle/>
          <a:p>
            <a:r>
              <a:rPr lang="en-CA" smtClean="0"/>
              <a:t>How often can they be observed from Earth?</a:t>
            </a:r>
            <a:endParaRPr lang="en-CA"/>
          </a:p>
        </p:txBody>
      </p:sp>
      <p:sp>
        <p:nvSpPr>
          <p:cNvPr id="6" name="Espace réservé du texte 5"/>
          <p:cNvSpPr>
            <a:spLocks noGrp="1"/>
          </p:cNvSpPr>
          <p:nvPr>
            <p:ph type="body" sz="quarter" idx="19"/>
          </p:nvPr>
        </p:nvSpPr>
        <p:spPr/>
        <p:txBody>
          <a:bodyPr/>
          <a:lstStyle/>
          <a:p>
            <a:endParaRPr lang="fr-CA"/>
          </a:p>
        </p:txBody>
      </p:sp>
      <p:sp>
        <p:nvSpPr>
          <p:cNvPr id="9" name="ZoneTexte 14"/>
          <p:cNvSpPr txBox="1"/>
          <p:nvPr/>
        </p:nvSpPr>
        <p:spPr>
          <a:xfrm>
            <a:off x="1387168" y="5316915"/>
            <a:ext cx="2972274" cy="502702"/>
          </a:xfrm>
          <a:prstGeom prst="rect">
            <a:avLst/>
          </a:prstGeom>
          <a:solidFill>
            <a:schemeClr val="tx1"/>
          </a:solidFill>
        </p:spPr>
        <p:txBody>
          <a:bodyPr wrap="square" lIns="127000" tIns="127000" rIns="127000" bIns="127000" rtlCol="0">
            <a:spAutoFit/>
          </a:bodyPr>
          <a:lstStyle/>
          <a:p>
            <a:r>
              <a:rPr lang="en-CA" sz="1600" b="1" smtClean="0">
                <a:solidFill>
                  <a:srgbClr val="FFFFFF"/>
                </a:solidFill>
                <a:latin typeface="Arial"/>
              </a:rPr>
              <a:t>Comet Hale-Bopp (1997) </a:t>
            </a:r>
            <a:endParaRPr lang="en-CA" sz="1050" b="1">
              <a:solidFill>
                <a:srgbClr val="FFFFFF"/>
              </a:solidFill>
              <a:latin typeface="Arial"/>
            </a:endParaRPr>
          </a:p>
        </p:txBody>
      </p:sp>
      <p:pic>
        <p:nvPicPr>
          <p:cNvPr id="10" name="Picture 6" descr="File:Comet-Hale-Bopp-29-03-1997 hires adj.jpg"/>
          <p:cNvPicPr>
            <a:picLocks noChangeAspect="1" noChangeArrowheads="1"/>
          </p:cNvPicPr>
          <p:nvPr/>
        </p:nvPicPr>
        <p:blipFill>
          <a:blip r:embed="rId3"/>
          <a:srcRect/>
          <a:stretch>
            <a:fillRect/>
          </a:stretch>
        </p:blipFill>
        <p:spPr bwMode="auto">
          <a:xfrm>
            <a:off x="4359442" y="930219"/>
            <a:ext cx="3937308" cy="5135619"/>
          </a:xfrm>
          <a:prstGeom prst="rect">
            <a:avLst/>
          </a:prstGeom>
          <a:noFill/>
          <a:ln w="6350">
            <a:solidFill>
              <a:schemeClr val="bg1"/>
            </a:solidFill>
          </a:ln>
        </p:spPr>
      </p:pic>
      <p:pic>
        <p:nvPicPr>
          <p:cNvPr id="11" name="Picture 4" descr="File:Comet Hale-Bopp 1995O1.jpg"/>
          <p:cNvPicPr>
            <a:picLocks noChangeAspect="1" noChangeArrowheads="1"/>
          </p:cNvPicPr>
          <p:nvPr/>
        </p:nvPicPr>
        <p:blipFill>
          <a:blip r:embed="rId4"/>
          <a:srcRect l="14022" t="5492" r="20309"/>
          <a:stretch>
            <a:fillRect/>
          </a:stretch>
        </p:blipFill>
        <p:spPr bwMode="auto">
          <a:xfrm rot="5400000">
            <a:off x="889007" y="972701"/>
            <a:ext cx="3282286" cy="4723753"/>
          </a:xfrm>
          <a:prstGeom prst="rect">
            <a:avLst/>
          </a:prstGeom>
          <a:noFill/>
          <a:ln w="6350">
            <a:solidFill>
              <a:schemeClr val="bg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File:Sat comet WEB.jpg"/>
          <p:cNvPicPr>
            <a:picLocks noChangeAspect="1" noChangeArrowheads="1"/>
          </p:cNvPicPr>
          <p:nvPr/>
        </p:nvPicPr>
        <p:blipFill>
          <a:blip r:embed="rId3"/>
          <a:srcRect/>
          <a:stretch>
            <a:fillRect/>
          </a:stretch>
        </p:blipFill>
        <p:spPr bwMode="auto">
          <a:xfrm>
            <a:off x="-278927" y="385028"/>
            <a:ext cx="9426215" cy="6291998"/>
          </a:xfrm>
          <a:prstGeom prst="rect">
            <a:avLst/>
          </a:prstGeom>
          <a:noFill/>
          <a:ln>
            <a:solidFill>
              <a:schemeClr val="bg1"/>
            </a:solidFill>
          </a:ln>
        </p:spPr>
      </p:pic>
      <p:sp>
        <p:nvSpPr>
          <p:cNvPr id="2" name="Espace réservé du texte 1"/>
          <p:cNvSpPr>
            <a:spLocks noGrp="1"/>
          </p:cNvSpPr>
          <p:nvPr>
            <p:ph type="body" sz="quarter" idx="13"/>
          </p:nvPr>
        </p:nvSpPr>
        <p:spPr/>
        <p:txBody>
          <a:bodyPr/>
          <a:lstStyle/>
          <a:p>
            <a:endParaRPr lang="fr-CA"/>
          </a:p>
        </p:txBody>
      </p:sp>
      <p:sp>
        <p:nvSpPr>
          <p:cNvPr id="3" name="Espace réservé du tableau 2"/>
          <p:cNvSpPr>
            <a:spLocks noGrp="1"/>
          </p:cNvSpPr>
          <p:nvPr>
            <p:ph type="tbl" sz="quarter" idx="18"/>
          </p:nvPr>
        </p:nvSpPr>
        <p:spPr/>
      </p:sp>
      <p:sp>
        <p:nvSpPr>
          <p:cNvPr id="4" name="Titre 3"/>
          <p:cNvSpPr>
            <a:spLocks noGrp="1"/>
          </p:cNvSpPr>
          <p:nvPr>
            <p:ph type="title"/>
          </p:nvPr>
        </p:nvSpPr>
        <p:spPr/>
        <p:txBody>
          <a:bodyPr/>
          <a:lstStyle/>
          <a:p>
            <a:r>
              <a:rPr lang="en-CA" dirty="0" smtClean="0">
                <a:latin typeface="+mj-lt"/>
              </a:rPr>
              <a:t>Great comets</a:t>
            </a:r>
            <a:endParaRPr lang="en-CA" dirty="0">
              <a:latin typeface="+mj-lt"/>
            </a:endParaRPr>
          </a:p>
        </p:txBody>
      </p:sp>
      <p:sp>
        <p:nvSpPr>
          <p:cNvPr id="5" name="Sous-titre 4"/>
          <p:cNvSpPr>
            <a:spLocks noGrp="1"/>
          </p:cNvSpPr>
          <p:nvPr>
            <p:ph type="subTitle" idx="1"/>
          </p:nvPr>
        </p:nvSpPr>
        <p:spPr/>
        <p:txBody>
          <a:bodyPr/>
          <a:lstStyle/>
          <a:p>
            <a:r>
              <a:rPr lang="en-CA" smtClean="0"/>
              <a:t>How often can they be observed from Earth?</a:t>
            </a:r>
            <a:endParaRPr lang="en-CA"/>
          </a:p>
        </p:txBody>
      </p:sp>
      <p:sp>
        <p:nvSpPr>
          <p:cNvPr id="6" name="Espace réservé du texte 5"/>
          <p:cNvSpPr>
            <a:spLocks noGrp="1"/>
          </p:cNvSpPr>
          <p:nvPr>
            <p:ph type="body" sz="quarter" idx="19"/>
          </p:nvPr>
        </p:nvSpPr>
        <p:spPr/>
        <p:txBody>
          <a:bodyPr/>
          <a:lstStyle/>
          <a:p>
            <a:endParaRPr lang="fr-CA"/>
          </a:p>
        </p:txBody>
      </p:sp>
      <p:sp>
        <p:nvSpPr>
          <p:cNvPr id="9" name="ZoneTexte 14"/>
          <p:cNvSpPr txBox="1"/>
          <p:nvPr/>
        </p:nvSpPr>
        <p:spPr>
          <a:xfrm>
            <a:off x="6000276" y="5563136"/>
            <a:ext cx="2972274" cy="502702"/>
          </a:xfrm>
          <a:prstGeom prst="rect">
            <a:avLst/>
          </a:prstGeom>
          <a:solidFill>
            <a:schemeClr val="tx1"/>
          </a:solidFill>
        </p:spPr>
        <p:txBody>
          <a:bodyPr wrap="square" lIns="127000" tIns="127000" rIns="127000" bIns="127000" rtlCol="0">
            <a:spAutoFit/>
          </a:bodyPr>
          <a:lstStyle/>
          <a:p>
            <a:r>
              <a:rPr lang="en-CA" sz="1600" b="1" dirty="0" smtClean="0">
                <a:solidFill>
                  <a:srgbClr val="FFFFFF"/>
                </a:solidFill>
                <a:latin typeface="Arial"/>
              </a:rPr>
              <a:t>Comet </a:t>
            </a:r>
            <a:r>
              <a:rPr lang="en-CA" sz="1600" b="1" dirty="0" err="1" smtClean="0">
                <a:solidFill>
                  <a:srgbClr val="FFFFFF"/>
                </a:solidFill>
                <a:latin typeface="Arial"/>
              </a:rPr>
              <a:t>McNaught</a:t>
            </a:r>
            <a:r>
              <a:rPr lang="en-CA" sz="1600" b="1" dirty="0" smtClean="0">
                <a:solidFill>
                  <a:srgbClr val="FFFFFF"/>
                </a:solidFill>
                <a:latin typeface="Arial"/>
              </a:rPr>
              <a:t> (2007) </a:t>
            </a:r>
            <a:endParaRPr lang="en-CA" sz="1050" b="1" dirty="0">
              <a:solidFill>
                <a:srgbClr val="FFFFFF"/>
              </a:solidFill>
              <a:latin typeface="Aria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ile:Christmas Comet Lovejoy Captured at Paranal.jpg"/>
          <p:cNvPicPr>
            <a:picLocks noChangeAspect="1" noChangeArrowheads="1"/>
          </p:cNvPicPr>
          <p:nvPr/>
        </p:nvPicPr>
        <p:blipFill>
          <a:blip r:embed="rId3"/>
          <a:srcRect/>
          <a:stretch>
            <a:fillRect/>
          </a:stretch>
        </p:blipFill>
        <p:spPr bwMode="auto">
          <a:xfrm>
            <a:off x="-1" y="683871"/>
            <a:ext cx="9335070" cy="5601042"/>
          </a:xfrm>
          <a:prstGeom prst="rect">
            <a:avLst/>
          </a:prstGeom>
          <a:noFill/>
        </p:spPr>
      </p:pic>
      <p:sp>
        <p:nvSpPr>
          <p:cNvPr id="2" name="Espace réservé du texte 1"/>
          <p:cNvSpPr>
            <a:spLocks noGrp="1"/>
          </p:cNvSpPr>
          <p:nvPr>
            <p:ph type="body" sz="quarter" idx="13"/>
          </p:nvPr>
        </p:nvSpPr>
        <p:spPr/>
        <p:txBody>
          <a:bodyPr/>
          <a:lstStyle/>
          <a:p>
            <a:endParaRPr lang="fr-CA"/>
          </a:p>
        </p:txBody>
      </p:sp>
      <p:sp>
        <p:nvSpPr>
          <p:cNvPr id="3" name="Espace réservé du tableau 2"/>
          <p:cNvSpPr>
            <a:spLocks noGrp="1"/>
          </p:cNvSpPr>
          <p:nvPr>
            <p:ph type="tbl" sz="quarter" idx="18"/>
          </p:nvPr>
        </p:nvSpPr>
        <p:spPr/>
      </p:sp>
      <p:sp>
        <p:nvSpPr>
          <p:cNvPr id="4" name="Titre 3"/>
          <p:cNvSpPr>
            <a:spLocks noGrp="1"/>
          </p:cNvSpPr>
          <p:nvPr>
            <p:ph type="title"/>
          </p:nvPr>
        </p:nvSpPr>
        <p:spPr/>
        <p:txBody>
          <a:bodyPr/>
          <a:lstStyle/>
          <a:p>
            <a:r>
              <a:rPr lang="en-CA" dirty="0" smtClean="0">
                <a:latin typeface="+mj-lt"/>
              </a:rPr>
              <a:t>Great comets</a:t>
            </a:r>
            <a:endParaRPr lang="en-CA" dirty="0">
              <a:latin typeface="+mj-lt"/>
            </a:endParaRPr>
          </a:p>
        </p:txBody>
      </p:sp>
      <p:sp>
        <p:nvSpPr>
          <p:cNvPr id="5" name="Sous-titre 4"/>
          <p:cNvSpPr>
            <a:spLocks noGrp="1"/>
          </p:cNvSpPr>
          <p:nvPr>
            <p:ph type="subTitle" idx="1"/>
          </p:nvPr>
        </p:nvSpPr>
        <p:spPr/>
        <p:txBody>
          <a:bodyPr/>
          <a:lstStyle/>
          <a:p>
            <a:r>
              <a:rPr lang="en-CA" dirty="0" smtClean="0"/>
              <a:t>How often can they be observed from Earth?</a:t>
            </a:r>
            <a:endParaRPr lang="en-CA" dirty="0"/>
          </a:p>
        </p:txBody>
      </p:sp>
      <p:sp>
        <p:nvSpPr>
          <p:cNvPr id="6" name="Espace réservé du texte 5"/>
          <p:cNvSpPr>
            <a:spLocks noGrp="1"/>
          </p:cNvSpPr>
          <p:nvPr>
            <p:ph type="body" sz="quarter" idx="19"/>
          </p:nvPr>
        </p:nvSpPr>
        <p:spPr/>
        <p:txBody>
          <a:bodyPr/>
          <a:lstStyle/>
          <a:p>
            <a:endParaRPr lang="fr-CA"/>
          </a:p>
        </p:txBody>
      </p:sp>
      <p:sp>
        <p:nvSpPr>
          <p:cNvPr id="9" name="ZoneTexte 14"/>
          <p:cNvSpPr txBox="1"/>
          <p:nvPr/>
        </p:nvSpPr>
        <p:spPr>
          <a:xfrm>
            <a:off x="6000276" y="5563136"/>
            <a:ext cx="2972274" cy="502702"/>
          </a:xfrm>
          <a:prstGeom prst="rect">
            <a:avLst/>
          </a:prstGeom>
          <a:solidFill>
            <a:schemeClr val="tx1"/>
          </a:solidFill>
        </p:spPr>
        <p:txBody>
          <a:bodyPr wrap="square" lIns="127000" tIns="127000" rIns="127000" bIns="127000" rtlCol="0">
            <a:spAutoFit/>
          </a:bodyPr>
          <a:lstStyle/>
          <a:p>
            <a:r>
              <a:rPr lang="en-CA" sz="1600" b="1" dirty="0" smtClean="0">
                <a:solidFill>
                  <a:srgbClr val="FFFFFF"/>
                </a:solidFill>
                <a:latin typeface="Arial"/>
              </a:rPr>
              <a:t>Comet Lovejoy (2011) </a:t>
            </a:r>
            <a:endParaRPr lang="en-CA" sz="1050" b="1" dirty="0">
              <a:solidFill>
                <a:srgbClr val="FFFFFF"/>
              </a:solidFill>
              <a:latin typeface="Arial"/>
            </a:endParaRPr>
          </a:p>
        </p:txBody>
      </p:sp>
      <p:pic>
        <p:nvPicPr>
          <p:cNvPr id="11" name="Picture 2" descr="File:Iss030e015472 Edit.jpg"/>
          <p:cNvPicPr>
            <a:picLocks noChangeAspect="1" noChangeArrowheads="1"/>
          </p:cNvPicPr>
          <p:nvPr/>
        </p:nvPicPr>
        <p:blipFill>
          <a:blip r:embed="rId4"/>
          <a:srcRect/>
          <a:stretch>
            <a:fillRect/>
          </a:stretch>
        </p:blipFill>
        <p:spPr bwMode="auto">
          <a:xfrm>
            <a:off x="5552071" y="1290638"/>
            <a:ext cx="3118238" cy="4245056"/>
          </a:xfrm>
          <a:prstGeom prst="rect">
            <a:avLst/>
          </a:prstGeom>
          <a:noFill/>
          <a:ln w="6350">
            <a:solidFill>
              <a:schemeClr val="bg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3"/>
          </p:nvPr>
        </p:nvSpPr>
        <p:spPr/>
        <p:txBody>
          <a:bodyPr/>
          <a:lstStyle/>
          <a:p>
            <a:endParaRPr lang="fr-CA"/>
          </a:p>
        </p:txBody>
      </p:sp>
      <p:sp>
        <p:nvSpPr>
          <p:cNvPr id="3" name="Espace réservé du tableau 2"/>
          <p:cNvSpPr>
            <a:spLocks noGrp="1"/>
          </p:cNvSpPr>
          <p:nvPr>
            <p:ph type="tbl" sz="quarter" idx="18"/>
          </p:nvPr>
        </p:nvSpPr>
        <p:spPr/>
      </p:sp>
      <p:sp>
        <p:nvSpPr>
          <p:cNvPr id="4" name="Titre 3"/>
          <p:cNvSpPr>
            <a:spLocks noGrp="1"/>
          </p:cNvSpPr>
          <p:nvPr>
            <p:ph type="title"/>
          </p:nvPr>
        </p:nvSpPr>
        <p:spPr/>
        <p:txBody>
          <a:bodyPr/>
          <a:lstStyle/>
          <a:p>
            <a:r>
              <a:rPr lang="en-CA" smtClean="0">
                <a:latin typeface="+mj-lt"/>
              </a:rPr>
              <a:t>Sungrazing comets</a:t>
            </a:r>
            <a:endParaRPr lang="en-CA">
              <a:latin typeface="+mj-lt"/>
            </a:endParaRPr>
          </a:p>
        </p:txBody>
      </p:sp>
      <p:sp>
        <p:nvSpPr>
          <p:cNvPr id="5" name="Sous-titre 4"/>
          <p:cNvSpPr>
            <a:spLocks noGrp="1"/>
          </p:cNvSpPr>
          <p:nvPr>
            <p:ph type="subTitle" idx="1"/>
          </p:nvPr>
        </p:nvSpPr>
        <p:spPr/>
        <p:txBody>
          <a:bodyPr/>
          <a:lstStyle/>
          <a:p>
            <a:r>
              <a:rPr lang="en-CA" smtClean="0"/>
              <a:t>How often can they be observed from Earth?</a:t>
            </a:r>
          </a:p>
        </p:txBody>
      </p:sp>
      <p:sp>
        <p:nvSpPr>
          <p:cNvPr id="6" name="Espace réservé du texte 5"/>
          <p:cNvSpPr>
            <a:spLocks noGrp="1"/>
          </p:cNvSpPr>
          <p:nvPr>
            <p:ph type="body" sz="quarter" idx="19"/>
          </p:nvPr>
        </p:nvSpPr>
        <p:spPr/>
        <p:txBody>
          <a:bodyPr/>
          <a:lstStyle/>
          <a:p>
            <a:endParaRPr lang="fr-CA"/>
          </a:p>
        </p:txBody>
      </p:sp>
      <p:sp>
        <p:nvSpPr>
          <p:cNvPr id="7" name="ZoneTexte 14"/>
          <p:cNvSpPr txBox="1"/>
          <p:nvPr/>
        </p:nvSpPr>
        <p:spPr>
          <a:xfrm>
            <a:off x="646113" y="1290638"/>
            <a:ext cx="7848600" cy="1487587"/>
          </a:xfrm>
          <a:prstGeom prst="rect">
            <a:avLst/>
          </a:prstGeom>
          <a:solidFill>
            <a:schemeClr val="tx1"/>
          </a:solidFill>
        </p:spPr>
        <p:txBody>
          <a:bodyPr wrap="square" lIns="127000" tIns="127000" rIns="127000" bIns="127000" rtlCol="0">
            <a:spAutoFit/>
          </a:bodyPr>
          <a:lstStyle/>
          <a:p>
            <a:r>
              <a:rPr lang="en-CA" sz="2000" b="1" dirty="0" err="1" smtClean="0">
                <a:solidFill>
                  <a:srgbClr val="FFFFFF"/>
                </a:solidFill>
              </a:rPr>
              <a:t>Sungrazing</a:t>
            </a:r>
            <a:r>
              <a:rPr lang="en-CA" sz="2000" b="1" dirty="0" smtClean="0">
                <a:solidFill>
                  <a:srgbClr val="FFFFFF"/>
                </a:solidFill>
              </a:rPr>
              <a:t> comets pass very close to the Sun.  </a:t>
            </a:r>
          </a:p>
          <a:p>
            <a:endParaRPr lang="en-CA" sz="2000" b="1" dirty="0" smtClean="0">
              <a:solidFill>
                <a:srgbClr val="FFFFFF"/>
              </a:solidFill>
            </a:endParaRPr>
          </a:p>
          <a:p>
            <a:r>
              <a:rPr lang="en-CA" sz="2000" b="1" dirty="0" smtClean="0">
                <a:solidFill>
                  <a:srgbClr val="FFFFFF"/>
                </a:solidFill>
              </a:rPr>
              <a:t>Some of them even go as close as 100 000 km, which corresponds to 1/14th of the Sun’s diameter.</a:t>
            </a:r>
          </a:p>
        </p:txBody>
      </p:sp>
      <p:pic>
        <p:nvPicPr>
          <p:cNvPr id="8" name="Picture 2" descr="File:The Sun by the Atmospheric Imaging Assembly of NASA's Solar Dynamics Observatory - 20100819-02.jpg"/>
          <p:cNvPicPr>
            <a:picLocks noChangeAspect="1" noChangeArrowheads="1"/>
          </p:cNvPicPr>
          <p:nvPr/>
        </p:nvPicPr>
        <p:blipFill>
          <a:blip r:embed="rId3"/>
          <a:srcRect/>
          <a:stretch>
            <a:fillRect/>
          </a:stretch>
        </p:blipFill>
        <p:spPr bwMode="auto">
          <a:xfrm>
            <a:off x="2329598" y="2935031"/>
            <a:ext cx="3282381" cy="3130807"/>
          </a:xfrm>
          <a:prstGeom prst="rect">
            <a:avLst/>
          </a:prstGeom>
          <a:noFill/>
        </p:spPr>
      </p:pic>
      <p:sp>
        <p:nvSpPr>
          <p:cNvPr id="9" name="Ellipse 8"/>
          <p:cNvSpPr/>
          <p:nvPr/>
        </p:nvSpPr>
        <p:spPr>
          <a:xfrm>
            <a:off x="5111508" y="3563211"/>
            <a:ext cx="53439" cy="4750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3"/>
          </p:nvPr>
        </p:nvSpPr>
        <p:spPr/>
        <p:txBody>
          <a:bodyPr/>
          <a:lstStyle/>
          <a:p>
            <a:endParaRPr lang="fr-CA"/>
          </a:p>
        </p:txBody>
      </p:sp>
      <p:sp>
        <p:nvSpPr>
          <p:cNvPr id="3" name="Espace réservé du tableau 2"/>
          <p:cNvSpPr>
            <a:spLocks noGrp="1"/>
          </p:cNvSpPr>
          <p:nvPr>
            <p:ph type="tbl" sz="quarter" idx="18"/>
          </p:nvPr>
        </p:nvSpPr>
        <p:spPr/>
      </p:sp>
      <p:sp>
        <p:nvSpPr>
          <p:cNvPr id="4" name="Titre 3"/>
          <p:cNvSpPr>
            <a:spLocks noGrp="1"/>
          </p:cNvSpPr>
          <p:nvPr>
            <p:ph type="title"/>
          </p:nvPr>
        </p:nvSpPr>
        <p:spPr/>
        <p:txBody>
          <a:bodyPr/>
          <a:lstStyle/>
          <a:p>
            <a:r>
              <a:rPr lang="en-CA" smtClean="0">
                <a:latin typeface="+mj-lt"/>
              </a:rPr>
              <a:t>Sungrazing comets</a:t>
            </a:r>
            <a:endParaRPr lang="en-CA">
              <a:latin typeface="+mj-lt"/>
            </a:endParaRPr>
          </a:p>
        </p:txBody>
      </p:sp>
      <p:sp>
        <p:nvSpPr>
          <p:cNvPr id="5" name="Sous-titre 4"/>
          <p:cNvSpPr>
            <a:spLocks noGrp="1"/>
          </p:cNvSpPr>
          <p:nvPr>
            <p:ph type="subTitle" idx="1"/>
          </p:nvPr>
        </p:nvSpPr>
        <p:spPr/>
        <p:txBody>
          <a:bodyPr/>
          <a:lstStyle/>
          <a:p>
            <a:r>
              <a:rPr lang="en-CA" smtClean="0"/>
              <a:t>How often can they be observed from Earth?</a:t>
            </a:r>
          </a:p>
        </p:txBody>
      </p:sp>
      <p:sp>
        <p:nvSpPr>
          <p:cNvPr id="6" name="Espace réservé du texte 5"/>
          <p:cNvSpPr>
            <a:spLocks noGrp="1"/>
          </p:cNvSpPr>
          <p:nvPr>
            <p:ph type="body" sz="quarter" idx="19"/>
          </p:nvPr>
        </p:nvSpPr>
        <p:spPr/>
        <p:txBody>
          <a:bodyPr/>
          <a:lstStyle/>
          <a:p>
            <a:endParaRPr lang="fr-CA"/>
          </a:p>
        </p:txBody>
      </p:sp>
      <p:sp>
        <p:nvSpPr>
          <p:cNvPr id="10" name="ZoneTexte 14"/>
          <p:cNvSpPr txBox="1"/>
          <p:nvPr/>
        </p:nvSpPr>
        <p:spPr>
          <a:xfrm>
            <a:off x="646113" y="1290638"/>
            <a:ext cx="7848600" cy="564257"/>
          </a:xfrm>
          <a:prstGeom prst="rect">
            <a:avLst/>
          </a:prstGeom>
          <a:solidFill>
            <a:schemeClr val="tx1"/>
          </a:solidFill>
        </p:spPr>
        <p:txBody>
          <a:bodyPr wrap="square" lIns="127000" tIns="127000" rIns="127000" bIns="127000" rtlCol="0">
            <a:spAutoFit/>
          </a:bodyPr>
          <a:lstStyle/>
          <a:p>
            <a:r>
              <a:rPr lang="en-CA" sz="2000" b="1" smtClean="0">
                <a:solidFill>
                  <a:srgbClr val="FFFFFF"/>
                </a:solidFill>
              </a:rPr>
              <a:t>You can observe sungrazing comets with the SOHO satellite. </a:t>
            </a:r>
          </a:p>
        </p:txBody>
      </p:sp>
      <p:pic>
        <p:nvPicPr>
          <p:cNvPr id="11" name="SOHOcomet2010.mpg">
            <a:hlinkClick r:id="" action="ppaction://media"/>
          </p:cNvPr>
          <p:cNvPicPr>
            <a:picLocks noRot="1" noChangeAspect="1"/>
          </p:cNvPicPr>
          <p:nvPr>
            <a:videoFile r:link="rId1"/>
          </p:nvPr>
        </p:nvPicPr>
        <p:blipFill>
          <a:blip r:embed="rId4"/>
          <a:stretch>
            <a:fillRect/>
          </a:stretch>
        </p:blipFill>
        <p:spPr>
          <a:xfrm>
            <a:off x="4770118" y="2162672"/>
            <a:ext cx="3724595" cy="3724595"/>
          </a:xfrm>
          <a:prstGeom prst="rect">
            <a:avLst/>
          </a:prstGeom>
          <a:ln w="6350">
            <a:solidFill>
              <a:schemeClr val="bg1"/>
            </a:solidFill>
          </a:ln>
        </p:spPr>
      </p:pic>
      <p:sp>
        <p:nvSpPr>
          <p:cNvPr id="12" name="ZoneTexte 14"/>
          <p:cNvSpPr txBox="1"/>
          <p:nvPr/>
        </p:nvSpPr>
        <p:spPr>
          <a:xfrm>
            <a:off x="633412" y="2162672"/>
            <a:ext cx="3924940" cy="2718693"/>
          </a:xfrm>
          <a:prstGeom prst="rect">
            <a:avLst/>
          </a:prstGeom>
          <a:solidFill>
            <a:schemeClr val="tx1"/>
          </a:solidFill>
        </p:spPr>
        <p:txBody>
          <a:bodyPr wrap="square" lIns="127000" tIns="127000" rIns="127000" bIns="127000" rtlCol="0">
            <a:spAutoFit/>
          </a:bodyPr>
          <a:lstStyle/>
          <a:p>
            <a:r>
              <a:rPr lang="en-CA" sz="2000" b="1" smtClean="0">
                <a:solidFill>
                  <a:srgbClr val="FFFFFF"/>
                </a:solidFill>
              </a:rPr>
              <a:t>Each year, the SOHO satellite discovers tens of sungrazing comets.</a:t>
            </a:r>
          </a:p>
          <a:p>
            <a:endParaRPr lang="en-CA" sz="2000" b="1" smtClean="0">
              <a:solidFill>
                <a:srgbClr val="FFFFFF"/>
              </a:solidFill>
            </a:endParaRPr>
          </a:p>
          <a:p>
            <a:r>
              <a:rPr lang="en-CA" sz="2000" b="1" smtClean="0">
                <a:solidFill>
                  <a:srgbClr val="FFFFFF"/>
                </a:solidFill>
              </a:rPr>
              <a:t>Most of them are very small (tens of metres) and completey disintegrate from this close passage. </a:t>
            </a:r>
            <a:endParaRPr lang="en-CA" sz="2000" b="1">
              <a:solidFill>
                <a:srgbClr val="FFFFFF"/>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p:cTn id="7" fill="hold" display="0">
                  <p:stCondLst>
                    <p:cond delay="indefinite"/>
                  </p:stCondLst>
                  <p:endCondLst>
                    <p:cond evt="onNext" delay="0">
                      <p:tgtEl>
                        <p:sldTgt/>
                      </p:tgtEl>
                    </p:cond>
                    <p:cond evt="onPrev" delay="0">
                      <p:tgtEl>
                        <p:sldTgt/>
                      </p:tgtEl>
                    </p:cond>
                  </p:endCondLst>
                </p:cTn>
                <p:tgtEl>
                  <p:spTgt spid="11"/>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3"/>
          </p:nvPr>
        </p:nvSpPr>
        <p:spPr/>
        <p:txBody>
          <a:bodyPr/>
          <a:lstStyle/>
          <a:p>
            <a:endParaRPr lang="fr-CA"/>
          </a:p>
        </p:txBody>
      </p:sp>
      <p:sp>
        <p:nvSpPr>
          <p:cNvPr id="3" name="Espace réservé du tableau 2"/>
          <p:cNvSpPr>
            <a:spLocks noGrp="1"/>
          </p:cNvSpPr>
          <p:nvPr>
            <p:ph type="tbl" sz="quarter" idx="18"/>
          </p:nvPr>
        </p:nvSpPr>
        <p:spPr/>
      </p:sp>
      <p:sp>
        <p:nvSpPr>
          <p:cNvPr id="4" name="Titre 3"/>
          <p:cNvSpPr>
            <a:spLocks noGrp="1"/>
          </p:cNvSpPr>
          <p:nvPr>
            <p:ph type="title"/>
          </p:nvPr>
        </p:nvSpPr>
        <p:spPr/>
        <p:txBody>
          <a:bodyPr/>
          <a:lstStyle/>
          <a:p>
            <a:r>
              <a:rPr lang="en-CA" smtClean="0">
                <a:latin typeface="+mj-lt"/>
              </a:rPr>
              <a:t>Sungrazing comets</a:t>
            </a:r>
            <a:endParaRPr lang="en-CA">
              <a:latin typeface="+mj-lt"/>
            </a:endParaRPr>
          </a:p>
        </p:txBody>
      </p:sp>
      <p:sp>
        <p:nvSpPr>
          <p:cNvPr id="5" name="Sous-titre 4"/>
          <p:cNvSpPr>
            <a:spLocks noGrp="1"/>
          </p:cNvSpPr>
          <p:nvPr>
            <p:ph type="subTitle" idx="1"/>
          </p:nvPr>
        </p:nvSpPr>
        <p:spPr/>
        <p:txBody>
          <a:bodyPr/>
          <a:lstStyle/>
          <a:p>
            <a:r>
              <a:rPr lang="en-CA" smtClean="0"/>
              <a:t>How often can they be observed from Earth?</a:t>
            </a:r>
          </a:p>
        </p:txBody>
      </p:sp>
      <p:sp>
        <p:nvSpPr>
          <p:cNvPr id="6" name="Espace réservé du texte 5"/>
          <p:cNvSpPr>
            <a:spLocks noGrp="1"/>
          </p:cNvSpPr>
          <p:nvPr>
            <p:ph type="body" sz="quarter" idx="19"/>
          </p:nvPr>
        </p:nvSpPr>
        <p:spPr/>
        <p:txBody>
          <a:bodyPr/>
          <a:lstStyle/>
          <a:p>
            <a:endParaRPr lang="fr-CA"/>
          </a:p>
        </p:txBody>
      </p:sp>
      <p:sp>
        <p:nvSpPr>
          <p:cNvPr id="13" name="ZoneTexte 14"/>
          <p:cNvSpPr txBox="1"/>
          <p:nvPr/>
        </p:nvSpPr>
        <p:spPr>
          <a:xfrm>
            <a:off x="646112" y="1290638"/>
            <a:ext cx="8326437" cy="1179810"/>
          </a:xfrm>
          <a:prstGeom prst="rect">
            <a:avLst/>
          </a:prstGeom>
          <a:solidFill>
            <a:schemeClr val="tx1"/>
          </a:solidFill>
        </p:spPr>
        <p:txBody>
          <a:bodyPr wrap="square" lIns="127000" tIns="127000" rIns="127000" bIns="127000" rtlCol="0">
            <a:spAutoFit/>
          </a:bodyPr>
          <a:lstStyle/>
          <a:p>
            <a:r>
              <a:rPr lang="en-CA" sz="2000" b="1" dirty="0" smtClean="0">
                <a:solidFill>
                  <a:srgbClr val="FFFFFF"/>
                </a:solidFill>
              </a:rPr>
              <a:t>Before becoming a nice comet visible from the Southern hemisphere, comet Lovejoy passed very close to the Sun on December 12</a:t>
            </a:r>
            <a:r>
              <a:rPr lang="en-CA" sz="2000" b="1" baseline="30000" dirty="0" smtClean="0">
                <a:solidFill>
                  <a:srgbClr val="FFFFFF"/>
                </a:solidFill>
              </a:rPr>
              <a:t>th</a:t>
            </a:r>
            <a:r>
              <a:rPr lang="en-CA" sz="2000" b="1" dirty="0" smtClean="0">
                <a:solidFill>
                  <a:srgbClr val="FFFFFF"/>
                </a:solidFill>
              </a:rPr>
              <a:t> 2011. At the time, nobody knew if it would survive. </a:t>
            </a:r>
            <a:endParaRPr lang="en-CA" sz="2000" b="1" dirty="0">
              <a:solidFill>
                <a:srgbClr val="FFFFFF"/>
              </a:solidFill>
            </a:endParaRPr>
          </a:p>
        </p:txBody>
      </p:sp>
      <p:pic>
        <p:nvPicPr>
          <p:cNvPr id="14" name="Picture 2" descr="File:Lovejoy-hi1a srem dec12 14.gif"/>
          <p:cNvPicPr>
            <a:picLocks noChangeAspect="1" noChangeArrowheads="1" noCrop="1"/>
          </p:cNvPicPr>
          <p:nvPr/>
        </p:nvPicPr>
        <p:blipFill>
          <a:blip r:embed="rId3"/>
          <a:srcRect/>
          <a:stretch>
            <a:fillRect/>
          </a:stretch>
        </p:blipFill>
        <p:spPr bwMode="auto">
          <a:xfrm>
            <a:off x="4443789" y="2590908"/>
            <a:ext cx="3625636" cy="2961600"/>
          </a:xfrm>
          <a:prstGeom prst="rect">
            <a:avLst/>
          </a:prstGeom>
          <a:noFill/>
        </p:spPr>
      </p:pic>
      <p:sp>
        <p:nvSpPr>
          <p:cNvPr id="15" name="ZoneTexte 14"/>
          <p:cNvSpPr txBox="1"/>
          <p:nvPr/>
        </p:nvSpPr>
        <p:spPr>
          <a:xfrm>
            <a:off x="4443789" y="5118477"/>
            <a:ext cx="3625636" cy="748923"/>
          </a:xfrm>
          <a:prstGeom prst="rect">
            <a:avLst/>
          </a:prstGeom>
          <a:solidFill>
            <a:schemeClr val="tx1"/>
          </a:solidFill>
        </p:spPr>
        <p:txBody>
          <a:bodyPr wrap="square" lIns="127000" tIns="127000" rIns="127000" bIns="127000" rtlCol="0">
            <a:spAutoFit/>
          </a:bodyPr>
          <a:lstStyle/>
          <a:p>
            <a:r>
              <a:rPr lang="en-CA" sz="1600" b="1" dirty="0" smtClean="0">
                <a:solidFill>
                  <a:srgbClr val="FFFFFF"/>
                </a:solidFill>
                <a:latin typeface="Arial"/>
              </a:rPr>
              <a:t>Animation taken by the STEREO satellite</a:t>
            </a:r>
            <a:endParaRPr lang="en-CA" sz="1050" b="1" dirty="0">
              <a:solidFill>
                <a:srgbClr val="FFFFFF"/>
              </a:solidFill>
              <a:latin typeface="Arial"/>
            </a:endParaRPr>
          </a:p>
        </p:txBody>
      </p:sp>
      <p:pic>
        <p:nvPicPr>
          <p:cNvPr id="16" name="Image 15" descr="14-20111215_0630_c3_512.jpg"/>
          <p:cNvPicPr>
            <a:picLocks noChangeAspect="1"/>
          </p:cNvPicPr>
          <p:nvPr/>
        </p:nvPicPr>
        <p:blipFill>
          <a:blip r:embed="rId4" cstate="print"/>
          <a:stretch>
            <a:fillRect/>
          </a:stretch>
        </p:blipFill>
        <p:spPr>
          <a:xfrm>
            <a:off x="646113" y="2470448"/>
            <a:ext cx="3396952" cy="33969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3"/>
          </p:nvPr>
        </p:nvSpPr>
        <p:spPr/>
        <p:txBody>
          <a:bodyPr/>
          <a:lstStyle/>
          <a:p>
            <a:endParaRPr lang="fr-CA"/>
          </a:p>
        </p:txBody>
      </p:sp>
      <p:sp>
        <p:nvSpPr>
          <p:cNvPr id="3" name="Espace réservé du tableau 2"/>
          <p:cNvSpPr>
            <a:spLocks noGrp="1"/>
          </p:cNvSpPr>
          <p:nvPr>
            <p:ph type="tbl" sz="quarter" idx="18"/>
          </p:nvPr>
        </p:nvSpPr>
        <p:spPr/>
      </p:sp>
      <p:sp>
        <p:nvSpPr>
          <p:cNvPr id="4" name="Titre 3"/>
          <p:cNvSpPr>
            <a:spLocks noGrp="1"/>
          </p:cNvSpPr>
          <p:nvPr>
            <p:ph type="title"/>
          </p:nvPr>
        </p:nvSpPr>
        <p:spPr/>
        <p:txBody>
          <a:bodyPr/>
          <a:lstStyle/>
          <a:p>
            <a:r>
              <a:rPr lang="en-CA" dirty="0" smtClean="0">
                <a:latin typeface="+mj-lt"/>
              </a:rPr>
              <a:t>Questions</a:t>
            </a:r>
            <a:endParaRPr lang="en-CA" dirty="0">
              <a:latin typeface="+mj-lt"/>
            </a:endParaRPr>
          </a:p>
        </p:txBody>
      </p:sp>
      <p:sp>
        <p:nvSpPr>
          <p:cNvPr id="5" name="Sous-titre 4"/>
          <p:cNvSpPr>
            <a:spLocks noGrp="1"/>
          </p:cNvSpPr>
          <p:nvPr>
            <p:ph type="subTitle" idx="1"/>
          </p:nvPr>
        </p:nvSpPr>
        <p:spPr/>
        <p:txBody>
          <a:bodyPr/>
          <a:lstStyle/>
          <a:p>
            <a:r>
              <a:rPr lang="en-CA" smtClean="0"/>
              <a:t>Visiting comet</a:t>
            </a:r>
            <a:endParaRPr lang="en-CA"/>
          </a:p>
        </p:txBody>
      </p:sp>
      <p:sp>
        <p:nvSpPr>
          <p:cNvPr id="6" name="Espace réservé du texte 5"/>
          <p:cNvSpPr>
            <a:spLocks noGrp="1"/>
          </p:cNvSpPr>
          <p:nvPr>
            <p:ph type="body" sz="quarter" idx="19"/>
          </p:nvPr>
        </p:nvSpPr>
        <p:spPr/>
        <p:txBody>
          <a:bodyPr/>
          <a:lstStyle/>
          <a:p>
            <a:endParaRPr lang="fr-CA"/>
          </a:p>
        </p:txBody>
      </p:sp>
      <p:sp>
        <p:nvSpPr>
          <p:cNvPr id="7" name="Text Placeholder 3"/>
          <p:cNvSpPr txBox="1">
            <a:spLocks/>
          </p:cNvSpPr>
          <p:nvPr/>
        </p:nvSpPr>
        <p:spPr>
          <a:xfrm>
            <a:off x="646113" y="1856096"/>
            <a:ext cx="7353300" cy="2780248"/>
          </a:xfrm>
          <a:prstGeom prst="rect">
            <a:avLst/>
          </a:prstGeom>
          <a:noFill/>
        </p:spPr>
        <p:txBody>
          <a:bodyPr wrap="square" lIns="127000" tIns="127000" rIns="127000" bIns="127000">
            <a:spAutoFit/>
          </a:bodyPr>
          <a:lstStyle>
            <a:lvl1pPr marL="0" indent="0" algn="l" defTabSz="457200" rtl="0" eaLnBrk="1" latinLnBrk="0" hangingPunct="1">
              <a:spcBef>
                <a:spcPct val="20000"/>
              </a:spcBef>
              <a:buFont typeface="Wingdings" charset="2"/>
              <a:buNone/>
              <a:defRPr sz="1800" b="1" kern="1200">
                <a:solidFill>
                  <a:schemeClr val="bg1"/>
                </a:solidFill>
                <a:latin typeface="+mn-lt"/>
                <a:ea typeface="+mn-ea"/>
                <a:cs typeface="+mn-cs"/>
              </a:defRPr>
            </a:lvl1pPr>
            <a:lvl2pPr marL="292100" indent="-233363" algn="l" defTabSz="457200" rtl="0" eaLnBrk="1" latinLnBrk="0" hangingPunct="1">
              <a:spcBef>
                <a:spcPct val="20000"/>
              </a:spcBef>
              <a:buFont typeface="Wingdings" charset="2"/>
              <a:buChar char=""/>
              <a:defRPr sz="1600" b="1" kern="1200">
                <a:solidFill>
                  <a:schemeClr val="bg1"/>
                </a:solidFill>
                <a:latin typeface="+mn-lt"/>
                <a:ea typeface="+mn-ea"/>
                <a:cs typeface="+mn-cs"/>
              </a:defRPr>
            </a:lvl2pPr>
            <a:lvl3pPr marL="481013"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3pPr>
            <a:lvl4pPr marL="715963" indent="-176213" algn="l" defTabSz="457200" rtl="0" eaLnBrk="1" latinLnBrk="0" hangingPunct="1">
              <a:spcBef>
                <a:spcPct val="20000"/>
              </a:spcBef>
              <a:buFont typeface="Arial"/>
              <a:buChar char="•"/>
              <a:tabLst/>
              <a:defRPr sz="1400" b="1" kern="1200">
                <a:solidFill>
                  <a:schemeClr val="bg1"/>
                </a:solidFill>
                <a:latin typeface="+mn-lt"/>
                <a:ea typeface="+mn-ea"/>
                <a:cs typeface="+mn-cs"/>
              </a:defRPr>
            </a:lvl4pPr>
            <a:lvl5pPr marL="890588"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CA" sz="2000" dirty="0" smtClean="0">
                <a:latin typeface="Arial"/>
              </a:rPr>
              <a:t>What is a comet? </a:t>
            </a:r>
          </a:p>
          <a:p>
            <a:pPr lvl="1">
              <a:buNone/>
            </a:pPr>
            <a:endParaRPr lang="en-CA" sz="2000" dirty="0" smtClean="0">
              <a:solidFill>
                <a:schemeClr val="accent3"/>
              </a:solidFill>
              <a:latin typeface="Arial"/>
            </a:endParaRPr>
          </a:p>
          <a:p>
            <a:pPr lvl="1"/>
            <a:r>
              <a:rPr lang="en-CA" sz="2000" dirty="0" smtClean="0">
                <a:latin typeface="Arial"/>
              </a:rPr>
              <a:t>How often can they be observed from Earth? </a:t>
            </a:r>
          </a:p>
          <a:p>
            <a:pPr lvl="1">
              <a:buNone/>
            </a:pPr>
            <a:endParaRPr lang="en-CA" sz="2000" dirty="0" smtClean="0">
              <a:solidFill>
                <a:prstClr val="white"/>
              </a:solidFill>
              <a:latin typeface="Arial"/>
            </a:endParaRPr>
          </a:p>
          <a:p>
            <a:pPr lvl="1"/>
            <a:r>
              <a:rPr lang="en-CA" sz="2000" dirty="0" smtClean="0">
                <a:solidFill>
                  <a:srgbClr val="30BEFC"/>
                </a:solidFill>
                <a:latin typeface="Arial"/>
              </a:rPr>
              <a:t>What is special about comet ISON? </a:t>
            </a:r>
          </a:p>
          <a:p>
            <a:pPr lvl="1">
              <a:buNone/>
            </a:pPr>
            <a:endParaRPr lang="en-CA" sz="2000" dirty="0" smtClean="0">
              <a:solidFill>
                <a:prstClr val="white"/>
              </a:solidFill>
              <a:latin typeface="Arial"/>
            </a:endParaRPr>
          </a:p>
          <a:p>
            <a:pPr lvl="1"/>
            <a:r>
              <a:rPr lang="en-CA" sz="2000" dirty="0" smtClean="0">
                <a:solidFill>
                  <a:prstClr val="white"/>
                </a:solidFill>
                <a:latin typeface="Arial"/>
              </a:rPr>
              <a:t>Where and when can we observe comet ISON? </a:t>
            </a:r>
            <a:endParaRPr lang="en-CA" sz="2000" dirty="0">
              <a:solidFill>
                <a:prstClr val="white"/>
              </a:solidFill>
              <a:latin typeface="Aria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3"/>
          </p:nvPr>
        </p:nvSpPr>
        <p:spPr/>
        <p:txBody>
          <a:bodyPr/>
          <a:lstStyle/>
          <a:p>
            <a:endParaRPr lang="fr-CA"/>
          </a:p>
        </p:txBody>
      </p:sp>
      <p:sp>
        <p:nvSpPr>
          <p:cNvPr id="3" name="Espace réservé du tableau 2"/>
          <p:cNvSpPr>
            <a:spLocks noGrp="1"/>
          </p:cNvSpPr>
          <p:nvPr>
            <p:ph type="tbl" sz="quarter" idx="18"/>
          </p:nvPr>
        </p:nvSpPr>
        <p:spPr/>
      </p:sp>
      <p:sp>
        <p:nvSpPr>
          <p:cNvPr id="4" name="Titre 3"/>
          <p:cNvSpPr>
            <a:spLocks noGrp="1"/>
          </p:cNvSpPr>
          <p:nvPr>
            <p:ph type="title"/>
          </p:nvPr>
        </p:nvSpPr>
        <p:spPr/>
        <p:txBody>
          <a:bodyPr/>
          <a:lstStyle/>
          <a:p>
            <a:r>
              <a:rPr lang="en-CA" smtClean="0">
                <a:latin typeface="+mj-lt"/>
              </a:rPr>
              <a:t>Comet ISON</a:t>
            </a:r>
            <a:endParaRPr lang="en-CA">
              <a:latin typeface="+mj-lt"/>
            </a:endParaRPr>
          </a:p>
        </p:txBody>
      </p:sp>
      <p:sp>
        <p:nvSpPr>
          <p:cNvPr id="5" name="Sous-titre 4"/>
          <p:cNvSpPr>
            <a:spLocks noGrp="1"/>
          </p:cNvSpPr>
          <p:nvPr>
            <p:ph type="subTitle" idx="1"/>
          </p:nvPr>
        </p:nvSpPr>
        <p:spPr/>
        <p:txBody>
          <a:bodyPr/>
          <a:lstStyle/>
          <a:p>
            <a:r>
              <a:rPr lang="en-CA" smtClean="0"/>
              <a:t>What is special about comet ISON?</a:t>
            </a:r>
            <a:endParaRPr lang="en-CA"/>
          </a:p>
        </p:txBody>
      </p:sp>
      <p:sp>
        <p:nvSpPr>
          <p:cNvPr id="6" name="Espace réservé du texte 5"/>
          <p:cNvSpPr>
            <a:spLocks noGrp="1"/>
          </p:cNvSpPr>
          <p:nvPr>
            <p:ph type="body" sz="quarter" idx="19"/>
          </p:nvPr>
        </p:nvSpPr>
        <p:spPr/>
        <p:txBody>
          <a:bodyPr/>
          <a:lstStyle/>
          <a:p>
            <a:endParaRPr lang="fr-CA"/>
          </a:p>
        </p:txBody>
      </p:sp>
      <p:sp>
        <p:nvSpPr>
          <p:cNvPr id="7" name="Text Placeholder 3"/>
          <p:cNvSpPr txBox="1">
            <a:spLocks/>
          </p:cNvSpPr>
          <p:nvPr/>
        </p:nvSpPr>
        <p:spPr>
          <a:xfrm>
            <a:off x="649286" y="1290638"/>
            <a:ext cx="5440363" cy="3703578"/>
          </a:xfrm>
          <a:prstGeom prst="rect">
            <a:avLst/>
          </a:prstGeom>
          <a:noFill/>
        </p:spPr>
        <p:txBody>
          <a:bodyPr wrap="square" lIns="127000" tIns="127000" rIns="127000" bIns="127000">
            <a:spAutoFit/>
          </a:bodyPr>
          <a:lstStyle>
            <a:lvl1pPr marL="0" indent="0" algn="l" defTabSz="457200" rtl="0" eaLnBrk="1" latinLnBrk="0" hangingPunct="1">
              <a:spcBef>
                <a:spcPct val="20000"/>
              </a:spcBef>
              <a:buFont typeface="Wingdings" charset="2"/>
              <a:buNone/>
              <a:defRPr sz="1800" b="1" kern="1200">
                <a:solidFill>
                  <a:schemeClr val="bg1"/>
                </a:solidFill>
                <a:latin typeface="+mn-lt"/>
                <a:ea typeface="+mn-ea"/>
                <a:cs typeface="+mn-cs"/>
              </a:defRPr>
            </a:lvl1pPr>
            <a:lvl2pPr marL="292100" indent="-233363" algn="l" defTabSz="457200" rtl="0" eaLnBrk="1" latinLnBrk="0" hangingPunct="1">
              <a:spcBef>
                <a:spcPct val="20000"/>
              </a:spcBef>
              <a:buFont typeface="Wingdings" charset="2"/>
              <a:buChar char=""/>
              <a:defRPr sz="1600" b="1" kern="1200">
                <a:solidFill>
                  <a:schemeClr val="bg1"/>
                </a:solidFill>
                <a:latin typeface="+mn-lt"/>
                <a:ea typeface="+mn-ea"/>
                <a:cs typeface="+mn-cs"/>
              </a:defRPr>
            </a:lvl2pPr>
            <a:lvl3pPr marL="481013"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3pPr>
            <a:lvl4pPr marL="715963" indent="-176213" algn="l" defTabSz="457200" rtl="0" eaLnBrk="1" latinLnBrk="0" hangingPunct="1">
              <a:spcBef>
                <a:spcPct val="20000"/>
              </a:spcBef>
              <a:buFont typeface="Arial"/>
              <a:buChar char="•"/>
              <a:tabLst/>
              <a:defRPr sz="1400" b="1" kern="1200">
                <a:solidFill>
                  <a:schemeClr val="bg1"/>
                </a:solidFill>
                <a:latin typeface="+mn-lt"/>
                <a:ea typeface="+mn-ea"/>
                <a:cs typeface="+mn-cs"/>
              </a:defRPr>
            </a:lvl4pPr>
            <a:lvl5pPr marL="890588"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None/>
            </a:pPr>
            <a:r>
              <a:rPr lang="en-CA" sz="2000" dirty="0" smtClean="0">
                <a:latin typeface="Arial"/>
              </a:rPr>
              <a:t>Name: C/2012 S1 ISON</a:t>
            </a:r>
          </a:p>
          <a:p>
            <a:pPr lvl="1">
              <a:buNone/>
            </a:pPr>
            <a:endParaRPr lang="en-CA" sz="2000" dirty="0" smtClean="0">
              <a:latin typeface="Arial"/>
            </a:endParaRPr>
          </a:p>
          <a:p>
            <a:pPr lvl="1"/>
            <a:r>
              <a:rPr lang="en-CA" sz="2000" dirty="0" smtClean="0">
                <a:solidFill>
                  <a:prstClr val="white"/>
                </a:solidFill>
                <a:latin typeface="Arial"/>
              </a:rPr>
              <a:t>Discovered in 2012, in September (S1)</a:t>
            </a:r>
          </a:p>
          <a:p>
            <a:pPr lvl="1">
              <a:buNone/>
            </a:pPr>
            <a:endParaRPr lang="en-CA" sz="2000" dirty="0" smtClean="0">
              <a:solidFill>
                <a:prstClr val="white"/>
              </a:solidFill>
              <a:latin typeface="Arial"/>
            </a:endParaRPr>
          </a:p>
          <a:p>
            <a:pPr lvl="1"/>
            <a:r>
              <a:rPr lang="en-CA" sz="2000" dirty="0" smtClean="0">
                <a:solidFill>
                  <a:prstClr val="white"/>
                </a:solidFill>
                <a:latin typeface="Arial"/>
              </a:rPr>
              <a:t>Long-period comet, or not periodic (C)</a:t>
            </a:r>
          </a:p>
          <a:p>
            <a:pPr lvl="1">
              <a:buNone/>
            </a:pPr>
            <a:endParaRPr lang="en-CA" sz="2000" dirty="0" smtClean="0">
              <a:solidFill>
                <a:prstClr val="white"/>
              </a:solidFill>
              <a:latin typeface="Arial"/>
            </a:endParaRPr>
          </a:p>
          <a:p>
            <a:pPr lvl="1"/>
            <a:r>
              <a:rPr lang="en-CA" sz="2000" dirty="0" smtClean="0">
                <a:solidFill>
                  <a:prstClr val="white"/>
                </a:solidFill>
                <a:latin typeface="Arial"/>
              </a:rPr>
              <a:t>ISON: discovered by the 40cm telescope of the </a:t>
            </a:r>
            <a:r>
              <a:rPr lang="en-CA" sz="2000" i="1" dirty="0" smtClean="0">
                <a:solidFill>
                  <a:prstClr val="white"/>
                </a:solidFill>
              </a:rPr>
              <a:t>International Scientific Optical Network</a:t>
            </a:r>
            <a:r>
              <a:rPr lang="en-CA" sz="2000" dirty="0" smtClean="0">
                <a:solidFill>
                  <a:prstClr val="white"/>
                </a:solidFill>
              </a:rPr>
              <a:t> (ISON), in Russia, by </a:t>
            </a:r>
            <a:r>
              <a:rPr lang="en-CA" sz="2000" dirty="0" err="1" smtClean="0">
                <a:solidFill>
                  <a:prstClr val="white"/>
                </a:solidFill>
              </a:rPr>
              <a:t>Nevski</a:t>
            </a:r>
            <a:r>
              <a:rPr lang="en-CA" sz="2000" dirty="0" smtClean="0">
                <a:solidFill>
                  <a:prstClr val="white"/>
                </a:solidFill>
              </a:rPr>
              <a:t> and </a:t>
            </a:r>
            <a:r>
              <a:rPr lang="en-CA" sz="2000" dirty="0" err="1" smtClean="0"/>
              <a:t>Novichonok</a:t>
            </a:r>
            <a:r>
              <a:rPr lang="en-CA" sz="2000" dirty="0" smtClean="0">
                <a:solidFill>
                  <a:prstClr val="white"/>
                </a:solidFill>
              </a:rPr>
              <a:t> </a:t>
            </a:r>
          </a:p>
        </p:txBody>
      </p:sp>
      <p:pic>
        <p:nvPicPr>
          <p:cNvPr id="8" name="Picture 2" descr="http://www.astro.umd.edu/~msk/blog/articles/img/comet-ison-jan13/disc.jpg"/>
          <p:cNvPicPr>
            <a:picLocks noChangeAspect="1" noChangeArrowheads="1"/>
          </p:cNvPicPr>
          <p:nvPr/>
        </p:nvPicPr>
        <p:blipFill>
          <a:blip r:embed="rId3"/>
          <a:srcRect/>
          <a:stretch>
            <a:fillRect/>
          </a:stretch>
        </p:blipFill>
        <p:spPr bwMode="auto">
          <a:xfrm>
            <a:off x="6089650" y="2240691"/>
            <a:ext cx="2734353" cy="3226058"/>
          </a:xfrm>
          <a:prstGeom prst="rect">
            <a:avLst/>
          </a:prstGeom>
          <a:noFill/>
          <a:ln w="9525">
            <a:solidFill>
              <a:schemeClr val="bg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exte 8"/>
          <p:cNvSpPr>
            <a:spLocks noGrp="1"/>
          </p:cNvSpPr>
          <p:nvPr>
            <p:ph type="body" sz="quarter" idx="13"/>
          </p:nvPr>
        </p:nvSpPr>
        <p:spPr/>
        <p:txBody>
          <a:bodyPr/>
          <a:lstStyle/>
          <a:p>
            <a:endParaRPr lang="fr-CA"/>
          </a:p>
        </p:txBody>
      </p:sp>
      <p:sp>
        <p:nvSpPr>
          <p:cNvPr id="10" name="Espace réservé du tableau 9"/>
          <p:cNvSpPr>
            <a:spLocks noGrp="1"/>
          </p:cNvSpPr>
          <p:nvPr>
            <p:ph type="tbl" sz="quarter" idx="18"/>
          </p:nvPr>
        </p:nvSpPr>
        <p:spPr/>
      </p:sp>
      <p:sp>
        <p:nvSpPr>
          <p:cNvPr id="4" name="Titre 3"/>
          <p:cNvSpPr>
            <a:spLocks noGrp="1"/>
          </p:cNvSpPr>
          <p:nvPr>
            <p:ph type="title"/>
          </p:nvPr>
        </p:nvSpPr>
        <p:spPr/>
        <p:txBody>
          <a:bodyPr/>
          <a:lstStyle/>
          <a:p>
            <a:r>
              <a:rPr lang="en-CA" smtClean="0">
                <a:latin typeface="+mj-lt"/>
              </a:rPr>
              <a:t>Comet ISON</a:t>
            </a:r>
            <a:endParaRPr lang="en-CA">
              <a:latin typeface="+mj-lt"/>
            </a:endParaRPr>
          </a:p>
        </p:txBody>
      </p:sp>
      <p:sp>
        <p:nvSpPr>
          <p:cNvPr id="5" name="Sous-titre 4"/>
          <p:cNvSpPr>
            <a:spLocks noGrp="1"/>
          </p:cNvSpPr>
          <p:nvPr>
            <p:ph type="subTitle" idx="1"/>
          </p:nvPr>
        </p:nvSpPr>
        <p:spPr/>
        <p:txBody>
          <a:bodyPr/>
          <a:lstStyle/>
          <a:p>
            <a:r>
              <a:rPr lang="en-CA" smtClean="0"/>
              <a:t>What is special about comet ISON?</a:t>
            </a:r>
            <a:endParaRPr lang="en-CA"/>
          </a:p>
        </p:txBody>
      </p:sp>
      <p:sp>
        <p:nvSpPr>
          <p:cNvPr id="11" name="Espace réservé du texte 10"/>
          <p:cNvSpPr>
            <a:spLocks noGrp="1"/>
          </p:cNvSpPr>
          <p:nvPr>
            <p:ph type="body" sz="quarter" idx="19"/>
          </p:nvPr>
        </p:nvSpPr>
        <p:spPr/>
        <p:txBody>
          <a:bodyPr/>
          <a:lstStyle/>
          <a:p>
            <a:endParaRPr lang="fr-CA"/>
          </a:p>
        </p:txBody>
      </p:sp>
      <p:sp>
        <p:nvSpPr>
          <p:cNvPr id="12" name="Text Placeholder 3"/>
          <p:cNvSpPr txBox="1">
            <a:spLocks/>
          </p:cNvSpPr>
          <p:nvPr/>
        </p:nvSpPr>
        <p:spPr>
          <a:xfrm>
            <a:off x="649286" y="1290638"/>
            <a:ext cx="7832725" cy="1179810"/>
          </a:xfrm>
          <a:prstGeom prst="rect">
            <a:avLst/>
          </a:prstGeom>
          <a:noFill/>
        </p:spPr>
        <p:txBody>
          <a:bodyPr wrap="square" lIns="127000" tIns="127000" rIns="127000" bIns="127000">
            <a:spAutoFit/>
          </a:bodyPr>
          <a:lstStyle>
            <a:lvl1pPr marL="0" indent="0" algn="l" defTabSz="457200" rtl="0" eaLnBrk="1" latinLnBrk="0" hangingPunct="1">
              <a:spcBef>
                <a:spcPct val="20000"/>
              </a:spcBef>
              <a:buFont typeface="Wingdings" charset="2"/>
              <a:buNone/>
              <a:defRPr sz="1800" b="1" kern="1200">
                <a:solidFill>
                  <a:schemeClr val="bg1"/>
                </a:solidFill>
                <a:latin typeface="+mn-lt"/>
                <a:ea typeface="+mn-ea"/>
                <a:cs typeface="+mn-cs"/>
              </a:defRPr>
            </a:lvl1pPr>
            <a:lvl2pPr marL="292100" indent="-233363" algn="l" defTabSz="457200" rtl="0" eaLnBrk="1" latinLnBrk="0" hangingPunct="1">
              <a:spcBef>
                <a:spcPct val="20000"/>
              </a:spcBef>
              <a:buFont typeface="Wingdings" charset="2"/>
              <a:buChar char=""/>
              <a:defRPr sz="1600" b="1" kern="1200">
                <a:solidFill>
                  <a:schemeClr val="bg1"/>
                </a:solidFill>
                <a:latin typeface="+mn-lt"/>
                <a:ea typeface="+mn-ea"/>
                <a:cs typeface="+mn-cs"/>
              </a:defRPr>
            </a:lvl2pPr>
            <a:lvl3pPr marL="481013"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3pPr>
            <a:lvl4pPr marL="715963" indent="-176213" algn="l" defTabSz="457200" rtl="0" eaLnBrk="1" latinLnBrk="0" hangingPunct="1">
              <a:spcBef>
                <a:spcPct val="20000"/>
              </a:spcBef>
              <a:buFont typeface="Arial"/>
              <a:buChar char="•"/>
              <a:tabLst/>
              <a:defRPr sz="1400" b="1" kern="1200">
                <a:solidFill>
                  <a:schemeClr val="bg1"/>
                </a:solidFill>
                <a:latin typeface="+mn-lt"/>
                <a:ea typeface="+mn-ea"/>
                <a:cs typeface="+mn-cs"/>
              </a:defRPr>
            </a:lvl4pPr>
            <a:lvl5pPr marL="890588"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CA" sz="2000" dirty="0" smtClean="0">
                <a:solidFill>
                  <a:prstClr val="white"/>
                </a:solidFill>
                <a:latin typeface="Arial"/>
              </a:rPr>
              <a:t>Comet ISON was discovered when it was farther than Jupiter: its nucleus must be large to be visible from this distance. </a:t>
            </a:r>
          </a:p>
        </p:txBody>
      </p:sp>
      <p:sp>
        <p:nvSpPr>
          <p:cNvPr id="13" name="Text Placeholder 3"/>
          <p:cNvSpPr txBox="1">
            <a:spLocks/>
          </p:cNvSpPr>
          <p:nvPr/>
        </p:nvSpPr>
        <p:spPr>
          <a:xfrm>
            <a:off x="658816" y="2392680"/>
            <a:ext cx="7835897" cy="1610697"/>
          </a:xfrm>
          <a:prstGeom prst="rect">
            <a:avLst/>
          </a:prstGeom>
          <a:noFill/>
        </p:spPr>
        <p:txBody>
          <a:bodyPr wrap="square" lIns="127000" tIns="127000" rIns="127000" bIns="127000">
            <a:spAutoFit/>
          </a:bodyPr>
          <a:lstStyle>
            <a:lvl1pPr marL="0" indent="0" algn="l" defTabSz="457200" rtl="0" eaLnBrk="1" latinLnBrk="0" hangingPunct="1">
              <a:spcBef>
                <a:spcPct val="20000"/>
              </a:spcBef>
              <a:buFont typeface="Wingdings" charset="2"/>
              <a:buNone/>
              <a:defRPr sz="1800" b="1" kern="1200">
                <a:solidFill>
                  <a:schemeClr val="bg1"/>
                </a:solidFill>
                <a:latin typeface="+mn-lt"/>
                <a:ea typeface="+mn-ea"/>
                <a:cs typeface="+mn-cs"/>
              </a:defRPr>
            </a:lvl1pPr>
            <a:lvl2pPr marL="292100" indent="-233363" algn="l" defTabSz="457200" rtl="0" eaLnBrk="1" latinLnBrk="0" hangingPunct="1">
              <a:spcBef>
                <a:spcPct val="20000"/>
              </a:spcBef>
              <a:buFont typeface="Wingdings" charset="2"/>
              <a:buChar char=""/>
              <a:defRPr sz="1600" b="1" kern="1200">
                <a:solidFill>
                  <a:schemeClr val="bg1"/>
                </a:solidFill>
                <a:latin typeface="+mn-lt"/>
                <a:ea typeface="+mn-ea"/>
                <a:cs typeface="+mn-cs"/>
              </a:defRPr>
            </a:lvl2pPr>
            <a:lvl3pPr marL="481013"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3pPr>
            <a:lvl4pPr marL="715963" indent="-176213" algn="l" defTabSz="457200" rtl="0" eaLnBrk="1" latinLnBrk="0" hangingPunct="1">
              <a:spcBef>
                <a:spcPct val="20000"/>
              </a:spcBef>
              <a:buFont typeface="Arial"/>
              <a:buChar char="•"/>
              <a:tabLst/>
              <a:defRPr sz="1400" b="1" kern="1200">
                <a:solidFill>
                  <a:schemeClr val="bg1"/>
                </a:solidFill>
                <a:latin typeface="+mn-lt"/>
                <a:ea typeface="+mn-ea"/>
                <a:cs typeface="+mn-cs"/>
              </a:defRPr>
            </a:lvl4pPr>
            <a:lvl5pPr marL="890588"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CA" sz="2000" dirty="0" smtClean="0">
                <a:solidFill>
                  <a:prstClr val="white"/>
                </a:solidFill>
              </a:rPr>
              <a:t>When its orbit was calculated, it was discovered ISON was a </a:t>
            </a:r>
            <a:r>
              <a:rPr lang="en-CA" sz="2000" dirty="0" err="1" smtClean="0">
                <a:solidFill>
                  <a:prstClr val="white"/>
                </a:solidFill>
              </a:rPr>
              <a:t>sungrazing</a:t>
            </a:r>
            <a:r>
              <a:rPr lang="en-CA" sz="2000" dirty="0" smtClean="0">
                <a:solidFill>
                  <a:prstClr val="white"/>
                </a:solidFill>
              </a:rPr>
              <a:t> comet, passing very close to the Sun. </a:t>
            </a:r>
          </a:p>
          <a:p>
            <a:pPr lvl="1">
              <a:buNone/>
            </a:pPr>
            <a:endParaRPr lang="en-CA" sz="2000" dirty="0" smtClean="0">
              <a:solidFill>
                <a:prstClr val="white"/>
              </a:solidFill>
            </a:endParaRPr>
          </a:p>
          <a:p>
            <a:pPr lvl="1"/>
            <a:r>
              <a:rPr lang="en-CA" sz="2000" dirty="0" smtClean="0">
                <a:solidFill>
                  <a:prstClr val="white"/>
                </a:solidFill>
              </a:rPr>
              <a:t>It has the potential to become very bright!</a:t>
            </a:r>
            <a:endParaRPr lang="en-CA" dirty="0" smtClean="0">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texte 13"/>
          <p:cNvSpPr>
            <a:spLocks noGrp="1"/>
          </p:cNvSpPr>
          <p:nvPr>
            <p:ph type="body" sz="quarter" idx="13"/>
          </p:nvPr>
        </p:nvSpPr>
        <p:spPr/>
        <p:txBody>
          <a:bodyPr/>
          <a:lstStyle/>
          <a:p>
            <a:endParaRPr lang="fr-CA"/>
          </a:p>
        </p:txBody>
      </p:sp>
      <p:sp>
        <p:nvSpPr>
          <p:cNvPr id="15" name="Espace réservé du tableau 14"/>
          <p:cNvSpPr>
            <a:spLocks noGrp="1"/>
          </p:cNvSpPr>
          <p:nvPr>
            <p:ph type="tbl" sz="quarter" idx="18"/>
          </p:nvPr>
        </p:nvSpPr>
        <p:spPr/>
      </p:sp>
      <p:sp>
        <p:nvSpPr>
          <p:cNvPr id="4" name="Titre 3"/>
          <p:cNvSpPr>
            <a:spLocks noGrp="1"/>
          </p:cNvSpPr>
          <p:nvPr>
            <p:ph type="title"/>
          </p:nvPr>
        </p:nvSpPr>
        <p:spPr/>
        <p:txBody>
          <a:bodyPr/>
          <a:lstStyle/>
          <a:p>
            <a:r>
              <a:rPr lang="en-CA" dirty="0" smtClean="0">
                <a:latin typeface="+mj-lt"/>
              </a:rPr>
              <a:t>Orbit</a:t>
            </a:r>
            <a:endParaRPr lang="en-CA" dirty="0">
              <a:latin typeface="+mj-lt"/>
            </a:endParaRPr>
          </a:p>
        </p:txBody>
      </p:sp>
      <p:sp>
        <p:nvSpPr>
          <p:cNvPr id="5" name="Sous-titre 4"/>
          <p:cNvSpPr>
            <a:spLocks noGrp="1"/>
          </p:cNvSpPr>
          <p:nvPr>
            <p:ph type="subTitle" idx="1"/>
          </p:nvPr>
        </p:nvSpPr>
        <p:spPr/>
        <p:txBody>
          <a:bodyPr/>
          <a:lstStyle/>
          <a:p>
            <a:r>
              <a:rPr lang="en-CA" smtClean="0"/>
              <a:t>What is special about comet ISON?</a:t>
            </a:r>
            <a:endParaRPr lang="en-CA"/>
          </a:p>
        </p:txBody>
      </p:sp>
      <p:sp>
        <p:nvSpPr>
          <p:cNvPr id="16" name="Espace réservé du texte 15"/>
          <p:cNvSpPr>
            <a:spLocks noGrp="1"/>
          </p:cNvSpPr>
          <p:nvPr>
            <p:ph type="body" sz="quarter" idx="19"/>
          </p:nvPr>
        </p:nvSpPr>
        <p:spPr/>
        <p:txBody>
          <a:bodyPr/>
          <a:lstStyle/>
          <a:p>
            <a:endParaRPr lang="fr-CA"/>
          </a:p>
        </p:txBody>
      </p:sp>
      <p:pic>
        <p:nvPicPr>
          <p:cNvPr id="17" name="Picture 2"/>
          <p:cNvPicPr>
            <a:picLocks noChangeAspect="1" noChangeArrowheads="1"/>
          </p:cNvPicPr>
          <p:nvPr/>
        </p:nvPicPr>
        <p:blipFill>
          <a:blip r:embed="rId3"/>
          <a:srcRect l="22031" t="25431" r="36030" b="35129"/>
          <a:stretch>
            <a:fillRect/>
          </a:stretch>
        </p:blipFill>
        <p:spPr bwMode="auto">
          <a:xfrm>
            <a:off x="455940" y="1290638"/>
            <a:ext cx="8312093" cy="4394693"/>
          </a:xfrm>
          <a:prstGeom prst="rect">
            <a:avLst/>
          </a:prstGeom>
          <a:noFill/>
          <a:ln w="6350">
            <a:solidFill>
              <a:schemeClr val="bg1"/>
            </a:solid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3"/>
          </p:nvPr>
        </p:nvSpPr>
        <p:spPr/>
        <p:txBody>
          <a:bodyPr/>
          <a:lstStyle/>
          <a:p>
            <a:endParaRPr lang="fr-CA"/>
          </a:p>
        </p:txBody>
      </p:sp>
      <p:sp>
        <p:nvSpPr>
          <p:cNvPr id="3" name="Espace réservé du tableau 2"/>
          <p:cNvSpPr>
            <a:spLocks noGrp="1"/>
          </p:cNvSpPr>
          <p:nvPr>
            <p:ph type="tbl" sz="quarter" idx="18"/>
          </p:nvPr>
        </p:nvSpPr>
        <p:spPr/>
      </p:sp>
      <p:sp>
        <p:nvSpPr>
          <p:cNvPr id="4" name="Titre 3"/>
          <p:cNvSpPr>
            <a:spLocks noGrp="1"/>
          </p:cNvSpPr>
          <p:nvPr>
            <p:ph type="title"/>
          </p:nvPr>
        </p:nvSpPr>
        <p:spPr/>
        <p:txBody>
          <a:bodyPr/>
          <a:lstStyle/>
          <a:p>
            <a:r>
              <a:rPr lang="en-CA" dirty="0" smtClean="0">
                <a:latin typeface="+mj-lt"/>
              </a:rPr>
              <a:t>Questions</a:t>
            </a:r>
            <a:endParaRPr lang="en-CA" dirty="0">
              <a:latin typeface="+mj-lt"/>
            </a:endParaRPr>
          </a:p>
        </p:txBody>
      </p:sp>
      <p:sp>
        <p:nvSpPr>
          <p:cNvPr id="5" name="Sous-titre 4"/>
          <p:cNvSpPr>
            <a:spLocks noGrp="1"/>
          </p:cNvSpPr>
          <p:nvPr>
            <p:ph type="subTitle" idx="1"/>
          </p:nvPr>
        </p:nvSpPr>
        <p:spPr/>
        <p:txBody>
          <a:bodyPr/>
          <a:lstStyle/>
          <a:p>
            <a:r>
              <a:rPr lang="en-CA" smtClean="0"/>
              <a:t>Visiting comet</a:t>
            </a:r>
            <a:endParaRPr lang="en-CA"/>
          </a:p>
        </p:txBody>
      </p:sp>
      <p:sp>
        <p:nvSpPr>
          <p:cNvPr id="6" name="Espace réservé du texte 5"/>
          <p:cNvSpPr>
            <a:spLocks noGrp="1"/>
          </p:cNvSpPr>
          <p:nvPr>
            <p:ph type="body" sz="quarter" idx="19"/>
          </p:nvPr>
        </p:nvSpPr>
        <p:spPr/>
        <p:txBody>
          <a:bodyPr/>
          <a:lstStyle/>
          <a:p>
            <a:endParaRPr lang="fr-CA"/>
          </a:p>
        </p:txBody>
      </p:sp>
      <p:sp>
        <p:nvSpPr>
          <p:cNvPr id="7" name="Text Placeholder 3"/>
          <p:cNvSpPr txBox="1">
            <a:spLocks/>
          </p:cNvSpPr>
          <p:nvPr/>
        </p:nvSpPr>
        <p:spPr>
          <a:xfrm>
            <a:off x="646113" y="1856096"/>
            <a:ext cx="7353300" cy="2780248"/>
          </a:xfrm>
          <a:prstGeom prst="rect">
            <a:avLst/>
          </a:prstGeom>
          <a:noFill/>
        </p:spPr>
        <p:txBody>
          <a:bodyPr wrap="square" lIns="127000" tIns="127000" rIns="127000" bIns="127000">
            <a:spAutoFit/>
          </a:bodyPr>
          <a:lstStyle>
            <a:lvl1pPr marL="0" indent="0" algn="l" defTabSz="457200" rtl="0" eaLnBrk="1" latinLnBrk="0" hangingPunct="1">
              <a:spcBef>
                <a:spcPct val="20000"/>
              </a:spcBef>
              <a:buFont typeface="Wingdings" charset="2"/>
              <a:buNone/>
              <a:defRPr sz="1800" b="1" kern="1200">
                <a:solidFill>
                  <a:schemeClr val="bg1"/>
                </a:solidFill>
                <a:latin typeface="+mn-lt"/>
                <a:ea typeface="+mn-ea"/>
                <a:cs typeface="+mn-cs"/>
              </a:defRPr>
            </a:lvl1pPr>
            <a:lvl2pPr marL="292100" indent="-233363" algn="l" defTabSz="457200" rtl="0" eaLnBrk="1" latinLnBrk="0" hangingPunct="1">
              <a:spcBef>
                <a:spcPct val="20000"/>
              </a:spcBef>
              <a:buFont typeface="Wingdings" charset="2"/>
              <a:buChar char=""/>
              <a:defRPr sz="1600" b="1" kern="1200">
                <a:solidFill>
                  <a:schemeClr val="bg1"/>
                </a:solidFill>
                <a:latin typeface="+mn-lt"/>
                <a:ea typeface="+mn-ea"/>
                <a:cs typeface="+mn-cs"/>
              </a:defRPr>
            </a:lvl2pPr>
            <a:lvl3pPr marL="481013"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3pPr>
            <a:lvl4pPr marL="715963" indent="-176213" algn="l" defTabSz="457200" rtl="0" eaLnBrk="1" latinLnBrk="0" hangingPunct="1">
              <a:spcBef>
                <a:spcPct val="20000"/>
              </a:spcBef>
              <a:buFont typeface="Arial"/>
              <a:buChar char="•"/>
              <a:tabLst/>
              <a:defRPr sz="1400" b="1" kern="1200">
                <a:solidFill>
                  <a:schemeClr val="bg1"/>
                </a:solidFill>
                <a:latin typeface="+mn-lt"/>
                <a:ea typeface="+mn-ea"/>
                <a:cs typeface="+mn-cs"/>
              </a:defRPr>
            </a:lvl4pPr>
            <a:lvl5pPr marL="890588"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CA" sz="2000" dirty="0" smtClean="0">
                <a:solidFill>
                  <a:schemeClr val="accent3"/>
                </a:solidFill>
                <a:latin typeface="Arial"/>
              </a:rPr>
              <a:t>What is a comet? </a:t>
            </a:r>
          </a:p>
          <a:p>
            <a:pPr lvl="1">
              <a:buNone/>
            </a:pPr>
            <a:endParaRPr lang="en-CA" sz="2000" dirty="0" smtClean="0">
              <a:solidFill>
                <a:schemeClr val="accent3"/>
              </a:solidFill>
              <a:latin typeface="Arial"/>
            </a:endParaRPr>
          </a:p>
          <a:p>
            <a:pPr lvl="1"/>
            <a:r>
              <a:rPr lang="en-CA" sz="2000" dirty="0" smtClean="0">
                <a:solidFill>
                  <a:prstClr val="white"/>
                </a:solidFill>
              </a:rPr>
              <a:t>How often can they be observed from Earth? </a:t>
            </a:r>
          </a:p>
          <a:p>
            <a:pPr lvl="1">
              <a:buNone/>
            </a:pPr>
            <a:endParaRPr lang="en-CA" sz="2000" dirty="0" smtClean="0">
              <a:solidFill>
                <a:prstClr val="white"/>
              </a:solidFill>
              <a:latin typeface="Arial"/>
            </a:endParaRPr>
          </a:p>
          <a:p>
            <a:pPr lvl="1"/>
            <a:r>
              <a:rPr lang="en-CA" sz="2000" dirty="0" smtClean="0">
                <a:solidFill>
                  <a:prstClr val="white"/>
                </a:solidFill>
                <a:latin typeface="Arial"/>
              </a:rPr>
              <a:t>What is special about comet ISON? </a:t>
            </a:r>
          </a:p>
          <a:p>
            <a:pPr lvl="1">
              <a:buNone/>
            </a:pPr>
            <a:endParaRPr lang="en-CA" sz="2000" dirty="0" smtClean="0">
              <a:solidFill>
                <a:prstClr val="white"/>
              </a:solidFill>
              <a:latin typeface="Arial"/>
            </a:endParaRPr>
          </a:p>
          <a:p>
            <a:pPr lvl="1"/>
            <a:r>
              <a:rPr lang="en-CA" sz="2000" dirty="0" smtClean="0">
                <a:solidFill>
                  <a:prstClr val="white"/>
                </a:solidFill>
                <a:latin typeface="Arial"/>
              </a:rPr>
              <a:t>Where and when can we observe comet ISON? </a:t>
            </a:r>
            <a:endParaRPr lang="en-CA" sz="2000" dirty="0">
              <a:solidFill>
                <a:prstClr val="white"/>
              </a:solidFill>
              <a:latin typeface="Aria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texte 13"/>
          <p:cNvSpPr>
            <a:spLocks noGrp="1"/>
          </p:cNvSpPr>
          <p:nvPr>
            <p:ph type="body" sz="quarter" idx="13"/>
          </p:nvPr>
        </p:nvSpPr>
        <p:spPr/>
        <p:txBody>
          <a:bodyPr/>
          <a:lstStyle/>
          <a:p>
            <a:endParaRPr lang="fr-CA"/>
          </a:p>
        </p:txBody>
      </p:sp>
      <p:sp>
        <p:nvSpPr>
          <p:cNvPr id="15" name="Espace réservé du tableau 14"/>
          <p:cNvSpPr>
            <a:spLocks noGrp="1"/>
          </p:cNvSpPr>
          <p:nvPr>
            <p:ph type="tbl" sz="quarter" idx="18"/>
          </p:nvPr>
        </p:nvSpPr>
        <p:spPr/>
      </p:sp>
      <p:sp>
        <p:nvSpPr>
          <p:cNvPr id="4" name="Titre 3"/>
          <p:cNvSpPr>
            <a:spLocks noGrp="1"/>
          </p:cNvSpPr>
          <p:nvPr>
            <p:ph type="title"/>
          </p:nvPr>
        </p:nvSpPr>
        <p:spPr/>
        <p:txBody>
          <a:bodyPr/>
          <a:lstStyle/>
          <a:p>
            <a:r>
              <a:rPr lang="en-CA" dirty="0" smtClean="0">
                <a:latin typeface="+mj-lt"/>
              </a:rPr>
              <a:t>Perihelion</a:t>
            </a:r>
            <a:endParaRPr lang="en-CA" dirty="0">
              <a:latin typeface="+mj-lt"/>
            </a:endParaRPr>
          </a:p>
        </p:txBody>
      </p:sp>
      <p:sp>
        <p:nvSpPr>
          <p:cNvPr id="5" name="Sous-titre 4"/>
          <p:cNvSpPr>
            <a:spLocks noGrp="1"/>
          </p:cNvSpPr>
          <p:nvPr>
            <p:ph type="subTitle" idx="1"/>
          </p:nvPr>
        </p:nvSpPr>
        <p:spPr/>
        <p:txBody>
          <a:bodyPr/>
          <a:lstStyle/>
          <a:p>
            <a:r>
              <a:rPr lang="en-CA" smtClean="0"/>
              <a:t>What is special about comet ISON?</a:t>
            </a:r>
            <a:endParaRPr lang="en-CA"/>
          </a:p>
        </p:txBody>
      </p:sp>
      <p:sp>
        <p:nvSpPr>
          <p:cNvPr id="16" name="Espace réservé du texte 15"/>
          <p:cNvSpPr>
            <a:spLocks noGrp="1"/>
          </p:cNvSpPr>
          <p:nvPr>
            <p:ph type="body" sz="quarter" idx="19"/>
          </p:nvPr>
        </p:nvSpPr>
        <p:spPr/>
        <p:txBody>
          <a:bodyPr/>
          <a:lstStyle/>
          <a:p>
            <a:endParaRPr lang="fr-CA"/>
          </a:p>
        </p:txBody>
      </p:sp>
      <p:sp>
        <p:nvSpPr>
          <p:cNvPr id="8" name="Text Placeholder 3"/>
          <p:cNvSpPr txBox="1">
            <a:spLocks/>
          </p:cNvSpPr>
          <p:nvPr/>
        </p:nvSpPr>
        <p:spPr>
          <a:xfrm>
            <a:off x="649286" y="1290638"/>
            <a:ext cx="7832725" cy="1610697"/>
          </a:xfrm>
          <a:prstGeom prst="rect">
            <a:avLst/>
          </a:prstGeom>
          <a:noFill/>
        </p:spPr>
        <p:txBody>
          <a:bodyPr wrap="square" lIns="127000" tIns="127000" rIns="127000" bIns="127000">
            <a:spAutoFit/>
          </a:bodyPr>
          <a:lstStyle>
            <a:lvl1pPr marL="0" indent="0" algn="l" defTabSz="457200" rtl="0" eaLnBrk="1" latinLnBrk="0" hangingPunct="1">
              <a:spcBef>
                <a:spcPct val="20000"/>
              </a:spcBef>
              <a:buFont typeface="Wingdings" charset="2"/>
              <a:buNone/>
              <a:defRPr sz="1800" b="1" kern="1200">
                <a:solidFill>
                  <a:schemeClr val="bg1"/>
                </a:solidFill>
                <a:latin typeface="+mn-lt"/>
                <a:ea typeface="+mn-ea"/>
                <a:cs typeface="+mn-cs"/>
              </a:defRPr>
            </a:lvl1pPr>
            <a:lvl2pPr marL="292100" indent="-233363" algn="l" defTabSz="457200" rtl="0" eaLnBrk="1" latinLnBrk="0" hangingPunct="1">
              <a:spcBef>
                <a:spcPct val="20000"/>
              </a:spcBef>
              <a:buFont typeface="Wingdings" charset="2"/>
              <a:buChar char=""/>
              <a:defRPr sz="1600" b="1" kern="1200">
                <a:solidFill>
                  <a:schemeClr val="bg1"/>
                </a:solidFill>
                <a:latin typeface="+mn-lt"/>
                <a:ea typeface="+mn-ea"/>
                <a:cs typeface="+mn-cs"/>
              </a:defRPr>
            </a:lvl2pPr>
            <a:lvl3pPr marL="481013"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3pPr>
            <a:lvl4pPr marL="715963" indent="-176213" algn="l" defTabSz="457200" rtl="0" eaLnBrk="1" latinLnBrk="0" hangingPunct="1">
              <a:spcBef>
                <a:spcPct val="20000"/>
              </a:spcBef>
              <a:buFont typeface="Arial"/>
              <a:buChar char="•"/>
              <a:tabLst/>
              <a:defRPr sz="1400" b="1" kern="1200">
                <a:solidFill>
                  <a:schemeClr val="bg1"/>
                </a:solidFill>
                <a:latin typeface="+mn-lt"/>
                <a:ea typeface="+mn-ea"/>
                <a:cs typeface="+mn-cs"/>
              </a:defRPr>
            </a:lvl4pPr>
            <a:lvl5pPr marL="890588"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None/>
            </a:pPr>
            <a:r>
              <a:rPr lang="en-CA" sz="2000" dirty="0" smtClean="0">
                <a:solidFill>
                  <a:prstClr val="white"/>
                </a:solidFill>
                <a:latin typeface="Arial"/>
              </a:rPr>
              <a:t>Closest approach to Sun (perihelion):</a:t>
            </a:r>
          </a:p>
          <a:p>
            <a:pPr lvl="1"/>
            <a:r>
              <a:rPr lang="en-CA" sz="2000" dirty="0" smtClean="0">
                <a:solidFill>
                  <a:prstClr val="white"/>
                </a:solidFill>
                <a:latin typeface="Arial"/>
              </a:rPr>
              <a:t>November 28th 2013</a:t>
            </a:r>
          </a:p>
          <a:p>
            <a:pPr lvl="1"/>
            <a:r>
              <a:rPr lang="en-CA" sz="2000" dirty="0" smtClean="0">
                <a:solidFill>
                  <a:prstClr val="white"/>
                </a:solidFill>
                <a:latin typeface="Arial"/>
              </a:rPr>
              <a:t>Distance to the surface of the Sun: 0.8 solar diameter (1.2 million km) </a:t>
            </a:r>
          </a:p>
        </p:txBody>
      </p:sp>
      <p:pic>
        <p:nvPicPr>
          <p:cNvPr id="9" name="Picture 2" descr="File:The Sun by the Atmospheric Imaging Assembly of NASA's Solar Dynamics Observatory - 20100819-02.jpg"/>
          <p:cNvPicPr>
            <a:picLocks noChangeAspect="1" noChangeArrowheads="1"/>
          </p:cNvPicPr>
          <p:nvPr/>
        </p:nvPicPr>
        <p:blipFill>
          <a:blip r:embed="rId3"/>
          <a:srcRect/>
          <a:stretch>
            <a:fillRect/>
          </a:stretch>
        </p:blipFill>
        <p:spPr bwMode="auto">
          <a:xfrm>
            <a:off x="1149350" y="2935031"/>
            <a:ext cx="3282381" cy="3130807"/>
          </a:xfrm>
          <a:prstGeom prst="rect">
            <a:avLst/>
          </a:prstGeom>
          <a:noFill/>
        </p:spPr>
      </p:pic>
      <p:sp>
        <p:nvSpPr>
          <p:cNvPr id="10" name="Ellipse 9"/>
          <p:cNvSpPr/>
          <p:nvPr/>
        </p:nvSpPr>
        <p:spPr>
          <a:xfrm>
            <a:off x="6089650" y="4343297"/>
            <a:ext cx="53439" cy="4750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texte 13"/>
          <p:cNvSpPr>
            <a:spLocks noGrp="1"/>
          </p:cNvSpPr>
          <p:nvPr>
            <p:ph type="body" sz="quarter" idx="13"/>
          </p:nvPr>
        </p:nvSpPr>
        <p:spPr/>
        <p:txBody>
          <a:bodyPr/>
          <a:lstStyle/>
          <a:p>
            <a:endParaRPr lang="fr-CA"/>
          </a:p>
        </p:txBody>
      </p:sp>
      <p:sp>
        <p:nvSpPr>
          <p:cNvPr id="15" name="Espace réservé du tableau 14"/>
          <p:cNvSpPr>
            <a:spLocks noGrp="1"/>
          </p:cNvSpPr>
          <p:nvPr>
            <p:ph type="tbl" sz="quarter" idx="18"/>
          </p:nvPr>
        </p:nvSpPr>
        <p:spPr/>
      </p:sp>
      <p:sp>
        <p:nvSpPr>
          <p:cNvPr id="4" name="Titre 3"/>
          <p:cNvSpPr>
            <a:spLocks noGrp="1"/>
          </p:cNvSpPr>
          <p:nvPr>
            <p:ph type="title"/>
          </p:nvPr>
        </p:nvSpPr>
        <p:spPr/>
        <p:txBody>
          <a:bodyPr/>
          <a:lstStyle/>
          <a:p>
            <a:r>
              <a:rPr lang="en-CA" dirty="0" smtClean="0">
                <a:latin typeface="+mj-lt"/>
              </a:rPr>
              <a:t>Orbital elements</a:t>
            </a:r>
            <a:endParaRPr lang="en-CA" dirty="0">
              <a:latin typeface="+mj-lt"/>
            </a:endParaRPr>
          </a:p>
        </p:txBody>
      </p:sp>
      <p:sp>
        <p:nvSpPr>
          <p:cNvPr id="5" name="Sous-titre 4"/>
          <p:cNvSpPr>
            <a:spLocks noGrp="1"/>
          </p:cNvSpPr>
          <p:nvPr>
            <p:ph type="subTitle" idx="1"/>
          </p:nvPr>
        </p:nvSpPr>
        <p:spPr/>
        <p:txBody>
          <a:bodyPr/>
          <a:lstStyle/>
          <a:p>
            <a:r>
              <a:rPr lang="en-CA" smtClean="0"/>
              <a:t>What is special about comet ISON?</a:t>
            </a:r>
            <a:endParaRPr lang="en-CA"/>
          </a:p>
        </p:txBody>
      </p:sp>
      <p:sp>
        <p:nvSpPr>
          <p:cNvPr id="16" name="Espace réservé du texte 15"/>
          <p:cNvSpPr>
            <a:spLocks noGrp="1"/>
          </p:cNvSpPr>
          <p:nvPr>
            <p:ph type="body" sz="quarter" idx="19"/>
          </p:nvPr>
        </p:nvSpPr>
        <p:spPr/>
        <p:txBody>
          <a:bodyPr/>
          <a:lstStyle/>
          <a:p>
            <a:endParaRPr lang="fr-CA"/>
          </a:p>
        </p:txBody>
      </p:sp>
      <p:pic>
        <p:nvPicPr>
          <p:cNvPr id="24" name="Picture 3"/>
          <p:cNvPicPr>
            <a:picLocks noChangeAspect="1" noChangeArrowheads="1"/>
          </p:cNvPicPr>
          <p:nvPr/>
        </p:nvPicPr>
        <p:blipFill>
          <a:blip r:embed="rId3"/>
          <a:srcRect l="1782" t="37284" r="71162" b="33175"/>
          <a:stretch>
            <a:fillRect/>
          </a:stretch>
        </p:blipFill>
        <p:spPr bwMode="auto">
          <a:xfrm>
            <a:off x="649287" y="1290637"/>
            <a:ext cx="5730835" cy="3517845"/>
          </a:xfrm>
          <a:prstGeom prst="rect">
            <a:avLst/>
          </a:prstGeom>
          <a:noFill/>
          <a:ln w="9525">
            <a:noFill/>
            <a:miter lim="800000"/>
            <a:headEnd/>
            <a:tailEnd/>
          </a:ln>
        </p:spPr>
      </p:pic>
      <p:sp>
        <p:nvSpPr>
          <p:cNvPr id="25" name="Ellipse 24"/>
          <p:cNvSpPr/>
          <p:nvPr/>
        </p:nvSpPr>
        <p:spPr>
          <a:xfrm>
            <a:off x="899592" y="1556792"/>
            <a:ext cx="488731" cy="331076"/>
          </a:xfrm>
          <a:prstGeom prst="ellipse">
            <a:avLst/>
          </a:prstGeom>
          <a:solidFill>
            <a:schemeClr val="accent5">
              <a:lumMod val="40000"/>
              <a:lumOff val="60000"/>
              <a:alpha val="24000"/>
            </a:schemeClr>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26" name="Ellipse 25"/>
          <p:cNvSpPr/>
          <p:nvPr/>
        </p:nvSpPr>
        <p:spPr>
          <a:xfrm>
            <a:off x="899592" y="2060848"/>
            <a:ext cx="488731" cy="331076"/>
          </a:xfrm>
          <a:prstGeom prst="ellipse">
            <a:avLst/>
          </a:prstGeom>
          <a:solidFill>
            <a:schemeClr val="accent6">
              <a:lumMod val="40000"/>
              <a:lumOff val="60000"/>
              <a:alpha val="25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27" name="Ellipse 26"/>
          <p:cNvSpPr/>
          <p:nvPr/>
        </p:nvSpPr>
        <p:spPr>
          <a:xfrm>
            <a:off x="827584" y="3356992"/>
            <a:ext cx="488731" cy="331076"/>
          </a:xfrm>
          <a:prstGeom prst="ellipse">
            <a:avLst/>
          </a:prstGeom>
          <a:solidFill>
            <a:schemeClr val="accent3">
              <a:lumMod val="40000"/>
              <a:lumOff val="60000"/>
              <a:alpha val="24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28" name="Ellipse 27"/>
          <p:cNvSpPr/>
          <p:nvPr/>
        </p:nvSpPr>
        <p:spPr>
          <a:xfrm>
            <a:off x="755576" y="3861048"/>
            <a:ext cx="776208" cy="541466"/>
          </a:xfrm>
          <a:prstGeom prst="ellipse">
            <a:avLst/>
          </a:prstGeom>
          <a:solidFill>
            <a:srgbClr val="FFFF00">
              <a:alpha val="24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29" name="ZoneTexte 14"/>
          <p:cNvSpPr txBox="1"/>
          <p:nvPr/>
        </p:nvSpPr>
        <p:spPr>
          <a:xfrm>
            <a:off x="646113" y="4997669"/>
            <a:ext cx="7848600" cy="810478"/>
          </a:xfrm>
          <a:prstGeom prst="rect">
            <a:avLst/>
          </a:prstGeom>
          <a:noFill/>
        </p:spPr>
        <p:txBody>
          <a:bodyPr wrap="square" lIns="127000" tIns="127000" rIns="127000" bIns="127000" rtlCol="0">
            <a:spAutoFit/>
          </a:bodyPr>
          <a:lstStyle/>
          <a:p>
            <a:r>
              <a:rPr lang="en-CA" b="1" smtClean="0">
                <a:solidFill>
                  <a:prstClr val="white"/>
                </a:solidFill>
              </a:rPr>
              <a:t>Eccentricity of 1.000 : parabolic orbit → It’s the first and last time we see it!</a:t>
            </a:r>
            <a:endParaRPr lang="en-CA" b="1">
              <a:solidFill>
                <a:srgbClr val="FFFFFF"/>
              </a:solidFill>
              <a:latin typeface="Arial"/>
            </a:endParaRPr>
          </a:p>
        </p:txBody>
      </p:sp>
      <p:sp>
        <p:nvSpPr>
          <p:cNvPr id="30" name="ZoneTexte 14"/>
          <p:cNvSpPr txBox="1"/>
          <p:nvPr/>
        </p:nvSpPr>
        <p:spPr>
          <a:xfrm>
            <a:off x="6380123" y="1887868"/>
            <a:ext cx="2101890" cy="810478"/>
          </a:xfrm>
          <a:prstGeom prst="rect">
            <a:avLst/>
          </a:prstGeom>
          <a:noFill/>
        </p:spPr>
        <p:txBody>
          <a:bodyPr wrap="square" lIns="127000" tIns="127000" rIns="127000" bIns="127000" rtlCol="0">
            <a:spAutoFit/>
          </a:bodyPr>
          <a:lstStyle/>
          <a:p>
            <a:r>
              <a:rPr lang="en-CA" b="1" smtClean="0">
                <a:solidFill>
                  <a:prstClr val="white"/>
                </a:solidFill>
              </a:rPr>
              <a:t>→ Perihelion distance</a:t>
            </a:r>
            <a:endParaRPr lang="en-CA" b="1">
              <a:solidFill>
                <a:srgbClr val="FFFFFF"/>
              </a:solidFill>
              <a:latin typeface="Arial"/>
            </a:endParaRPr>
          </a:p>
        </p:txBody>
      </p:sp>
      <p:sp>
        <p:nvSpPr>
          <p:cNvPr id="31" name="ZoneTexte 14"/>
          <p:cNvSpPr txBox="1"/>
          <p:nvPr/>
        </p:nvSpPr>
        <p:spPr>
          <a:xfrm>
            <a:off x="6372200" y="3140968"/>
            <a:ext cx="2592428" cy="810478"/>
          </a:xfrm>
          <a:prstGeom prst="rect">
            <a:avLst/>
          </a:prstGeom>
          <a:noFill/>
        </p:spPr>
        <p:txBody>
          <a:bodyPr wrap="square" lIns="127000" tIns="127000" rIns="127000" bIns="127000" rtlCol="0">
            <a:spAutoFit/>
          </a:bodyPr>
          <a:lstStyle/>
          <a:p>
            <a:r>
              <a:rPr lang="en-CA" b="1" dirty="0" smtClean="0">
                <a:solidFill>
                  <a:prstClr val="white"/>
                </a:solidFill>
              </a:rPr>
              <a:t>→Time of perihelion passage</a:t>
            </a:r>
            <a:endParaRPr lang="en-CA" b="1" dirty="0">
              <a:solidFill>
                <a:srgbClr val="FFFFFF"/>
              </a:solidFill>
              <a:latin typeface="Arial"/>
            </a:endParaRPr>
          </a:p>
        </p:txBody>
      </p:sp>
      <p:sp>
        <p:nvSpPr>
          <p:cNvPr id="32" name="ZoneTexte 14"/>
          <p:cNvSpPr txBox="1"/>
          <p:nvPr/>
        </p:nvSpPr>
        <p:spPr>
          <a:xfrm>
            <a:off x="6380122" y="3850788"/>
            <a:ext cx="2405063" cy="533479"/>
          </a:xfrm>
          <a:prstGeom prst="rect">
            <a:avLst/>
          </a:prstGeom>
          <a:noFill/>
        </p:spPr>
        <p:txBody>
          <a:bodyPr wrap="square" lIns="127000" tIns="127000" rIns="127000" bIns="127000" rtlCol="0">
            <a:spAutoFit/>
          </a:bodyPr>
          <a:lstStyle/>
          <a:p>
            <a:r>
              <a:rPr lang="en-CA" b="1" smtClean="0">
                <a:solidFill>
                  <a:prstClr val="white"/>
                </a:solidFill>
              </a:rPr>
              <a:t>→ Period</a:t>
            </a:r>
            <a:endParaRPr lang="en-CA" b="1">
              <a:solidFill>
                <a:srgbClr val="FFFFFF"/>
              </a:solidFill>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p:bldP spid="30" grpId="0"/>
      <p:bldP spid="31" grpId="0"/>
      <p:bldP spid="3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exte 8"/>
          <p:cNvSpPr>
            <a:spLocks noGrp="1"/>
          </p:cNvSpPr>
          <p:nvPr>
            <p:ph type="body" sz="quarter" idx="13"/>
          </p:nvPr>
        </p:nvSpPr>
        <p:spPr/>
        <p:txBody>
          <a:bodyPr/>
          <a:lstStyle/>
          <a:p>
            <a:endParaRPr lang="fr-CA"/>
          </a:p>
        </p:txBody>
      </p:sp>
      <p:sp>
        <p:nvSpPr>
          <p:cNvPr id="10" name="Espace réservé du tableau 9"/>
          <p:cNvSpPr>
            <a:spLocks noGrp="1"/>
          </p:cNvSpPr>
          <p:nvPr>
            <p:ph type="tbl" sz="quarter" idx="18"/>
          </p:nvPr>
        </p:nvSpPr>
        <p:spPr/>
      </p:sp>
      <p:sp>
        <p:nvSpPr>
          <p:cNvPr id="4" name="Titre 3"/>
          <p:cNvSpPr>
            <a:spLocks noGrp="1"/>
          </p:cNvSpPr>
          <p:nvPr>
            <p:ph type="title"/>
          </p:nvPr>
        </p:nvSpPr>
        <p:spPr/>
        <p:txBody>
          <a:bodyPr/>
          <a:lstStyle/>
          <a:p>
            <a:r>
              <a:rPr lang="en-CA" dirty="0" smtClean="0">
                <a:latin typeface="+mj-lt"/>
              </a:rPr>
              <a:t>Observations</a:t>
            </a:r>
            <a:endParaRPr lang="en-CA" dirty="0">
              <a:latin typeface="+mj-lt"/>
            </a:endParaRPr>
          </a:p>
        </p:txBody>
      </p:sp>
      <p:sp>
        <p:nvSpPr>
          <p:cNvPr id="5" name="Sous-titre 4"/>
          <p:cNvSpPr>
            <a:spLocks noGrp="1"/>
          </p:cNvSpPr>
          <p:nvPr>
            <p:ph type="subTitle" idx="1"/>
          </p:nvPr>
        </p:nvSpPr>
        <p:spPr/>
        <p:txBody>
          <a:bodyPr/>
          <a:lstStyle/>
          <a:p>
            <a:r>
              <a:rPr lang="en-CA" smtClean="0"/>
              <a:t>What is special about comet ISON?</a:t>
            </a:r>
            <a:endParaRPr lang="en-CA"/>
          </a:p>
        </p:txBody>
      </p:sp>
      <p:sp>
        <p:nvSpPr>
          <p:cNvPr id="11" name="Espace réservé du texte 10"/>
          <p:cNvSpPr>
            <a:spLocks noGrp="1"/>
          </p:cNvSpPr>
          <p:nvPr>
            <p:ph type="body" sz="quarter" idx="19"/>
          </p:nvPr>
        </p:nvSpPr>
        <p:spPr/>
        <p:txBody>
          <a:bodyPr/>
          <a:lstStyle/>
          <a:p>
            <a:endParaRPr lang="fr-CA"/>
          </a:p>
        </p:txBody>
      </p:sp>
      <p:sp>
        <p:nvSpPr>
          <p:cNvPr id="8" name="Text Placeholder 3"/>
          <p:cNvSpPr txBox="1">
            <a:spLocks/>
          </p:cNvSpPr>
          <p:nvPr/>
        </p:nvSpPr>
        <p:spPr>
          <a:xfrm>
            <a:off x="649286" y="1290638"/>
            <a:ext cx="7832725" cy="3518912"/>
          </a:xfrm>
          <a:prstGeom prst="rect">
            <a:avLst/>
          </a:prstGeom>
          <a:noFill/>
        </p:spPr>
        <p:txBody>
          <a:bodyPr wrap="square" lIns="127000" tIns="127000" rIns="127000" bIns="127000">
            <a:spAutoFit/>
          </a:bodyPr>
          <a:lstStyle>
            <a:lvl1pPr marL="0" indent="0" algn="l" defTabSz="457200" rtl="0" eaLnBrk="1" latinLnBrk="0" hangingPunct="1">
              <a:spcBef>
                <a:spcPct val="20000"/>
              </a:spcBef>
              <a:buFont typeface="Wingdings" charset="2"/>
              <a:buNone/>
              <a:defRPr sz="1800" b="1" kern="1200">
                <a:solidFill>
                  <a:schemeClr val="bg1"/>
                </a:solidFill>
                <a:latin typeface="+mn-lt"/>
                <a:ea typeface="+mn-ea"/>
                <a:cs typeface="+mn-cs"/>
              </a:defRPr>
            </a:lvl1pPr>
            <a:lvl2pPr marL="292100" indent="-233363" algn="l" defTabSz="457200" rtl="0" eaLnBrk="1" latinLnBrk="0" hangingPunct="1">
              <a:spcBef>
                <a:spcPct val="20000"/>
              </a:spcBef>
              <a:buFont typeface="Wingdings" charset="2"/>
              <a:buChar char=""/>
              <a:defRPr sz="1600" b="1" kern="1200">
                <a:solidFill>
                  <a:schemeClr val="bg1"/>
                </a:solidFill>
                <a:latin typeface="+mn-lt"/>
                <a:ea typeface="+mn-ea"/>
                <a:cs typeface="+mn-cs"/>
              </a:defRPr>
            </a:lvl2pPr>
            <a:lvl3pPr marL="481013"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3pPr>
            <a:lvl4pPr marL="715963" indent="-176213" algn="l" defTabSz="457200" rtl="0" eaLnBrk="1" latinLnBrk="0" hangingPunct="1">
              <a:spcBef>
                <a:spcPct val="20000"/>
              </a:spcBef>
              <a:buFont typeface="Arial"/>
              <a:buChar char="•"/>
              <a:tabLst/>
              <a:defRPr sz="1400" b="1" kern="1200">
                <a:solidFill>
                  <a:schemeClr val="bg1"/>
                </a:solidFill>
                <a:latin typeface="+mn-lt"/>
                <a:ea typeface="+mn-ea"/>
                <a:cs typeface="+mn-cs"/>
              </a:defRPr>
            </a:lvl4pPr>
            <a:lvl5pPr marL="890588"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None/>
            </a:pPr>
            <a:r>
              <a:rPr lang="en-CA" sz="2000" dirty="0" smtClean="0">
                <a:solidFill>
                  <a:prstClr val="white"/>
                </a:solidFill>
                <a:latin typeface="Arial"/>
              </a:rPr>
              <a:t>So: </a:t>
            </a:r>
          </a:p>
          <a:p>
            <a:pPr lvl="1"/>
            <a:r>
              <a:rPr lang="en-CA" sz="2000" dirty="0" smtClean="0">
                <a:solidFill>
                  <a:prstClr val="white"/>
                </a:solidFill>
                <a:latin typeface="Arial"/>
              </a:rPr>
              <a:t>large nucleus (5km?)</a:t>
            </a:r>
          </a:p>
          <a:p>
            <a:pPr lvl="1"/>
            <a:r>
              <a:rPr lang="en-CA" sz="2000" dirty="0" err="1" smtClean="0">
                <a:solidFill>
                  <a:prstClr val="white"/>
                </a:solidFill>
                <a:latin typeface="Arial"/>
              </a:rPr>
              <a:t>sungrazing</a:t>
            </a:r>
            <a:r>
              <a:rPr lang="en-CA" sz="2000" dirty="0" smtClean="0">
                <a:solidFill>
                  <a:prstClr val="white"/>
                </a:solidFill>
                <a:latin typeface="Arial"/>
              </a:rPr>
              <a:t> comet</a:t>
            </a:r>
          </a:p>
          <a:p>
            <a:pPr lvl="1"/>
            <a:r>
              <a:rPr lang="en-CA" sz="2000" dirty="0" smtClean="0">
                <a:solidFill>
                  <a:prstClr val="white"/>
                </a:solidFill>
                <a:latin typeface="Arial"/>
              </a:rPr>
              <a:t>first visit in the inner Solar system: lots of ice</a:t>
            </a:r>
          </a:p>
          <a:p>
            <a:pPr lvl="1"/>
            <a:endParaRPr lang="en-CA" sz="2000" dirty="0" smtClean="0">
              <a:solidFill>
                <a:prstClr val="white"/>
              </a:solidFill>
              <a:latin typeface="Arial"/>
            </a:endParaRPr>
          </a:p>
          <a:p>
            <a:pPr lvl="1"/>
            <a:r>
              <a:rPr lang="en-CA" sz="2000" dirty="0" smtClean="0">
                <a:solidFill>
                  <a:prstClr val="white"/>
                </a:solidFill>
                <a:latin typeface="Arial"/>
              </a:rPr>
              <a:t>BUT very difficult to predict…</a:t>
            </a:r>
          </a:p>
          <a:p>
            <a:pPr lvl="1"/>
            <a:endParaRPr lang="en-CA" sz="2000" dirty="0" smtClean="0">
              <a:solidFill>
                <a:prstClr val="white"/>
              </a:solidFill>
              <a:latin typeface="Arial"/>
            </a:endParaRPr>
          </a:p>
          <a:p>
            <a:pPr lvl="1"/>
            <a:endParaRPr lang="en-CA" sz="2000" dirty="0" smtClean="0">
              <a:solidFill>
                <a:prstClr val="white"/>
              </a:solidFill>
              <a:latin typeface="Arial"/>
            </a:endParaRPr>
          </a:p>
          <a:p>
            <a:pPr lvl="1">
              <a:buNone/>
            </a:pPr>
            <a:r>
              <a:rPr lang="en-CA" sz="2000" dirty="0" smtClean="0">
                <a:solidFill>
                  <a:prstClr val="white"/>
                </a:solidFill>
                <a:latin typeface="+mj-lt"/>
              </a:rPr>
              <a:t>What will happen?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ce réservé du texte 16"/>
          <p:cNvSpPr>
            <a:spLocks noGrp="1"/>
          </p:cNvSpPr>
          <p:nvPr>
            <p:ph type="body" sz="quarter" idx="13"/>
          </p:nvPr>
        </p:nvSpPr>
        <p:spPr/>
        <p:txBody>
          <a:bodyPr/>
          <a:lstStyle/>
          <a:p>
            <a:endParaRPr lang="fr-CA"/>
          </a:p>
        </p:txBody>
      </p:sp>
      <p:sp>
        <p:nvSpPr>
          <p:cNvPr id="18" name="Espace réservé du tableau 17"/>
          <p:cNvSpPr>
            <a:spLocks noGrp="1"/>
          </p:cNvSpPr>
          <p:nvPr>
            <p:ph type="tbl" sz="quarter" idx="18"/>
          </p:nvPr>
        </p:nvSpPr>
        <p:spPr/>
      </p:sp>
      <p:sp>
        <p:nvSpPr>
          <p:cNvPr id="4" name="Titre 3"/>
          <p:cNvSpPr>
            <a:spLocks noGrp="1"/>
          </p:cNvSpPr>
          <p:nvPr>
            <p:ph type="title"/>
          </p:nvPr>
        </p:nvSpPr>
        <p:spPr/>
        <p:txBody>
          <a:bodyPr/>
          <a:lstStyle/>
          <a:p>
            <a:r>
              <a:rPr lang="en-CA" dirty="0" smtClean="0">
                <a:latin typeface="+mj-lt"/>
              </a:rPr>
              <a:t>Observations so far</a:t>
            </a:r>
            <a:endParaRPr lang="en-CA" dirty="0">
              <a:latin typeface="+mj-lt"/>
            </a:endParaRPr>
          </a:p>
        </p:txBody>
      </p:sp>
      <p:sp>
        <p:nvSpPr>
          <p:cNvPr id="5" name="Sous-titre 4"/>
          <p:cNvSpPr>
            <a:spLocks noGrp="1"/>
          </p:cNvSpPr>
          <p:nvPr>
            <p:ph type="subTitle" idx="1"/>
          </p:nvPr>
        </p:nvSpPr>
        <p:spPr/>
        <p:txBody>
          <a:bodyPr/>
          <a:lstStyle/>
          <a:p>
            <a:r>
              <a:rPr lang="en-CA" smtClean="0"/>
              <a:t>What is special about comet ISON?</a:t>
            </a:r>
            <a:endParaRPr lang="en-CA"/>
          </a:p>
        </p:txBody>
      </p:sp>
      <p:sp>
        <p:nvSpPr>
          <p:cNvPr id="19" name="Espace réservé du texte 18"/>
          <p:cNvSpPr>
            <a:spLocks noGrp="1"/>
          </p:cNvSpPr>
          <p:nvPr>
            <p:ph type="body" sz="quarter" idx="19"/>
          </p:nvPr>
        </p:nvSpPr>
        <p:spPr/>
        <p:txBody>
          <a:bodyPr/>
          <a:lstStyle/>
          <a:p>
            <a:endParaRPr lang="fr-CA"/>
          </a:p>
        </p:txBody>
      </p:sp>
      <p:pic>
        <p:nvPicPr>
          <p:cNvPr id="12" name="Picture 2" descr="http://imgsrc.hubblesite.org/hu/db/images/hs-2013-14-a-web_print.jpg"/>
          <p:cNvPicPr>
            <a:picLocks noChangeAspect="1" noChangeArrowheads="1"/>
          </p:cNvPicPr>
          <p:nvPr/>
        </p:nvPicPr>
        <p:blipFill>
          <a:blip r:embed="rId3"/>
          <a:srcRect/>
          <a:stretch>
            <a:fillRect/>
          </a:stretch>
        </p:blipFill>
        <p:spPr bwMode="auto">
          <a:xfrm>
            <a:off x="511282" y="1061786"/>
            <a:ext cx="4553334" cy="4858740"/>
          </a:xfrm>
          <a:prstGeom prst="rect">
            <a:avLst/>
          </a:prstGeom>
          <a:noFill/>
          <a:ln>
            <a:solidFill>
              <a:schemeClr val="bg1"/>
            </a:solidFill>
          </a:ln>
        </p:spPr>
      </p:pic>
      <p:sp>
        <p:nvSpPr>
          <p:cNvPr id="13" name="ZoneTexte 14"/>
          <p:cNvSpPr txBox="1"/>
          <p:nvPr/>
        </p:nvSpPr>
        <p:spPr>
          <a:xfrm>
            <a:off x="5582776" y="1466193"/>
            <a:ext cx="3389774" cy="1364476"/>
          </a:xfrm>
          <a:prstGeom prst="rect">
            <a:avLst/>
          </a:prstGeom>
          <a:solidFill>
            <a:schemeClr val="tx1"/>
          </a:solidFill>
        </p:spPr>
        <p:txBody>
          <a:bodyPr wrap="square" lIns="127000" tIns="127000" rIns="127000" bIns="127000" rtlCol="0">
            <a:spAutoFit/>
          </a:bodyPr>
          <a:lstStyle/>
          <a:p>
            <a:r>
              <a:rPr lang="en-CA" b="1" dirty="0" smtClean="0">
                <a:solidFill>
                  <a:srgbClr val="FFFFFF"/>
                </a:solidFill>
                <a:latin typeface="Arial"/>
              </a:rPr>
              <a:t>Picture from Hubble Space Telescope </a:t>
            </a:r>
          </a:p>
          <a:p>
            <a:endParaRPr lang="en-CA" b="1" dirty="0" smtClean="0">
              <a:solidFill>
                <a:srgbClr val="FFFFFF"/>
              </a:solidFill>
              <a:latin typeface="Arial"/>
            </a:endParaRPr>
          </a:p>
          <a:p>
            <a:r>
              <a:rPr lang="en-CA" b="1" dirty="0" smtClean="0">
                <a:solidFill>
                  <a:srgbClr val="FFFFFF"/>
                </a:solidFill>
                <a:latin typeface="Arial"/>
              </a:rPr>
              <a:t> April 2013</a:t>
            </a:r>
            <a:endParaRPr lang="en-CA" b="1" dirty="0">
              <a:solidFill>
                <a:srgbClr val="FFFFFF"/>
              </a:solidFill>
              <a:latin typeface="Aria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ce réservé du texte 16"/>
          <p:cNvSpPr>
            <a:spLocks noGrp="1"/>
          </p:cNvSpPr>
          <p:nvPr>
            <p:ph type="body" sz="quarter" idx="13"/>
          </p:nvPr>
        </p:nvSpPr>
        <p:spPr/>
        <p:txBody>
          <a:bodyPr/>
          <a:lstStyle/>
          <a:p>
            <a:endParaRPr lang="fr-CA"/>
          </a:p>
        </p:txBody>
      </p:sp>
      <p:sp>
        <p:nvSpPr>
          <p:cNvPr id="18" name="Espace réservé du tableau 17"/>
          <p:cNvSpPr>
            <a:spLocks noGrp="1"/>
          </p:cNvSpPr>
          <p:nvPr>
            <p:ph type="tbl" sz="quarter" idx="18"/>
          </p:nvPr>
        </p:nvSpPr>
        <p:spPr/>
      </p:sp>
      <p:sp>
        <p:nvSpPr>
          <p:cNvPr id="4" name="Titre 3"/>
          <p:cNvSpPr>
            <a:spLocks noGrp="1"/>
          </p:cNvSpPr>
          <p:nvPr>
            <p:ph type="title"/>
          </p:nvPr>
        </p:nvSpPr>
        <p:spPr/>
        <p:txBody>
          <a:bodyPr/>
          <a:lstStyle/>
          <a:p>
            <a:r>
              <a:rPr lang="en-CA" dirty="0" smtClean="0">
                <a:latin typeface="+mj-lt"/>
              </a:rPr>
              <a:t>Observations so far</a:t>
            </a:r>
            <a:endParaRPr lang="en-CA" dirty="0">
              <a:latin typeface="+mj-lt"/>
            </a:endParaRPr>
          </a:p>
        </p:txBody>
      </p:sp>
      <p:sp>
        <p:nvSpPr>
          <p:cNvPr id="5" name="Sous-titre 4"/>
          <p:cNvSpPr>
            <a:spLocks noGrp="1"/>
          </p:cNvSpPr>
          <p:nvPr>
            <p:ph type="subTitle" idx="1"/>
          </p:nvPr>
        </p:nvSpPr>
        <p:spPr/>
        <p:txBody>
          <a:bodyPr/>
          <a:lstStyle/>
          <a:p>
            <a:r>
              <a:rPr lang="en-CA" smtClean="0"/>
              <a:t>What is special about comet ISON?</a:t>
            </a:r>
            <a:endParaRPr lang="en-CA"/>
          </a:p>
        </p:txBody>
      </p:sp>
      <p:sp>
        <p:nvSpPr>
          <p:cNvPr id="19" name="Espace réservé du texte 18"/>
          <p:cNvSpPr>
            <a:spLocks noGrp="1"/>
          </p:cNvSpPr>
          <p:nvPr>
            <p:ph type="body" sz="quarter" idx="19"/>
          </p:nvPr>
        </p:nvSpPr>
        <p:spPr/>
        <p:txBody>
          <a:bodyPr/>
          <a:lstStyle/>
          <a:p>
            <a:endParaRPr lang="fr-CA"/>
          </a:p>
        </p:txBody>
      </p:sp>
      <p:sp>
        <p:nvSpPr>
          <p:cNvPr id="13" name="ZoneTexte 14"/>
          <p:cNvSpPr txBox="1"/>
          <p:nvPr/>
        </p:nvSpPr>
        <p:spPr>
          <a:xfrm>
            <a:off x="5708436" y="1466193"/>
            <a:ext cx="3438853" cy="1364476"/>
          </a:xfrm>
          <a:prstGeom prst="rect">
            <a:avLst/>
          </a:prstGeom>
          <a:solidFill>
            <a:schemeClr val="tx1"/>
          </a:solidFill>
        </p:spPr>
        <p:txBody>
          <a:bodyPr wrap="square" lIns="127000" tIns="127000" rIns="127000" bIns="127000" rtlCol="0">
            <a:spAutoFit/>
          </a:bodyPr>
          <a:lstStyle/>
          <a:p>
            <a:r>
              <a:rPr lang="en-CA" b="1" dirty="0" smtClean="0">
                <a:solidFill>
                  <a:srgbClr val="FFFFFF"/>
                </a:solidFill>
                <a:latin typeface="Arial"/>
              </a:rPr>
              <a:t>Picture from Hubble Space Telescope </a:t>
            </a:r>
          </a:p>
          <a:p>
            <a:endParaRPr lang="en-CA" b="1" dirty="0" smtClean="0">
              <a:solidFill>
                <a:srgbClr val="FFFFFF"/>
              </a:solidFill>
              <a:latin typeface="Arial"/>
            </a:endParaRPr>
          </a:p>
          <a:p>
            <a:r>
              <a:rPr lang="en-CA" b="1" dirty="0" smtClean="0">
                <a:solidFill>
                  <a:srgbClr val="FFFFFF"/>
                </a:solidFill>
                <a:latin typeface="Arial"/>
              </a:rPr>
              <a:t>May 2013</a:t>
            </a:r>
            <a:endParaRPr lang="en-CA" b="1" dirty="0">
              <a:solidFill>
                <a:srgbClr val="FFFFFF"/>
              </a:solidFill>
              <a:latin typeface="Arial"/>
            </a:endParaRPr>
          </a:p>
        </p:txBody>
      </p:sp>
      <p:pic>
        <p:nvPicPr>
          <p:cNvPr id="9" name="Picture 2" descr="http://imgsrc.hubblesite.org/hu/db/images/hs-2013-24-b-web_print.jpg"/>
          <p:cNvPicPr>
            <a:picLocks noChangeAspect="1" noChangeArrowheads="1"/>
          </p:cNvPicPr>
          <p:nvPr/>
        </p:nvPicPr>
        <p:blipFill>
          <a:blip r:embed="rId3"/>
          <a:srcRect/>
          <a:stretch>
            <a:fillRect/>
          </a:stretch>
        </p:blipFill>
        <p:spPr bwMode="auto">
          <a:xfrm>
            <a:off x="565869" y="1126228"/>
            <a:ext cx="5142567" cy="4769732"/>
          </a:xfrm>
          <a:prstGeom prst="rect">
            <a:avLst/>
          </a:prstGeom>
          <a:noFill/>
          <a:ln w="6350">
            <a:solidFill>
              <a:schemeClr val="bg1"/>
            </a:solidFill>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ce réservé du texte 16"/>
          <p:cNvSpPr>
            <a:spLocks noGrp="1"/>
          </p:cNvSpPr>
          <p:nvPr>
            <p:ph type="body" sz="quarter" idx="13"/>
          </p:nvPr>
        </p:nvSpPr>
        <p:spPr/>
        <p:txBody>
          <a:bodyPr/>
          <a:lstStyle/>
          <a:p>
            <a:endParaRPr lang="fr-CA"/>
          </a:p>
        </p:txBody>
      </p:sp>
      <p:sp>
        <p:nvSpPr>
          <p:cNvPr id="18" name="Espace réservé du tableau 17"/>
          <p:cNvSpPr>
            <a:spLocks noGrp="1"/>
          </p:cNvSpPr>
          <p:nvPr>
            <p:ph type="tbl" sz="quarter" idx="18"/>
          </p:nvPr>
        </p:nvSpPr>
        <p:spPr/>
      </p:sp>
      <p:sp>
        <p:nvSpPr>
          <p:cNvPr id="4" name="Titre 3"/>
          <p:cNvSpPr>
            <a:spLocks noGrp="1"/>
          </p:cNvSpPr>
          <p:nvPr>
            <p:ph type="title"/>
          </p:nvPr>
        </p:nvSpPr>
        <p:spPr/>
        <p:txBody>
          <a:bodyPr/>
          <a:lstStyle/>
          <a:p>
            <a:r>
              <a:rPr lang="en-CA" dirty="0" smtClean="0">
                <a:latin typeface="+mj-lt"/>
              </a:rPr>
              <a:t>Observations so far</a:t>
            </a:r>
            <a:endParaRPr lang="en-CA" dirty="0">
              <a:latin typeface="+mj-lt"/>
            </a:endParaRPr>
          </a:p>
        </p:txBody>
      </p:sp>
      <p:sp>
        <p:nvSpPr>
          <p:cNvPr id="5" name="Sous-titre 4"/>
          <p:cNvSpPr>
            <a:spLocks noGrp="1"/>
          </p:cNvSpPr>
          <p:nvPr>
            <p:ph type="subTitle" idx="1"/>
          </p:nvPr>
        </p:nvSpPr>
        <p:spPr/>
        <p:txBody>
          <a:bodyPr/>
          <a:lstStyle/>
          <a:p>
            <a:r>
              <a:rPr lang="en-CA" smtClean="0"/>
              <a:t>What is special about comet ISON?</a:t>
            </a:r>
            <a:endParaRPr lang="en-CA"/>
          </a:p>
        </p:txBody>
      </p:sp>
      <p:sp>
        <p:nvSpPr>
          <p:cNvPr id="19" name="Espace réservé du texte 18"/>
          <p:cNvSpPr>
            <a:spLocks noGrp="1"/>
          </p:cNvSpPr>
          <p:nvPr>
            <p:ph type="body" sz="quarter" idx="19"/>
          </p:nvPr>
        </p:nvSpPr>
        <p:spPr/>
        <p:txBody>
          <a:bodyPr/>
          <a:lstStyle/>
          <a:p>
            <a:endParaRPr lang="fr-CA"/>
          </a:p>
        </p:txBody>
      </p:sp>
      <p:sp>
        <p:nvSpPr>
          <p:cNvPr id="13" name="ZoneTexte 14"/>
          <p:cNvSpPr txBox="1"/>
          <p:nvPr/>
        </p:nvSpPr>
        <p:spPr>
          <a:xfrm>
            <a:off x="5621994" y="1466193"/>
            <a:ext cx="3610303" cy="1364476"/>
          </a:xfrm>
          <a:prstGeom prst="rect">
            <a:avLst/>
          </a:prstGeom>
          <a:solidFill>
            <a:schemeClr val="tx1"/>
          </a:solidFill>
        </p:spPr>
        <p:txBody>
          <a:bodyPr wrap="square" lIns="127000" tIns="127000" rIns="127000" bIns="127000" rtlCol="0">
            <a:spAutoFit/>
          </a:bodyPr>
          <a:lstStyle/>
          <a:p>
            <a:r>
              <a:rPr lang="en-CA" b="1" dirty="0" smtClean="0">
                <a:solidFill>
                  <a:srgbClr val="FFFFFF"/>
                </a:solidFill>
                <a:latin typeface="Arial"/>
              </a:rPr>
              <a:t>Picture from Hubble Space Telescope </a:t>
            </a:r>
          </a:p>
          <a:p>
            <a:endParaRPr lang="en-CA" b="1" dirty="0" smtClean="0">
              <a:solidFill>
                <a:srgbClr val="FFFFFF"/>
              </a:solidFill>
              <a:latin typeface="Arial"/>
            </a:endParaRPr>
          </a:p>
          <a:p>
            <a:r>
              <a:rPr lang="en-CA" b="1" dirty="0" smtClean="0">
                <a:solidFill>
                  <a:srgbClr val="FFFFFF"/>
                </a:solidFill>
                <a:latin typeface="Arial"/>
              </a:rPr>
              <a:t>October 9</a:t>
            </a:r>
            <a:r>
              <a:rPr lang="en-CA" b="1" baseline="30000" dirty="0" smtClean="0">
                <a:solidFill>
                  <a:srgbClr val="FFFFFF"/>
                </a:solidFill>
                <a:latin typeface="Arial"/>
              </a:rPr>
              <a:t>th</a:t>
            </a:r>
            <a:r>
              <a:rPr lang="en-CA" b="1" dirty="0" smtClean="0">
                <a:solidFill>
                  <a:srgbClr val="FFFFFF"/>
                </a:solidFill>
                <a:latin typeface="Arial"/>
              </a:rPr>
              <a:t> 2013</a:t>
            </a:r>
            <a:endParaRPr lang="en-CA" b="1" dirty="0">
              <a:solidFill>
                <a:srgbClr val="FFFFFF"/>
              </a:solidFill>
              <a:latin typeface="Arial"/>
            </a:endParaRPr>
          </a:p>
        </p:txBody>
      </p:sp>
      <p:pic>
        <p:nvPicPr>
          <p:cNvPr id="10" name="Picture 2" descr="http://imgsrc.hubblesite.org/hu/db/images/hs-2013-42-b-web_print.jpg"/>
          <p:cNvPicPr>
            <a:picLocks noChangeAspect="1" noChangeArrowheads="1"/>
          </p:cNvPicPr>
          <p:nvPr/>
        </p:nvPicPr>
        <p:blipFill>
          <a:blip r:embed="rId3"/>
          <a:srcRect/>
          <a:stretch>
            <a:fillRect/>
          </a:stretch>
        </p:blipFill>
        <p:spPr bwMode="auto">
          <a:xfrm>
            <a:off x="649287" y="1059026"/>
            <a:ext cx="4972707" cy="4972707"/>
          </a:xfrm>
          <a:prstGeom prst="rect">
            <a:avLst/>
          </a:prstGeom>
          <a:noFill/>
          <a:ln w="6350">
            <a:solidFill>
              <a:schemeClr val="bg1"/>
            </a:solidFill>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ce réservé du texte 16"/>
          <p:cNvSpPr>
            <a:spLocks noGrp="1"/>
          </p:cNvSpPr>
          <p:nvPr>
            <p:ph type="body" sz="quarter" idx="13"/>
          </p:nvPr>
        </p:nvSpPr>
        <p:spPr/>
        <p:txBody>
          <a:bodyPr/>
          <a:lstStyle/>
          <a:p>
            <a:endParaRPr lang="fr-CA"/>
          </a:p>
        </p:txBody>
      </p:sp>
      <p:sp>
        <p:nvSpPr>
          <p:cNvPr id="18" name="Espace réservé du tableau 17"/>
          <p:cNvSpPr>
            <a:spLocks noGrp="1"/>
          </p:cNvSpPr>
          <p:nvPr>
            <p:ph type="tbl" sz="quarter" idx="18"/>
          </p:nvPr>
        </p:nvSpPr>
        <p:spPr/>
      </p:sp>
      <p:sp>
        <p:nvSpPr>
          <p:cNvPr id="4" name="Titre 3"/>
          <p:cNvSpPr>
            <a:spLocks noGrp="1"/>
          </p:cNvSpPr>
          <p:nvPr>
            <p:ph type="title"/>
          </p:nvPr>
        </p:nvSpPr>
        <p:spPr/>
        <p:txBody>
          <a:bodyPr/>
          <a:lstStyle/>
          <a:p>
            <a:r>
              <a:rPr lang="en-CA" dirty="0" smtClean="0">
                <a:latin typeface="+mj-lt"/>
              </a:rPr>
              <a:t>Observations so far</a:t>
            </a:r>
            <a:endParaRPr lang="en-CA" dirty="0">
              <a:latin typeface="+mj-lt"/>
            </a:endParaRPr>
          </a:p>
        </p:txBody>
      </p:sp>
      <p:sp>
        <p:nvSpPr>
          <p:cNvPr id="5" name="Sous-titre 4"/>
          <p:cNvSpPr>
            <a:spLocks noGrp="1"/>
          </p:cNvSpPr>
          <p:nvPr>
            <p:ph type="subTitle" idx="1"/>
          </p:nvPr>
        </p:nvSpPr>
        <p:spPr/>
        <p:txBody>
          <a:bodyPr/>
          <a:lstStyle/>
          <a:p>
            <a:r>
              <a:rPr lang="en-CA" smtClean="0"/>
              <a:t>What is special about comet ISON?</a:t>
            </a:r>
            <a:endParaRPr lang="en-CA"/>
          </a:p>
        </p:txBody>
      </p:sp>
      <p:sp>
        <p:nvSpPr>
          <p:cNvPr id="19" name="Espace réservé du texte 18"/>
          <p:cNvSpPr>
            <a:spLocks noGrp="1"/>
          </p:cNvSpPr>
          <p:nvPr>
            <p:ph type="body" sz="quarter" idx="19"/>
          </p:nvPr>
        </p:nvSpPr>
        <p:spPr/>
        <p:txBody>
          <a:bodyPr/>
          <a:lstStyle/>
          <a:p>
            <a:endParaRPr lang="fr-CA"/>
          </a:p>
        </p:txBody>
      </p:sp>
      <p:sp>
        <p:nvSpPr>
          <p:cNvPr id="13" name="ZoneTexte 14"/>
          <p:cNvSpPr txBox="1"/>
          <p:nvPr/>
        </p:nvSpPr>
        <p:spPr>
          <a:xfrm>
            <a:off x="5621994" y="1466193"/>
            <a:ext cx="3610303" cy="1364476"/>
          </a:xfrm>
          <a:prstGeom prst="rect">
            <a:avLst/>
          </a:prstGeom>
          <a:solidFill>
            <a:schemeClr val="tx1"/>
          </a:solidFill>
        </p:spPr>
        <p:txBody>
          <a:bodyPr wrap="square" lIns="127000" tIns="127000" rIns="127000" bIns="127000" rtlCol="0">
            <a:spAutoFit/>
          </a:bodyPr>
          <a:lstStyle/>
          <a:p>
            <a:r>
              <a:rPr lang="en-CA" b="1" dirty="0" smtClean="0">
                <a:solidFill>
                  <a:srgbClr val="FFFFFF"/>
                </a:solidFill>
                <a:latin typeface="Arial"/>
              </a:rPr>
              <a:t>Picture from Hubble Space Telescope </a:t>
            </a:r>
          </a:p>
          <a:p>
            <a:endParaRPr lang="en-CA" b="1" dirty="0" smtClean="0">
              <a:solidFill>
                <a:srgbClr val="FFFFFF"/>
              </a:solidFill>
              <a:latin typeface="Arial"/>
            </a:endParaRPr>
          </a:p>
          <a:p>
            <a:r>
              <a:rPr lang="en-CA" b="1" dirty="0" smtClean="0">
                <a:solidFill>
                  <a:srgbClr val="FFFFFF"/>
                </a:solidFill>
                <a:latin typeface="Arial"/>
              </a:rPr>
              <a:t>November 2</a:t>
            </a:r>
            <a:r>
              <a:rPr lang="en-CA" b="1" baseline="30000" dirty="0" smtClean="0">
                <a:solidFill>
                  <a:srgbClr val="FFFFFF"/>
                </a:solidFill>
                <a:latin typeface="Arial"/>
              </a:rPr>
              <a:t>nd</a:t>
            </a:r>
            <a:r>
              <a:rPr lang="en-CA" b="1" dirty="0" smtClean="0">
                <a:solidFill>
                  <a:srgbClr val="FFFFFF"/>
                </a:solidFill>
                <a:latin typeface="Arial"/>
              </a:rPr>
              <a:t> 2013</a:t>
            </a:r>
            <a:endParaRPr lang="en-CA" b="1" dirty="0">
              <a:solidFill>
                <a:srgbClr val="FFFFFF"/>
              </a:solidFill>
              <a:latin typeface="Arial"/>
            </a:endParaRPr>
          </a:p>
        </p:txBody>
      </p:sp>
      <p:pic>
        <p:nvPicPr>
          <p:cNvPr id="9" name="Picture 2" descr="Thumb_p1347a1k"/>
          <p:cNvPicPr>
            <a:picLocks noChangeAspect="1" noChangeArrowheads="1"/>
          </p:cNvPicPr>
          <p:nvPr/>
        </p:nvPicPr>
        <p:blipFill>
          <a:blip r:embed="rId3"/>
          <a:srcRect/>
          <a:stretch>
            <a:fillRect/>
          </a:stretch>
        </p:blipFill>
        <p:spPr bwMode="auto">
          <a:xfrm>
            <a:off x="649287" y="1210516"/>
            <a:ext cx="4761187" cy="4748320"/>
          </a:xfrm>
          <a:prstGeom prst="rect">
            <a:avLst/>
          </a:prstGeom>
          <a:noFill/>
          <a:ln w="6350">
            <a:solidFill>
              <a:schemeClr val="bg1"/>
            </a:solidFill>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imgsrc.hubblesite.org/hu/hs-media/ckeditor/picture/data/528a398ac17e17b496000009/content_ISON-jaeger-131108.jpg"/>
          <p:cNvPicPr>
            <a:picLocks noChangeAspect="1" noChangeArrowheads="1"/>
          </p:cNvPicPr>
          <p:nvPr/>
        </p:nvPicPr>
        <p:blipFill>
          <a:blip r:embed="rId3"/>
          <a:srcRect/>
          <a:stretch>
            <a:fillRect/>
          </a:stretch>
        </p:blipFill>
        <p:spPr bwMode="auto">
          <a:xfrm>
            <a:off x="-41713" y="-456397"/>
            <a:ext cx="9422196" cy="6819097"/>
          </a:xfrm>
          <a:prstGeom prst="rect">
            <a:avLst/>
          </a:prstGeom>
          <a:noFill/>
        </p:spPr>
      </p:pic>
      <p:sp>
        <p:nvSpPr>
          <p:cNvPr id="17" name="Espace réservé du texte 16"/>
          <p:cNvSpPr>
            <a:spLocks noGrp="1"/>
          </p:cNvSpPr>
          <p:nvPr>
            <p:ph type="body" sz="quarter" idx="13"/>
          </p:nvPr>
        </p:nvSpPr>
        <p:spPr/>
        <p:txBody>
          <a:bodyPr/>
          <a:lstStyle/>
          <a:p>
            <a:endParaRPr lang="fr-CA"/>
          </a:p>
        </p:txBody>
      </p:sp>
      <p:sp>
        <p:nvSpPr>
          <p:cNvPr id="18" name="Espace réservé du tableau 17"/>
          <p:cNvSpPr>
            <a:spLocks noGrp="1"/>
          </p:cNvSpPr>
          <p:nvPr>
            <p:ph type="tbl" sz="quarter" idx="18"/>
          </p:nvPr>
        </p:nvSpPr>
        <p:spPr/>
      </p:sp>
      <p:sp>
        <p:nvSpPr>
          <p:cNvPr id="4" name="Titre 3"/>
          <p:cNvSpPr>
            <a:spLocks noGrp="1"/>
          </p:cNvSpPr>
          <p:nvPr>
            <p:ph type="title"/>
          </p:nvPr>
        </p:nvSpPr>
        <p:spPr/>
        <p:txBody>
          <a:bodyPr/>
          <a:lstStyle/>
          <a:p>
            <a:r>
              <a:rPr lang="en-CA" dirty="0" smtClean="0">
                <a:latin typeface="+mj-lt"/>
              </a:rPr>
              <a:t>Observations so far</a:t>
            </a:r>
            <a:endParaRPr lang="en-CA" dirty="0">
              <a:latin typeface="+mj-lt"/>
            </a:endParaRPr>
          </a:p>
        </p:txBody>
      </p:sp>
      <p:sp>
        <p:nvSpPr>
          <p:cNvPr id="5" name="Sous-titre 4"/>
          <p:cNvSpPr>
            <a:spLocks noGrp="1"/>
          </p:cNvSpPr>
          <p:nvPr>
            <p:ph type="subTitle" idx="1"/>
          </p:nvPr>
        </p:nvSpPr>
        <p:spPr/>
        <p:txBody>
          <a:bodyPr/>
          <a:lstStyle/>
          <a:p>
            <a:r>
              <a:rPr lang="en-CA" smtClean="0"/>
              <a:t>What is special about comet ISON?</a:t>
            </a:r>
            <a:endParaRPr lang="en-CA"/>
          </a:p>
        </p:txBody>
      </p:sp>
      <p:sp>
        <p:nvSpPr>
          <p:cNvPr id="19" name="Espace réservé du texte 18"/>
          <p:cNvSpPr>
            <a:spLocks noGrp="1"/>
          </p:cNvSpPr>
          <p:nvPr>
            <p:ph type="body" sz="quarter" idx="19"/>
          </p:nvPr>
        </p:nvSpPr>
        <p:spPr/>
        <p:txBody>
          <a:bodyPr/>
          <a:lstStyle/>
          <a:p>
            <a:endParaRPr lang="fr-CA"/>
          </a:p>
        </p:txBody>
      </p:sp>
      <p:sp>
        <p:nvSpPr>
          <p:cNvPr id="11" name="ZoneTexte 14"/>
          <p:cNvSpPr txBox="1"/>
          <p:nvPr/>
        </p:nvSpPr>
        <p:spPr>
          <a:xfrm>
            <a:off x="6104381" y="3168869"/>
            <a:ext cx="2758965" cy="1641475"/>
          </a:xfrm>
          <a:prstGeom prst="rect">
            <a:avLst/>
          </a:prstGeom>
          <a:solidFill>
            <a:schemeClr val="tx1"/>
          </a:solidFill>
        </p:spPr>
        <p:txBody>
          <a:bodyPr wrap="square" lIns="127000" tIns="127000" rIns="127000" bIns="127000" rtlCol="0">
            <a:spAutoFit/>
          </a:bodyPr>
          <a:lstStyle/>
          <a:p>
            <a:r>
              <a:rPr lang="en-CA" b="1" smtClean="0">
                <a:solidFill>
                  <a:srgbClr val="FFFFFF"/>
                </a:solidFill>
                <a:latin typeface="Arial"/>
              </a:rPr>
              <a:t>ISON is now too big for the field of view of Hubble!</a:t>
            </a:r>
          </a:p>
          <a:p>
            <a:endParaRPr lang="en-CA" b="1" smtClean="0">
              <a:solidFill>
                <a:srgbClr val="FFFFFF"/>
              </a:solidFill>
              <a:latin typeface="Arial"/>
            </a:endParaRPr>
          </a:p>
          <a:p>
            <a:r>
              <a:rPr lang="en-CA" b="1" smtClean="0">
                <a:solidFill>
                  <a:srgbClr val="FFFFFF"/>
                </a:solidFill>
                <a:latin typeface="Arial"/>
              </a:rPr>
              <a:t>November 8th 2013</a:t>
            </a:r>
            <a:endParaRPr lang="en-CA" b="1">
              <a:solidFill>
                <a:srgbClr val="FFFFFF"/>
              </a:solidFill>
              <a:latin typeface="Aria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ce réservé du texte 16"/>
          <p:cNvSpPr>
            <a:spLocks noGrp="1"/>
          </p:cNvSpPr>
          <p:nvPr>
            <p:ph type="body" sz="quarter" idx="13"/>
          </p:nvPr>
        </p:nvSpPr>
        <p:spPr/>
        <p:txBody>
          <a:bodyPr/>
          <a:lstStyle/>
          <a:p>
            <a:endParaRPr lang="fr-CA"/>
          </a:p>
        </p:txBody>
      </p:sp>
      <p:sp>
        <p:nvSpPr>
          <p:cNvPr id="18" name="Espace réservé du tableau 17"/>
          <p:cNvSpPr>
            <a:spLocks noGrp="1"/>
          </p:cNvSpPr>
          <p:nvPr>
            <p:ph type="tbl" sz="quarter" idx="18"/>
          </p:nvPr>
        </p:nvSpPr>
        <p:spPr/>
      </p:sp>
      <p:sp>
        <p:nvSpPr>
          <p:cNvPr id="4" name="Titre 3"/>
          <p:cNvSpPr>
            <a:spLocks noGrp="1"/>
          </p:cNvSpPr>
          <p:nvPr>
            <p:ph type="title"/>
          </p:nvPr>
        </p:nvSpPr>
        <p:spPr/>
        <p:txBody>
          <a:bodyPr/>
          <a:lstStyle/>
          <a:p>
            <a:r>
              <a:rPr lang="en-CA" dirty="0" smtClean="0">
                <a:latin typeface="+mj-lt"/>
              </a:rPr>
              <a:t>Observations so far</a:t>
            </a:r>
            <a:endParaRPr lang="en-CA" dirty="0">
              <a:latin typeface="+mj-lt"/>
            </a:endParaRPr>
          </a:p>
        </p:txBody>
      </p:sp>
      <p:sp>
        <p:nvSpPr>
          <p:cNvPr id="5" name="Sous-titre 4"/>
          <p:cNvSpPr>
            <a:spLocks noGrp="1"/>
          </p:cNvSpPr>
          <p:nvPr>
            <p:ph type="subTitle" idx="1"/>
          </p:nvPr>
        </p:nvSpPr>
        <p:spPr/>
        <p:txBody>
          <a:bodyPr/>
          <a:lstStyle/>
          <a:p>
            <a:r>
              <a:rPr lang="en-CA" smtClean="0"/>
              <a:t>What is special about comet ISON?</a:t>
            </a:r>
            <a:endParaRPr lang="en-CA"/>
          </a:p>
        </p:txBody>
      </p:sp>
      <p:sp>
        <p:nvSpPr>
          <p:cNvPr id="19" name="Espace réservé du texte 18"/>
          <p:cNvSpPr>
            <a:spLocks noGrp="1"/>
          </p:cNvSpPr>
          <p:nvPr>
            <p:ph type="body" sz="quarter" idx="19"/>
          </p:nvPr>
        </p:nvSpPr>
        <p:spPr/>
        <p:txBody>
          <a:bodyPr/>
          <a:lstStyle/>
          <a:p>
            <a:endParaRPr lang="fr-CA"/>
          </a:p>
        </p:txBody>
      </p:sp>
      <p:sp>
        <p:nvSpPr>
          <p:cNvPr id="9" name="Text Placeholder 3"/>
          <p:cNvSpPr txBox="1">
            <a:spLocks/>
          </p:cNvSpPr>
          <p:nvPr/>
        </p:nvSpPr>
        <p:spPr>
          <a:xfrm>
            <a:off x="649286" y="1290638"/>
            <a:ext cx="7832725" cy="2041585"/>
          </a:xfrm>
          <a:prstGeom prst="rect">
            <a:avLst/>
          </a:prstGeom>
          <a:noFill/>
        </p:spPr>
        <p:txBody>
          <a:bodyPr wrap="square" lIns="127000" tIns="127000" rIns="127000" bIns="127000">
            <a:spAutoFit/>
          </a:bodyPr>
          <a:lstStyle>
            <a:lvl1pPr marL="0" indent="0" algn="l" defTabSz="457200" rtl="0" eaLnBrk="1" latinLnBrk="0" hangingPunct="1">
              <a:spcBef>
                <a:spcPct val="20000"/>
              </a:spcBef>
              <a:buFont typeface="Wingdings" charset="2"/>
              <a:buNone/>
              <a:defRPr sz="1800" b="1" kern="1200">
                <a:solidFill>
                  <a:schemeClr val="bg1"/>
                </a:solidFill>
                <a:latin typeface="+mn-lt"/>
                <a:ea typeface="+mn-ea"/>
                <a:cs typeface="+mn-cs"/>
              </a:defRPr>
            </a:lvl1pPr>
            <a:lvl2pPr marL="292100" indent="-233363" algn="l" defTabSz="457200" rtl="0" eaLnBrk="1" latinLnBrk="0" hangingPunct="1">
              <a:spcBef>
                <a:spcPct val="20000"/>
              </a:spcBef>
              <a:buFont typeface="Wingdings" charset="2"/>
              <a:buChar char=""/>
              <a:defRPr sz="1600" b="1" kern="1200">
                <a:solidFill>
                  <a:schemeClr val="bg1"/>
                </a:solidFill>
                <a:latin typeface="+mn-lt"/>
                <a:ea typeface="+mn-ea"/>
                <a:cs typeface="+mn-cs"/>
              </a:defRPr>
            </a:lvl2pPr>
            <a:lvl3pPr marL="481013"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3pPr>
            <a:lvl4pPr marL="715963" indent="-176213" algn="l" defTabSz="457200" rtl="0" eaLnBrk="1" latinLnBrk="0" hangingPunct="1">
              <a:spcBef>
                <a:spcPct val="20000"/>
              </a:spcBef>
              <a:buFont typeface="Arial"/>
              <a:buChar char="•"/>
              <a:tabLst/>
              <a:defRPr sz="1400" b="1" kern="1200">
                <a:solidFill>
                  <a:schemeClr val="bg1"/>
                </a:solidFill>
                <a:latin typeface="+mn-lt"/>
                <a:ea typeface="+mn-ea"/>
                <a:cs typeface="+mn-cs"/>
              </a:defRPr>
            </a:lvl4pPr>
            <a:lvl5pPr marL="890588"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CA" sz="2000" dirty="0" smtClean="0">
                <a:solidFill>
                  <a:prstClr val="white"/>
                </a:solidFill>
                <a:latin typeface="Arial"/>
              </a:rPr>
              <a:t>for many months: visible with a telescope</a:t>
            </a:r>
          </a:p>
          <a:p>
            <a:pPr lvl="1"/>
            <a:endParaRPr lang="en-CA" sz="2000" dirty="0" smtClean="0">
              <a:solidFill>
                <a:prstClr val="white"/>
              </a:solidFill>
              <a:latin typeface="Arial"/>
            </a:endParaRPr>
          </a:p>
          <a:p>
            <a:pPr lvl="1"/>
            <a:r>
              <a:rPr lang="en-CA" sz="2000" dirty="0" smtClean="0">
                <a:solidFill>
                  <a:prstClr val="white"/>
                </a:solidFill>
                <a:latin typeface="Arial"/>
              </a:rPr>
              <a:t>~ November 10 : visible with binoculars</a:t>
            </a:r>
          </a:p>
          <a:p>
            <a:pPr lvl="1">
              <a:buNone/>
            </a:pPr>
            <a:endParaRPr lang="en-CA" sz="2000" dirty="0" smtClean="0">
              <a:solidFill>
                <a:prstClr val="white"/>
              </a:solidFill>
              <a:latin typeface="Arial"/>
            </a:endParaRPr>
          </a:p>
          <a:p>
            <a:pPr lvl="1"/>
            <a:r>
              <a:rPr lang="en-CA" sz="2000" dirty="0" smtClean="0">
                <a:solidFill>
                  <a:prstClr val="white"/>
                </a:solidFill>
                <a:latin typeface="Arial"/>
              </a:rPr>
              <a:t>November 14 : outburst – now visible with the naked eye!</a:t>
            </a:r>
          </a:p>
        </p:txBody>
      </p:sp>
      <p:pic>
        <p:nvPicPr>
          <p:cNvPr id="12" name="Picture 2" descr="http://0e33611cb8e6da737d5c-e13b5a910e105e07f9070866adaae10b.r15.cf1.rackcdn.com/Charles-Coburn-ISON-COMPARE-1k_1384462999_lg.jpg"/>
          <p:cNvPicPr>
            <a:picLocks noChangeAspect="1" noChangeArrowheads="1"/>
          </p:cNvPicPr>
          <p:nvPr/>
        </p:nvPicPr>
        <p:blipFill>
          <a:blip r:embed="rId3"/>
          <a:srcRect l="26319" t="27830"/>
          <a:stretch>
            <a:fillRect/>
          </a:stretch>
        </p:blipFill>
        <p:spPr bwMode="auto">
          <a:xfrm>
            <a:off x="3358770" y="3639999"/>
            <a:ext cx="5123242" cy="2378487"/>
          </a:xfrm>
          <a:prstGeom prst="rect">
            <a:avLst/>
          </a:prstGeom>
          <a:solidFill>
            <a:schemeClr val="tx1"/>
          </a:solidFill>
          <a:ln>
            <a:solidFill>
              <a:schemeClr val="bg1"/>
            </a:solidFill>
          </a:ln>
        </p:spPr>
      </p:pic>
      <p:sp>
        <p:nvSpPr>
          <p:cNvPr id="13" name="ZoneTexte 14"/>
          <p:cNvSpPr txBox="1"/>
          <p:nvPr/>
        </p:nvSpPr>
        <p:spPr>
          <a:xfrm>
            <a:off x="298674" y="3971772"/>
            <a:ext cx="2758965" cy="1364476"/>
          </a:xfrm>
          <a:prstGeom prst="rect">
            <a:avLst/>
          </a:prstGeom>
          <a:solidFill>
            <a:schemeClr val="tx1"/>
          </a:solidFill>
        </p:spPr>
        <p:txBody>
          <a:bodyPr wrap="square" lIns="127000" tIns="127000" rIns="127000" bIns="127000" rtlCol="0">
            <a:spAutoFit/>
          </a:bodyPr>
          <a:lstStyle/>
          <a:p>
            <a:r>
              <a:rPr lang="en-CA" b="1" dirty="0" smtClean="0">
                <a:solidFill>
                  <a:srgbClr val="FFFFFF"/>
                </a:solidFill>
                <a:latin typeface="Arial"/>
              </a:rPr>
              <a:t>What happened?</a:t>
            </a:r>
          </a:p>
          <a:p>
            <a:endParaRPr lang="en-CA" b="1" dirty="0" smtClean="0">
              <a:solidFill>
                <a:srgbClr val="FFFFFF"/>
              </a:solidFill>
              <a:latin typeface="Arial"/>
            </a:endParaRPr>
          </a:p>
          <a:p>
            <a:r>
              <a:rPr lang="en-CA" b="1" dirty="0" smtClean="0">
                <a:solidFill>
                  <a:srgbClr val="FFFFFF"/>
                </a:solidFill>
                <a:latin typeface="Arial"/>
              </a:rPr>
              <a:t>- Nucleus fragmentation?</a:t>
            </a:r>
            <a:endParaRPr lang="en-CA" b="1" dirty="0">
              <a:solidFill>
                <a:srgbClr val="FFFFFF"/>
              </a:solidFill>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http://www.spaceweather.com/images2013/15nov13/nov10.jpg?PHPSESSID=7vjg15v6qe2jlvvkuob0qgbtr4"/>
          <p:cNvPicPr>
            <a:picLocks noChangeAspect="1" noChangeArrowheads="1"/>
          </p:cNvPicPr>
          <p:nvPr/>
        </p:nvPicPr>
        <p:blipFill>
          <a:blip r:embed="rId3"/>
          <a:srcRect/>
          <a:stretch>
            <a:fillRect/>
          </a:stretch>
        </p:blipFill>
        <p:spPr bwMode="auto">
          <a:xfrm>
            <a:off x="-108520" y="-172014"/>
            <a:ext cx="9457472" cy="6605322"/>
          </a:xfrm>
          <a:prstGeom prst="rect">
            <a:avLst/>
          </a:prstGeom>
          <a:noFill/>
        </p:spPr>
      </p:pic>
      <p:sp>
        <p:nvSpPr>
          <p:cNvPr id="17" name="Espace réservé du texte 16"/>
          <p:cNvSpPr>
            <a:spLocks noGrp="1"/>
          </p:cNvSpPr>
          <p:nvPr>
            <p:ph type="body" sz="quarter" idx="13"/>
          </p:nvPr>
        </p:nvSpPr>
        <p:spPr/>
        <p:txBody>
          <a:bodyPr/>
          <a:lstStyle/>
          <a:p>
            <a:endParaRPr lang="fr-CA"/>
          </a:p>
        </p:txBody>
      </p:sp>
      <p:sp>
        <p:nvSpPr>
          <p:cNvPr id="18" name="Espace réservé du tableau 17"/>
          <p:cNvSpPr>
            <a:spLocks noGrp="1"/>
          </p:cNvSpPr>
          <p:nvPr>
            <p:ph type="tbl" sz="quarter" idx="18"/>
          </p:nvPr>
        </p:nvSpPr>
        <p:spPr/>
      </p:sp>
      <p:sp>
        <p:nvSpPr>
          <p:cNvPr id="4" name="Titre 3"/>
          <p:cNvSpPr>
            <a:spLocks noGrp="1"/>
          </p:cNvSpPr>
          <p:nvPr>
            <p:ph type="title"/>
          </p:nvPr>
        </p:nvSpPr>
        <p:spPr/>
        <p:txBody>
          <a:bodyPr/>
          <a:lstStyle/>
          <a:p>
            <a:r>
              <a:rPr lang="en-CA" dirty="0" smtClean="0">
                <a:latin typeface="+mj-lt"/>
              </a:rPr>
              <a:t>Observations so far</a:t>
            </a:r>
            <a:endParaRPr lang="en-CA" dirty="0">
              <a:latin typeface="+mj-lt"/>
            </a:endParaRPr>
          </a:p>
        </p:txBody>
      </p:sp>
      <p:sp>
        <p:nvSpPr>
          <p:cNvPr id="5" name="Sous-titre 4"/>
          <p:cNvSpPr>
            <a:spLocks noGrp="1"/>
          </p:cNvSpPr>
          <p:nvPr>
            <p:ph type="subTitle" idx="1"/>
          </p:nvPr>
        </p:nvSpPr>
        <p:spPr/>
        <p:txBody>
          <a:bodyPr/>
          <a:lstStyle/>
          <a:p>
            <a:r>
              <a:rPr lang="en-CA" smtClean="0"/>
              <a:t>What is special about comet ISON?</a:t>
            </a:r>
            <a:endParaRPr lang="en-CA"/>
          </a:p>
        </p:txBody>
      </p:sp>
      <p:sp>
        <p:nvSpPr>
          <p:cNvPr id="19" name="Espace réservé du texte 18"/>
          <p:cNvSpPr>
            <a:spLocks noGrp="1"/>
          </p:cNvSpPr>
          <p:nvPr>
            <p:ph type="body" sz="quarter" idx="19"/>
          </p:nvPr>
        </p:nvSpPr>
        <p:spPr/>
        <p:txBody>
          <a:bodyPr/>
          <a:lstStyle/>
          <a:p>
            <a:endParaRPr lang="fr-CA" dirty="0"/>
          </a:p>
        </p:txBody>
      </p:sp>
      <p:sp>
        <p:nvSpPr>
          <p:cNvPr id="11" name="ZoneTexte 14"/>
          <p:cNvSpPr txBox="1"/>
          <p:nvPr/>
        </p:nvSpPr>
        <p:spPr>
          <a:xfrm>
            <a:off x="6104381" y="5423338"/>
            <a:ext cx="2758965" cy="533479"/>
          </a:xfrm>
          <a:prstGeom prst="rect">
            <a:avLst/>
          </a:prstGeom>
          <a:solidFill>
            <a:schemeClr val="tx1"/>
          </a:solidFill>
        </p:spPr>
        <p:txBody>
          <a:bodyPr wrap="square" lIns="127000" tIns="127000" rIns="127000" bIns="127000" rtlCol="0">
            <a:spAutoFit/>
          </a:bodyPr>
          <a:lstStyle/>
          <a:p>
            <a:r>
              <a:rPr lang="en-CA" b="1" dirty="0" smtClean="0">
                <a:solidFill>
                  <a:srgbClr val="FFFFFF"/>
                </a:solidFill>
                <a:latin typeface="Arial"/>
              </a:rPr>
              <a:t>November 10th 2013</a:t>
            </a:r>
            <a:endParaRPr lang="en-CA" b="1" dirty="0">
              <a:solidFill>
                <a:srgbClr val="FFFFFF"/>
              </a:solidFill>
              <a:latin typeface="Aria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File:Comet Hale-Bopp 1995O1.jpg"/>
          <p:cNvPicPr>
            <a:picLocks noChangeAspect="1" noChangeArrowheads="1"/>
          </p:cNvPicPr>
          <p:nvPr/>
        </p:nvPicPr>
        <p:blipFill>
          <a:blip r:embed="rId3"/>
          <a:srcRect l="14022" t="5492" r="20309"/>
          <a:stretch>
            <a:fillRect/>
          </a:stretch>
        </p:blipFill>
        <p:spPr bwMode="auto">
          <a:xfrm rot="5400000">
            <a:off x="1395158" y="-890842"/>
            <a:ext cx="6353682" cy="9144000"/>
          </a:xfrm>
          <a:prstGeom prst="rect">
            <a:avLst/>
          </a:prstGeom>
          <a:noFill/>
        </p:spPr>
      </p:pic>
      <p:sp>
        <p:nvSpPr>
          <p:cNvPr id="2" name="Espace réservé du texte 1"/>
          <p:cNvSpPr>
            <a:spLocks noGrp="1"/>
          </p:cNvSpPr>
          <p:nvPr>
            <p:ph type="body" sz="quarter" idx="13"/>
          </p:nvPr>
        </p:nvSpPr>
        <p:spPr/>
        <p:txBody>
          <a:bodyPr/>
          <a:lstStyle/>
          <a:p>
            <a:endParaRPr lang="fr-CA"/>
          </a:p>
        </p:txBody>
      </p:sp>
      <p:sp>
        <p:nvSpPr>
          <p:cNvPr id="3" name="Espace réservé du tableau 2"/>
          <p:cNvSpPr>
            <a:spLocks noGrp="1"/>
          </p:cNvSpPr>
          <p:nvPr>
            <p:ph type="tbl" sz="quarter" idx="18"/>
          </p:nvPr>
        </p:nvSpPr>
        <p:spPr/>
      </p:sp>
      <p:sp>
        <p:nvSpPr>
          <p:cNvPr id="4" name="Titre 3"/>
          <p:cNvSpPr>
            <a:spLocks noGrp="1"/>
          </p:cNvSpPr>
          <p:nvPr>
            <p:ph type="title"/>
          </p:nvPr>
        </p:nvSpPr>
        <p:spPr/>
        <p:txBody>
          <a:bodyPr/>
          <a:lstStyle/>
          <a:p>
            <a:r>
              <a:rPr lang="en-CA" dirty="0" smtClean="0">
                <a:latin typeface="+mj-lt"/>
              </a:rPr>
              <a:t>What </a:t>
            </a:r>
            <a:r>
              <a:rPr lang="en-CA" dirty="0" smtClean="0"/>
              <a:t>is a </a:t>
            </a:r>
            <a:r>
              <a:rPr lang="en-CA" dirty="0" smtClean="0">
                <a:latin typeface="+mj-lt"/>
              </a:rPr>
              <a:t>comet</a:t>
            </a:r>
            <a:r>
              <a:rPr lang="en-CA" dirty="0" smtClean="0"/>
              <a:t>?</a:t>
            </a:r>
            <a:endParaRPr lang="en-CA" dirty="0"/>
          </a:p>
        </p:txBody>
      </p:sp>
      <p:sp>
        <p:nvSpPr>
          <p:cNvPr id="5" name="Sous-titre 4"/>
          <p:cNvSpPr>
            <a:spLocks noGrp="1"/>
          </p:cNvSpPr>
          <p:nvPr>
            <p:ph type="subTitle" idx="1"/>
          </p:nvPr>
        </p:nvSpPr>
        <p:spPr/>
        <p:txBody>
          <a:bodyPr/>
          <a:lstStyle/>
          <a:p>
            <a:r>
              <a:rPr lang="en-CA" dirty="0" smtClean="0"/>
              <a:t>Visiting comet</a:t>
            </a:r>
            <a:endParaRPr lang="en-CA" dirty="0"/>
          </a:p>
        </p:txBody>
      </p:sp>
      <p:sp>
        <p:nvSpPr>
          <p:cNvPr id="6" name="Espace réservé du texte 5"/>
          <p:cNvSpPr>
            <a:spLocks noGrp="1"/>
          </p:cNvSpPr>
          <p:nvPr>
            <p:ph type="body" sz="quarter" idx="19"/>
          </p:nvPr>
        </p:nvSpPr>
        <p:spPr/>
        <p:txBody>
          <a:bodyPr/>
          <a:lstStyle/>
          <a:p>
            <a:endParaRPr lang="fr-CA"/>
          </a:p>
        </p:txBody>
      </p:sp>
      <p:sp>
        <p:nvSpPr>
          <p:cNvPr id="8" name="ZoneTexte 14"/>
          <p:cNvSpPr txBox="1"/>
          <p:nvPr/>
        </p:nvSpPr>
        <p:spPr>
          <a:xfrm>
            <a:off x="5803502" y="5582101"/>
            <a:ext cx="3127960" cy="533479"/>
          </a:xfrm>
          <a:prstGeom prst="rect">
            <a:avLst/>
          </a:prstGeom>
          <a:solidFill>
            <a:schemeClr val="tx1"/>
          </a:solidFill>
        </p:spPr>
        <p:txBody>
          <a:bodyPr wrap="square" lIns="127000" tIns="127000" rIns="127000" bIns="127000" rtlCol="0">
            <a:spAutoFit/>
          </a:bodyPr>
          <a:lstStyle/>
          <a:p>
            <a:r>
              <a:rPr lang="en-CA" b="1" smtClean="0">
                <a:solidFill>
                  <a:srgbClr val="FFFFFF"/>
                </a:solidFill>
                <a:latin typeface="Arial"/>
              </a:rPr>
              <a:t>Comet Hale-Bopp, 1997</a:t>
            </a:r>
            <a:endParaRPr lang="en-CA" sz="1100" b="1">
              <a:solidFill>
                <a:srgbClr val="FFFFFF"/>
              </a:solidFill>
              <a:latin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www.spaceweather.com/images2013/15nov13/peach.jpg"/>
          <p:cNvPicPr>
            <a:picLocks noChangeAspect="1" noChangeArrowheads="1"/>
          </p:cNvPicPr>
          <p:nvPr/>
        </p:nvPicPr>
        <p:blipFill>
          <a:blip r:embed="rId3"/>
          <a:srcRect/>
          <a:stretch>
            <a:fillRect/>
          </a:stretch>
        </p:blipFill>
        <p:spPr bwMode="auto">
          <a:xfrm>
            <a:off x="-108520" y="260648"/>
            <a:ext cx="9432898" cy="6067540"/>
          </a:xfrm>
          <a:prstGeom prst="rect">
            <a:avLst/>
          </a:prstGeom>
          <a:noFill/>
        </p:spPr>
      </p:pic>
      <p:sp>
        <p:nvSpPr>
          <p:cNvPr id="17" name="Espace réservé du texte 16"/>
          <p:cNvSpPr>
            <a:spLocks noGrp="1"/>
          </p:cNvSpPr>
          <p:nvPr>
            <p:ph type="body" sz="quarter" idx="13"/>
          </p:nvPr>
        </p:nvSpPr>
        <p:spPr/>
        <p:txBody>
          <a:bodyPr/>
          <a:lstStyle/>
          <a:p>
            <a:endParaRPr lang="fr-CA"/>
          </a:p>
        </p:txBody>
      </p:sp>
      <p:sp>
        <p:nvSpPr>
          <p:cNvPr id="18" name="Espace réservé du tableau 17"/>
          <p:cNvSpPr>
            <a:spLocks noGrp="1"/>
          </p:cNvSpPr>
          <p:nvPr>
            <p:ph type="tbl" sz="quarter" idx="18"/>
          </p:nvPr>
        </p:nvSpPr>
        <p:spPr/>
      </p:sp>
      <p:sp>
        <p:nvSpPr>
          <p:cNvPr id="4" name="Titre 3"/>
          <p:cNvSpPr>
            <a:spLocks noGrp="1"/>
          </p:cNvSpPr>
          <p:nvPr>
            <p:ph type="title"/>
          </p:nvPr>
        </p:nvSpPr>
        <p:spPr/>
        <p:txBody>
          <a:bodyPr/>
          <a:lstStyle/>
          <a:p>
            <a:r>
              <a:rPr lang="en-CA" dirty="0" smtClean="0">
                <a:latin typeface="+mj-lt"/>
              </a:rPr>
              <a:t>Observations so far</a:t>
            </a:r>
            <a:endParaRPr lang="en-CA" dirty="0">
              <a:latin typeface="+mj-lt"/>
            </a:endParaRPr>
          </a:p>
        </p:txBody>
      </p:sp>
      <p:sp>
        <p:nvSpPr>
          <p:cNvPr id="5" name="Sous-titre 4"/>
          <p:cNvSpPr>
            <a:spLocks noGrp="1"/>
          </p:cNvSpPr>
          <p:nvPr>
            <p:ph type="subTitle" idx="1"/>
          </p:nvPr>
        </p:nvSpPr>
        <p:spPr/>
        <p:txBody>
          <a:bodyPr/>
          <a:lstStyle/>
          <a:p>
            <a:r>
              <a:rPr lang="en-CA" smtClean="0"/>
              <a:t>What is special about comet ISON?</a:t>
            </a:r>
            <a:endParaRPr lang="en-CA"/>
          </a:p>
        </p:txBody>
      </p:sp>
      <p:sp>
        <p:nvSpPr>
          <p:cNvPr id="19" name="Espace réservé du texte 18"/>
          <p:cNvSpPr>
            <a:spLocks noGrp="1"/>
          </p:cNvSpPr>
          <p:nvPr>
            <p:ph type="body" sz="quarter" idx="19"/>
          </p:nvPr>
        </p:nvSpPr>
        <p:spPr/>
        <p:txBody>
          <a:bodyPr/>
          <a:lstStyle/>
          <a:p>
            <a:endParaRPr lang="fr-CA" dirty="0"/>
          </a:p>
        </p:txBody>
      </p:sp>
      <p:sp>
        <p:nvSpPr>
          <p:cNvPr id="11" name="ZoneTexte 14"/>
          <p:cNvSpPr txBox="1"/>
          <p:nvPr/>
        </p:nvSpPr>
        <p:spPr>
          <a:xfrm>
            <a:off x="6104381" y="5423338"/>
            <a:ext cx="2758965" cy="533479"/>
          </a:xfrm>
          <a:prstGeom prst="rect">
            <a:avLst/>
          </a:prstGeom>
          <a:solidFill>
            <a:schemeClr val="tx1"/>
          </a:solidFill>
        </p:spPr>
        <p:txBody>
          <a:bodyPr wrap="square" lIns="127000" tIns="127000" rIns="127000" bIns="127000" rtlCol="0">
            <a:spAutoFit/>
          </a:bodyPr>
          <a:lstStyle/>
          <a:p>
            <a:r>
              <a:rPr lang="en-CA" b="1" dirty="0" smtClean="0">
                <a:solidFill>
                  <a:srgbClr val="FFFFFF"/>
                </a:solidFill>
                <a:latin typeface="Arial"/>
              </a:rPr>
              <a:t>November 15th 2013</a:t>
            </a:r>
            <a:endParaRPr lang="en-CA" b="1" dirty="0">
              <a:solidFill>
                <a:srgbClr val="FFFFFF"/>
              </a:solidFill>
              <a:latin typeface="Aria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0e33611cb8e6da737d5c-e13b5a910e105e07f9070866adaae10b.r15.cf1.rackcdn.com/Michael-JAcger-2012s120131117lrgbweb_1384718546_lg.jpg"/>
          <p:cNvPicPr>
            <a:picLocks noChangeAspect="1" noChangeArrowheads="1"/>
          </p:cNvPicPr>
          <p:nvPr/>
        </p:nvPicPr>
        <p:blipFill>
          <a:blip r:embed="rId3"/>
          <a:srcRect l="12189" t="4521"/>
          <a:stretch>
            <a:fillRect/>
          </a:stretch>
        </p:blipFill>
        <p:spPr bwMode="auto">
          <a:xfrm>
            <a:off x="-198120" y="504317"/>
            <a:ext cx="9552441" cy="6857999"/>
          </a:xfrm>
          <a:prstGeom prst="rect">
            <a:avLst/>
          </a:prstGeom>
          <a:noFill/>
        </p:spPr>
      </p:pic>
      <p:sp>
        <p:nvSpPr>
          <p:cNvPr id="17" name="Espace réservé du texte 16"/>
          <p:cNvSpPr>
            <a:spLocks noGrp="1"/>
          </p:cNvSpPr>
          <p:nvPr>
            <p:ph type="body" sz="quarter" idx="13"/>
          </p:nvPr>
        </p:nvSpPr>
        <p:spPr/>
        <p:txBody>
          <a:bodyPr/>
          <a:lstStyle/>
          <a:p>
            <a:endParaRPr lang="fr-CA"/>
          </a:p>
        </p:txBody>
      </p:sp>
      <p:sp>
        <p:nvSpPr>
          <p:cNvPr id="18" name="Espace réservé du tableau 17"/>
          <p:cNvSpPr>
            <a:spLocks noGrp="1"/>
          </p:cNvSpPr>
          <p:nvPr>
            <p:ph type="tbl" sz="quarter" idx="18"/>
          </p:nvPr>
        </p:nvSpPr>
        <p:spPr/>
      </p:sp>
      <p:sp>
        <p:nvSpPr>
          <p:cNvPr id="4" name="Titre 3"/>
          <p:cNvSpPr>
            <a:spLocks noGrp="1"/>
          </p:cNvSpPr>
          <p:nvPr>
            <p:ph type="title"/>
          </p:nvPr>
        </p:nvSpPr>
        <p:spPr/>
        <p:txBody>
          <a:bodyPr/>
          <a:lstStyle/>
          <a:p>
            <a:r>
              <a:rPr lang="en-CA" dirty="0" smtClean="0">
                <a:latin typeface="+mj-lt"/>
              </a:rPr>
              <a:t>Observations so far</a:t>
            </a:r>
            <a:endParaRPr lang="en-CA" dirty="0">
              <a:latin typeface="+mj-lt"/>
            </a:endParaRPr>
          </a:p>
        </p:txBody>
      </p:sp>
      <p:sp>
        <p:nvSpPr>
          <p:cNvPr id="5" name="Sous-titre 4"/>
          <p:cNvSpPr>
            <a:spLocks noGrp="1"/>
          </p:cNvSpPr>
          <p:nvPr>
            <p:ph type="subTitle" idx="1"/>
          </p:nvPr>
        </p:nvSpPr>
        <p:spPr/>
        <p:txBody>
          <a:bodyPr/>
          <a:lstStyle/>
          <a:p>
            <a:r>
              <a:rPr lang="en-CA" smtClean="0"/>
              <a:t>What is special about comet ISON?</a:t>
            </a:r>
            <a:endParaRPr lang="en-CA"/>
          </a:p>
        </p:txBody>
      </p:sp>
      <p:sp>
        <p:nvSpPr>
          <p:cNvPr id="19" name="Espace réservé du texte 18"/>
          <p:cNvSpPr>
            <a:spLocks noGrp="1"/>
          </p:cNvSpPr>
          <p:nvPr>
            <p:ph type="body" sz="quarter" idx="19"/>
          </p:nvPr>
        </p:nvSpPr>
        <p:spPr/>
        <p:txBody>
          <a:bodyPr/>
          <a:lstStyle/>
          <a:p>
            <a:endParaRPr lang="fr-CA" dirty="0"/>
          </a:p>
        </p:txBody>
      </p:sp>
      <p:sp>
        <p:nvSpPr>
          <p:cNvPr id="11" name="ZoneTexte 14"/>
          <p:cNvSpPr txBox="1"/>
          <p:nvPr/>
        </p:nvSpPr>
        <p:spPr>
          <a:xfrm>
            <a:off x="6104381" y="5423338"/>
            <a:ext cx="2758965" cy="533479"/>
          </a:xfrm>
          <a:prstGeom prst="rect">
            <a:avLst/>
          </a:prstGeom>
          <a:solidFill>
            <a:schemeClr val="tx1"/>
          </a:solidFill>
        </p:spPr>
        <p:txBody>
          <a:bodyPr wrap="square" lIns="127000" tIns="127000" rIns="127000" bIns="127000" rtlCol="0">
            <a:spAutoFit/>
          </a:bodyPr>
          <a:lstStyle/>
          <a:p>
            <a:r>
              <a:rPr lang="en-CA" b="1" dirty="0" smtClean="0">
                <a:solidFill>
                  <a:srgbClr val="FFFFFF"/>
                </a:solidFill>
                <a:latin typeface="Arial"/>
              </a:rPr>
              <a:t>November 17th 2013</a:t>
            </a:r>
            <a:endParaRPr lang="en-CA" b="1" dirty="0">
              <a:solidFill>
                <a:srgbClr val="FFFFFF"/>
              </a:solidFill>
              <a:latin typeface="Arial"/>
            </a:endParaRPr>
          </a:p>
        </p:txBody>
      </p:sp>
      <p:sp>
        <p:nvSpPr>
          <p:cNvPr id="10" name="ZoneTexte 14"/>
          <p:cNvSpPr txBox="1"/>
          <p:nvPr/>
        </p:nvSpPr>
        <p:spPr>
          <a:xfrm>
            <a:off x="646113" y="1290638"/>
            <a:ext cx="2758965" cy="1087477"/>
          </a:xfrm>
          <a:prstGeom prst="rect">
            <a:avLst/>
          </a:prstGeom>
          <a:solidFill>
            <a:schemeClr val="tx1"/>
          </a:solidFill>
        </p:spPr>
        <p:txBody>
          <a:bodyPr wrap="square" lIns="127000" tIns="127000" rIns="127000" bIns="127000" rtlCol="0">
            <a:spAutoFit/>
          </a:bodyPr>
          <a:lstStyle/>
          <a:p>
            <a:r>
              <a:rPr lang="en-CA" b="1" smtClean="0">
                <a:solidFill>
                  <a:srgbClr val="FFFFFF"/>
                </a:solidFill>
                <a:latin typeface="Arial"/>
              </a:rPr>
              <a:t>Tail 16 million km long – 12 times the diameter of the Sun!</a:t>
            </a:r>
            <a:endParaRPr lang="en-CA" b="1">
              <a:solidFill>
                <a:srgbClr val="FFFFFF"/>
              </a:solidFill>
              <a:latin typeface="Aria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ce réservé du texte 16"/>
          <p:cNvSpPr>
            <a:spLocks noGrp="1"/>
          </p:cNvSpPr>
          <p:nvPr>
            <p:ph type="body" sz="quarter" idx="13"/>
          </p:nvPr>
        </p:nvSpPr>
        <p:spPr/>
        <p:txBody>
          <a:bodyPr/>
          <a:lstStyle/>
          <a:p>
            <a:endParaRPr lang="fr-CA"/>
          </a:p>
        </p:txBody>
      </p:sp>
      <p:sp>
        <p:nvSpPr>
          <p:cNvPr id="18" name="Espace réservé du tableau 17"/>
          <p:cNvSpPr>
            <a:spLocks noGrp="1"/>
          </p:cNvSpPr>
          <p:nvPr>
            <p:ph type="tbl" sz="quarter" idx="18"/>
          </p:nvPr>
        </p:nvSpPr>
        <p:spPr/>
      </p:sp>
      <p:sp>
        <p:nvSpPr>
          <p:cNvPr id="4" name="Titre 3"/>
          <p:cNvSpPr>
            <a:spLocks noGrp="1"/>
          </p:cNvSpPr>
          <p:nvPr>
            <p:ph type="title"/>
          </p:nvPr>
        </p:nvSpPr>
        <p:spPr/>
        <p:txBody>
          <a:bodyPr/>
          <a:lstStyle/>
          <a:p>
            <a:r>
              <a:rPr lang="en-CA" dirty="0" smtClean="0">
                <a:latin typeface="+mj-lt"/>
              </a:rPr>
              <a:t>Light curve</a:t>
            </a:r>
            <a:endParaRPr lang="en-CA" dirty="0">
              <a:latin typeface="+mj-lt"/>
            </a:endParaRPr>
          </a:p>
        </p:txBody>
      </p:sp>
      <p:sp>
        <p:nvSpPr>
          <p:cNvPr id="5" name="Sous-titre 4"/>
          <p:cNvSpPr>
            <a:spLocks noGrp="1"/>
          </p:cNvSpPr>
          <p:nvPr>
            <p:ph type="subTitle" idx="1"/>
          </p:nvPr>
        </p:nvSpPr>
        <p:spPr/>
        <p:txBody>
          <a:bodyPr/>
          <a:lstStyle/>
          <a:p>
            <a:r>
              <a:rPr lang="en-CA" smtClean="0"/>
              <a:t>What is special about comet ISON?</a:t>
            </a:r>
            <a:endParaRPr lang="en-CA"/>
          </a:p>
        </p:txBody>
      </p:sp>
      <p:sp>
        <p:nvSpPr>
          <p:cNvPr id="19" name="Espace réservé du texte 18"/>
          <p:cNvSpPr>
            <a:spLocks noGrp="1"/>
          </p:cNvSpPr>
          <p:nvPr>
            <p:ph type="body" sz="quarter" idx="19"/>
          </p:nvPr>
        </p:nvSpPr>
        <p:spPr/>
        <p:txBody>
          <a:bodyPr/>
          <a:lstStyle/>
          <a:p>
            <a:endParaRPr lang="fr-CA" dirty="0"/>
          </a:p>
        </p:txBody>
      </p:sp>
      <p:pic>
        <p:nvPicPr>
          <p:cNvPr id="12" name="Picture 2" descr="http://www.isoncampaign.org/files/images/ison_lc_nov15_sm.jpg"/>
          <p:cNvPicPr>
            <a:picLocks noChangeAspect="1" noChangeArrowheads="1"/>
          </p:cNvPicPr>
          <p:nvPr/>
        </p:nvPicPr>
        <p:blipFill>
          <a:blip r:embed="rId3"/>
          <a:srcRect/>
          <a:stretch>
            <a:fillRect/>
          </a:stretch>
        </p:blipFill>
        <p:spPr bwMode="auto">
          <a:xfrm>
            <a:off x="471398" y="1087821"/>
            <a:ext cx="4896721" cy="4864077"/>
          </a:xfrm>
          <a:prstGeom prst="rect">
            <a:avLst/>
          </a:prstGeom>
          <a:noFill/>
        </p:spPr>
      </p:pic>
      <p:sp>
        <p:nvSpPr>
          <p:cNvPr id="13" name="Text Placeholder 3"/>
          <p:cNvSpPr txBox="1">
            <a:spLocks/>
          </p:cNvSpPr>
          <p:nvPr/>
        </p:nvSpPr>
        <p:spPr>
          <a:xfrm>
            <a:off x="5368118" y="1087821"/>
            <a:ext cx="3507867" cy="4245265"/>
          </a:xfrm>
          <a:prstGeom prst="rect">
            <a:avLst/>
          </a:prstGeom>
          <a:solidFill>
            <a:schemeClr val="tx1"/>
          </a:solidFill>
        </p:spPr>
        <p:txBody>
          <a:bodyPr wrap="square" lIns="127000" tIns="127000" rIns="127000" bIns="127000">
            <a:spAutoFit/>
          </a:bodyPr>
          <a:lstStyle>
            <a:lvl1pPr marL="0" indent="0" algn="l" defTabSz="457200" rtl="0" eaLnBrk="1" latinLnBrk="0" hangingPunct="1">
              <a:spcBef>
                <a:spcPct val="20000"/>
              </a:spcBef>
              <a:buFont typeface="Wingdings" charset="2"/>
              <a:buNone/>
              <a:defRPr sz="1800" b="1" kern="1200">
                <a:solidFill>
                  <a:schemeClr val="bg1"/>
                </a:solidFill>
                <a:latin typeface="+mn-lt"/>
                <a:ea typeface="+mn-ea"/>
                <a:cs typeface="+mn-cs"/>
              </a:defRPr>
            </a:lvl1pPr>
            <a:lvl2pPr marL="292100" indent="-233363" algn="l" defTabSz="457200" rtl="0" eaLnBrk="1" latinLnBrk="0" hangingPunct="1">
              <a:spcBef>
                <a:spcPct val="20000"/>
              </a:spcBef>
              <a:buFont typeface="Wingdings" charset="2"/>
              <a:buChar char=""/>
              <a:defRPr sz="1600" b="1" kern="1200">
                <a:solidFill>
                  <a:schemeClr val="bg1"/>
                </a:solidFill>
                <a:latin typeface="+mn-lt"/>
                <a:ea typeface="+mn-ea"/>
                <a:cs typeface="+mn-cs"/>
              </a:defRPr>
            </a:lvl2pPr>
            <a:lvl3pPr marL="481013"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3pPr>
            <a:lvl4pPr marL="715963" indent="-176213" algn="l" defTabSz="457200" rtl="0" eaLnBrk="1" latinLnBrk="0" hangingPunct="1">
              <a:spcBef>
                <a:spcPct val="20000"/>
              </a:spcBef>
              <a:buFont typeface="Arial"/>
              <a:buChar char="•"/>
              <a:tabLst/>
              <a:defRPr sz="1400" b="1" kern="1200">
                <a:solidFill>
                  <a:schemeClr val="bg1"/>
                </a:solidFill>
                <a:latin typeface="+mn-lt"/>
                <a:ea typeface="+mn-ea"/>
                <a:cs typeface="+mn-cs"/>
              </a:defRPr>
            </a:lvl4pPr>
            <a:lvl5pPr marL="890588"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CA" sz="1800" dirty="0" smtClean="0">
                <a:solidFill>
                  <a:prstClr val="white"/>
                </a:solidFill>
                <a:latin typeface="Arial"/>
              </a:rPr>
              <a:t>Visible to the naked eye if magnitude is less than 6.  </a:t>
            </a:r>
          </a:p>
          <a:p>
            <a:pPr lvl="1">
              <a:buNone/>
            </a:pPr>
            <a:endParaRPr lang="en-CA" sz="1800" dirty="0" smtClean="0">
              <a:solidFill>
                <a:prstClr val="white"/>
              </a:solidFill>
              <a:latin typeface="Arial"/>
            </a:endParaRPr>
          </a:p>
          <a:p>
            <a:pPr lvl="1"/>
            <a:r>
              <a:rPr lang="en-CA" sz="1800" dirty="0" smtClean="0">
                <a:solidFill>
                  <a:srgbClr val="FFFFFF"/>
                </a:solidFill>
              </a:rPr>
              <a:t>Easily seen if magnitude is lower than about 3. </a:t>
            </a:r>
          </a:p>
          <a:p>
            <a:pPr lvl="1">
              <a:buNone/>
            </a:pPr>
            <a:endParaRPr lang="en-CA" sz="1800" dirty="0" smtClean="0">
              <a:solidFill>
                <a:srgbClr val="FFFFFF"/>
              </a:solidFill>
            </a:endParaRPr>
          </a:p>
          <a:p>
            <a:pPr lvl="1"/>
            <a:r>
              <a:rPr lang="en-CA" sz="1800" dirty="0" smtClean="0">
                <a:solidFill>
                  <a:srgbClr val="FFFFFF"/>
                </a:solidFill>
              </a:rPr>
              <a:t>Comet follows expectations.  </a:t>
            </a:r>
          </a:p>
          <a:p>
            <a:pPr lvl="1"/>
            <a:endParaRPr lang="en-CA" sz="1800" dirty="0" smtClean="0">
              <a:solidFill>
                <a:srgbClr val="FFFFFF"/>
              </a:solidFill>
            </a:endParaRPr>
          </a:p>
          <a:p>
            <a:pPr lvl="1"/>
            <a:r>
              <a:rPr lang="en-CA" sz="1800" dirty="0" smtClean="0">
                <a:solidFill>
                  <a:srgbClr val="FFFFFF"/>
                </a:solidFill>
              </a:rPr>
              <a:t>But will most likely not be the comet of the century (mag. -10). </a:t>
            </a:r>
          </a:p>
          <a:p>
            <a:pPr lvl="1"/>
            <a:endParaRPr lang="en-CA" sz="1800" dirty="0">
              <a:solidFill>
                <a:prstClr val="white"/>
              </a:solidFill>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p:cNvSpPr>
            <a:spLocks noGrp="1"/>
          </p:cNvSpPr>
          <p:nvPr>
            <p:ph type="body" sz="quarter" idx="13"/>
          </p:nvPr>
        </p:nvSpPr>
        <p:spPr/>
        <p:txBody>
          <a:bodyPr/>
          <a:lstStyle/>
          <a:p>
            <a:endParaRPr lang="fr-CA"/>
          </a:p>
        </p:txBody>
      </p:sp>
      <p:sp>
        <p:nvSpPr>
          <p:cNvPr id="11" name="Espace réservé du tableau 10"/>
          <p:cNvSpPr>
            <a:spLocks noGrp="1"/>
          </p:cNvSpPr>
          <p:nvPr>
            <p:ph type="tbl" sz="quarter" idx="18"/>
          </p:nvPr>
        </p:nvSpPr>
        <p:spPr/>
      </p:sp>
      <p:sp>
        <p:nvSpPr>
          <p:cNvPr id="4" name="Titre 3"/>
          <p:cNvSpPr>
            <a:spLocks noGrp="1"/>
          </p:cNvSpPr>
          <p:nvPr>
            <p:ph type="title"/>
          </p:nvPr>
        </p:nvSpPr>
        <p:spPr/>
        <p:txBody>
          <a:bodyPr/>
          <a:lstStyle/>
          <a:p>
            <a:r>
              <a:rPr lang="en-CA" dirty="0" smtClean="0">
                <a:solidFill>
                  <a:prstClr val="white"/>
                </a:solidFill>
                <a:latin typeface="Arial Black"/>
              </a:rPr>
              <a:t>Observations so far</a:t>
            </a:r>
            <a:endParaRPr lang="en-CA" dirty="0">
              <a:latin typeface="+mj-lt"/>
            </a:endParaRPr>
          </a:p>
        </p:txBody>
      </p:sp>
      <p:sp>
        <p:nvSpPr>
          <p:cNvPr id="5" name="Sous-titre 4"/>
          <p:cNvSpPr>
            <a:spLocks noGrp="1"/>
          </p:cNvSpPr>
          <p:nvPr>
            <p:ph type="subTitle" idx="1"/>
          </p:nvPr>
        </p:nvSpPr>
        <p:spPr/>
        <p:txBody>
          <a:bodyPr/>
          <a:lstStyle/>
          <a:p>
            <a:r>
              <a:rPr lang="en-CA" smtClean="0"/>
              <a:t>What is special about comet ISON?</a:t>
            </a:r>
            <a:endParaRPr lang="en-CA"/>
          </a:p>
        </p:txBody>
      </p:sp>
      <p:sp>
        <p:nvSpPr>
          <p:cNvPr id="14" name="Espace réservé du texte 13"/>
          <p:cNvSpPr>
            <a:spLocks noGrp="1"/>
          </p:cNvSpPr>
          <p:nvPr>
            <p:ph type="body" sz="quarter" idx="19"/>
          </p:nvPr>
        </p:nvSpPr>
        <p:spPr/>
        <p:txBody>
          <a:bodyPr/>
          <a:lstStyle/>
          <a:p>
            <a:endParaRPr lang="fr-CA"/>
          </a:p>
        </p:txBody>
      </p:sp>
      <p:sp>
        <p:nvSpPr>
          <p:cNvPr id="9" name="Text Placeholder 3"/>
          <p:cNvSpPr txBox="1">
            <a:spLocks/>
          </p:cNvSpPr>
          <p:nvPr/>
        </p:nvSpPr>
        <p:spPr>
          <a:xfrm>
            <a:off x="649286" y="1290638"/>
            <a:ext cx="7832725" cy="4503797"/>
          </a:xfrm>
          <a:prstGeom prst="rect">
            <a:avLst/>
          </a:prstGeom>
          <a:noFill/>
        </p:spPr>
        <p:txBody>
          <a:bodyPr wrap="square" lIns="127000" tIns="127000" rIns="127000" bIns="127000">
            <a:spAutoFit/>
          </a:bodyPr>
          <a:lstStyle>
            <a:lvl1pPr marL="0" indent="0" algn="l" defTabSz="457200" rtl="0" eaLnBrk="1" latinLnBrk="0" hangingPunct="1">
              <a:spcBef>
                <a:spcPct val="20000"/>
              </a:spcBef>
              <a:buFont typeface="Wingdings" charset="2"/>
              <a:buNone/>
              <a:defRPr sz="1800" b="1" kern="1200">
                <a:solidFill>
                  <a:schemeClr val="bg1"/>
                </a:solidFill>
                <a:latin typeface="+mn-lt"/>
                <a:ea typeface="+mn-ea"/>
                <a:cs typeface="+mn-cs"/>
              </a:defRPr>
            </a:lvl1pPr>
            <a:lvl2pPr marL="292100" indent="-233363" algn="l" defTabSz="457200" rtl="0" eaLnBrk="1" latinLnBrk="0" hangingPunct="1">
              <a:spcBef>
                <a:spcPct val="20000"/>
              </a:spcBef>
              <a:buFont typeface="Wingdings" charset="2"/>
              <a:buChar char=""/>
              <a:defRPr sz="1600" b="1" kern="1200">
                <a:solidFill>
                  <a:schemeClr val="bg1"/>
                </a:solidFill>
                <a:latin typeface="+mn-lt"/>
                <a:ea typeface="+mn-ea"/>
                <a:cs typeface="+mn-cs"/>
              </a:defRPr>
            </a:lvl2pPr>
            <a:lvl3pPr marL="481013"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3pPr>
            <a:lvl4pPr marL="715963" indent="-176213" algn="l" defTabSz="457200" rtl="0" eaLnBrk="1" latinLnBrk="0" hangingPunct="1">
              <a:spcBef>
                <a:spcPct val="20000"/>
              </a:spcBef>
              <a:buFont typeface="Arial"/>
              <a:buChar char="•"/>
              <a:tabLst/>
              <a:defRPr sz="1400" b="1" kern="1200">
                <a:solidFill>
                  <a:schemeClr val="bg1"/>
                </a:solidFill>
                <a:latin typeface="+mn-lt"/>
                <a:ea typeface="+mn-ea"/>
                <a:cs typeface="+mn-cs"/>
              </a:defRPr>
            </a:lvl4pPr>
            <a:lvl5pPr marL="890588"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CA" sz="2000" dirty="0" smtClean="0">
                <a:solidFill>
                  <a:prstClr val="white"/>
                </a:solidFill>
              </a:rPr>
              <a:t>for many months: visible with a telescope</a:t>
            </a:r>
          </a:p>
          <a:p>
            <a:pPr lvl="1"/>
            <a:endParaRPr lang="en-CA" sz="2000" dirty="0" smtClean="0">
              <a:solidFill>
                <a:prstClr val="white"/>
              </a:solidFill>
            </a:endParaRPr>
          </a:p>
          <a:p>
            <a:pPr lvl="1"/>
            <a:r>
              <a:rPr lang="en-CA" sz="2000" dirty="0" smtClean="0">
                <a:solidFill>
                  <a:prstClr val="white"/>
                </a:solidFill>
              </a:rPr>
              <a:t>~ November 10: visible with binoculars</a:t>
            </a:r>
          </a:p>
          <a:p>
            <a:pPr lvl="1">
              <a:buNone/>
            </a:pPr>
            <a:endParaRPr lang="en-CA" sz="2000" dirty="0" smtClean="0">
              <a:solidFill>
                <a:prstClr val="white"/>
              </a:solidFill>
            </a:endParaRPr>
          </a:p>
          <a:p>
            <a:pPr lvl="1"/>
            <a:r>
              <a:rPr lang="en-CA" sz="2000" dirty="0" smtClean="0">
                <a:solidFill>
                  <a:prstClr val="white"/>
                </a:solidFill>
              </a:rPr>
              <a:t> November 14 : outburst – now visible with the naked eye! </a:t>
            </a:r>
            <a:r>
              <a:rPr lang="en-CA" dirty="0" smtClean="0">
                <a:solidFill>
                  <a:prstClr val="white"/>
                </a:solidFill>
              </a:rPr>
              <a:t>(speed ~50km/s)</a:t>
            </a:r>
          </a:p>
          <a:p>
            <a:pPr lvl="1">
              <a:buNone/>
            </a:pPr>
            <a:endParaRPr lang="en-CA" sz="2000" dirty="0" smtClean="0">
              <a:solidFill>
                <a:prstClr val="white"/>
              </a:solidFill>
              <a:latin typeface="Arial"/>
            </a:endParaRPr>
          </a:p>
          <a:p>
            <a:pPr lvl="1"/>
            <a:r>
              <a:rPr lang="en-CA" sz="2000" dirty="0" smtClean="0">
                <a:solidFill>
                  <a:prstClr val="white"/>
                </a:solidFill>
                <a:latin typeface="Arial"/>
              </a:rPr>
              <a:t> November 27-30: ISON in the SOHO field of view</a:t>
            </a:r>
          </a:p>
          <a:p>
            <a:pPr lvl="1">
              <a:buNone/>
            </a:pPr>
            <a:endParaRPr lang="en-CA" sz="2000" dirty="0" smtClean="0">
              <a:solidFill>
                <a:prstClr val="white"/>
              </a:solidFill>
              <a:latin typeface="Arial"/>
            </a:endParaRPr>
          </a:p>
          <a:p>
            <a:pPr lvl="1"/>
            <a:r>
              <a:rPr lang="en-CA" sz="2000" dirty="0" smtClean="0">
                <a:solidFill>
                  <a:prstClr val="white"/>
                </a:solidFill>
                <a:latin typeface="Arial"/>
              </a:rPr>
              <a:t> November 28: perihelion – will it survive</a:t>
            </a:r>
            <a:r>
              <a:rPr lang="en-CA" sz="2000" dirty="0" smtClean="0">
                <a:solidFill>
                  <a:prstClr val="white"/>
                </a:solidFill>
              </a:rPr>
              <a:t>? </a:t>
            </a:r>
            <a:r>
              <a:rPr lang="en-CA" dirty="0" smtClean="0">
                <a:solidFill>
                  <a:prstClr val="white"/>
                </a:solidFill>
              </a:rPr>
              <a:t>(speed ~600km/s)</a:t>
            </a:r>
            <a:endParaRPr lang="en-CA" dirty="0" smtClean="0">
              <a:solidFill>
                <a:prstClr val="white"/>
              </a:solidFill>
              <a:latin typeface="Arial"/>
            </a:endParaRPr>
          </a:p>
          <a:p>
            <a:pPr lvl="1">
              <a:buNone/>
            </a:pPr>
            <a:endParaRPr lang="en-CA" sz="2000" dirty="0" smtClean="0">
              <a:solidFill>
                <a:prstClr val="white"/>
              </a:solidFill>
              <a:latin typeface="Arial"/>
            </a:endParaRPr>
          </a:p>
          <a:p>
            <a:pPr lvl="1"/>
            <a:r>
              <a:rPr lang="en-CA" sz="2000" dirty="0" smtClean="0">
                <a:solidFill>
                  <a:prstClr val="white"/>
                </a:solidFill>
                <a:latin typeface="Arial"/>
              </a:rPr>
              <a:t> December 26: closest approach to Earth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3"/>
          </p:nvPr>
        </p:nvSpPr>
        <p:spPr/>
        <p:txBody>
          <a:bodyPr/>
          <a:lstStyle/>
          <a:p>
            <a:endParaRPr lang="fr-CA"/>
          </a:p>
        </p:txBody>
      </p:sp>
      <p:sp>
        <p:nvSpPr>
          <p:cNvPr id="3" name="Espace réservé du tableau 2"/>
          <p:cNvSpPr>
            <a:spLocks noGrp="1"/>
          </p:cNvSpPr>
          <p:nvPr>
            <p:ph type="tbl" sz="quarter" idx="18"/>
          </p:nvPr>
        </p:nvSpPr>
        <p:spPr/>
      </p:sp>
      <p:sp>
        <p:nvSpPr>
          <p:cNvPr id="4" name="Titre 3"/>
          <p:cNvSpPr>
            <a:spLocks noGrp="1"/>
          </p:cNvSpPr>
          <p:nvPr>
            <p:ph type="title"/>
          </p:nvPr>
        </p:nvSpPr>
        <p:spPr/>
        <p:txBody>
          <a:bodyPr/>
          <a:lstStyle/>
          <a:p>
            <a:r>
              <a:rPr lang="en-CA" dirty="0" smtClean="0">
                <a:latin typeface="+mj-lt"/>
              </a:rPr>
              <a:t>Questions</a:t>
            </a:r>
            <a:endParaRPr lang="en-CA" dirty="0">
              <a:latin typeface="+mj-lt"/>
            </a:endParaRPr>
          </a:p>
        </p:txBody>
      </p:sp>
      <p:sp>
        <p:nvSpPr>
          <p:cNvPr id="5" name="Sous-titre 4"/>
          <p:cNvSpPr>
            <a:spLocks noGrp="1"/>
          </p:cNvSpPr>
          <p:nvPr>
            <p:ph type="subTitle" idx="1"/>
          </p:nvPr>
        </p:nvSpPr>
        <p:spPr/>
        <p:txBody>
          <a:bodyPr/>
          <a:lstStyle/>
          <a:p>
            <a:r>
              <a:rPr lang="en-CA" smtClean="0"/>
              <a:t>Visiting comet</a:t>
            </a:r>
            <a:endParaRPr lang="en-CA"/>
          </a:p>
        </p:txBody>
      </p:sp>
      <p:sp>
        <p:nvSpPr>
          <p:cNvPr id="6" name="Espace réservé du texte 5"/>
          <p:cNvSpPr>
            <a:spLocks noGrp="1"/>
          </p:cNvSpPr>
          <p:nvPr>
            <p:ph type="body" sz="quarter" idx="19"/>
          </p:nvPr>
        </p:nvSpPr>
        <p:spPr/>
        <p:txBody>
          <a:bodyPr/>
          <a:lstStyle/>
          <a:p>
            <a:endParaRPr lang="fr-CA"/>
          </a:p>
        </p:txBody>
      </p:sp>
      <p:sp>
        <p:nvSpPr>
          <p:cNvPr id="7" name="Text Placeholder 3"/>
          <p:cNvSpPr txBox="1">
            <a:spLocks/>
          </p:cNvSpPr>
          <p:nvPr/>
        </p:nvSpPr>
        <p:spPr>
          <a:xfrm>
            <a:off x="646113" y="1856096"/>
            <a:ext cx="7353300" cy="2780248"/>
          </a:xfrm>
          <a:prstGeom prst="rect">
            <a:avLst/>
          </a:prstGeom>
          <a:noFill/>
        </p:spPr>
        <p:txBody>
          <a:bodyPr wrap="square" lIns="127000" tIns="127000" rIns="127000" bIns="127000">
            <a:spAutoFit/>
          </a:bodyPr>
          <a:lstStyle>
            <a:lvl1pPr marL="0" indent="0" algn="l" defTabSz="457200" rtl="0" eaLnBrk="1" latinLnBrk="0" hangingPunct="1">
              <a:spcBef>
                <a:spcPct val="20000"/>
              </a:spcBef>
              <a:buFont typeface="Wingdings" charset="2"/>
              <a:buNone/>
              <a:defRPr sz="1800" b="1" kern="1200">
                <a:solidFill>
                  <a:schemeClr val="bg1"/>
                </a:solidFill>
                <a:latin typeface="+mn-lt"/>
                <a:ea typeface="+mn-ea"/>
                <a:cs typeface="+mn-cs"/>
              </a:defRPr>
            </a:lvl1pPr>
            <a:lvl2pPr marL="292100" indent="-233363" algn="l" defTabSz="457200" rtl="0" eaLnBrk="1" latinLnBrk="0" hangingPunct="1">
              <a:spcBef>
                <a:spcPct val="20000"/>
              </a:spcBef>
              <a:buFont typeface="Wingdings" charset="2"/>
              <a:buChar char=""/>
              <a:defRPr sz="1600" b="1" kern="1200">
                <a:solidFill>
                  <a:schemeClr val="bg1"/>
                </a:solidFill>
                <a:latin typeface="+mn-lt"/>
                <a:ea typeface="+mn-ea"/>
                <a:cs typeface="+mn-cs"/>
              </a:defRPr>
            </a:lvl2pPr>
            <a:lvl3pPr marL="481013"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3pPr>
            <a:lvl4pPr marL="715963" indent="-176213" algn="l" defTabSz="457200" rtl="0" eaLnBrk="1" latinLnBrk="0" hangingPunct="1">
              <a:spcBef>
                <a:spcPct val="20000"/>
              </a:spcBef>
              <a:buFont typeface="Arial"/>
              <a:buChar char="•"/>
              <a:tabLst/>
              <a:defRPr sz="1400" b="1" kern="1200">
                <a:solidFill>
                  <a:schemeClr val="bg1"/>
                </a:solidFill>
                <a:latin typeface="+mn-lt"/>
                <a:ea typeface="+mn-ea"/>
                <a:cs typeface="+mn-cs"/>
              </a:defRPr>
            </a:lvl4pPr>
            <a:lvl5pPr marL="890588"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CA" sz="2000" dirty="0" smtClean="0">
                <a:latin typeface="Arial"/>
              </a:rPr>
              <a:t>What is a comet? </a:t>
            </a:r>
          </a:p>
          <a:p>
            <a:pPr lvl="1">
              <a:buNone/>
            </a:pPr>
            <a:endParaRPr lang="en-CA" sz="2000" dirty="0" smtClean="0">
              <a:solidFill>
                <a:schemeClr val="accent3"/>
              </a:solidFill>
              <a:latin typeface="Arial"/>
            </a:endParaRPr>
          </a:p>
          <a:p>
            <a:pPr lvl="1"/>
            <a:r>
              <a:rPr lang="en-CA" sz="2000" dirty="0" smtClean="0">
                <a:latin typeface="Arial"/>
              </a:rPr>
              <a:t>How often can they be observed from Earth? </a:t>
            </a:r>
          </a:p>
          <a:p>
            <a:pPr lvl="1">
              <a:buNone/>
            </a:pPr>
            <a:endParaRPr lang="en-CA" sz="2000" dirty="0" smtClean="0">
              <a:solidFill>
                <a:prstClr val="white"/>
              </a:solidFill>
              <a:latin typeface="Arial"/>
            </a:endParaRPr>
          </a:p>
          <a:p>
            <a:pPr lvl="1"/>
            <a:r>
              <a:rPr lang="en-CA" sz="2000" dirty="0" smtClean="0">
                <a:solidFill>
                  <a:prstClr val="white"/>
                </a:solidFill>
                <a:latin typeface="Arial"/>
              </a:rPr>
              <a:t>What is special about comet ISON? </a:t>
            </a:r>
          </a:p>
          <a:p>
            <a:pPr lvl="1">
              <a:buNone/>
            </a:pPr>
            <a:endParaRPr lang="en-CA" sz="2000" dirty="0" smtClean="0">
              <a:solidFill>
                <a:prstClr val="white"/>
              </a:solidFill>
              <a:latin typeface="Arial"/>
            </a:endParaRPr>
          </a:p>
          <a:p>
            <a:pPr lvl="1"/>
            <a:r>
              <a:rPr lang="en-CA" sz="2000" dirty="0" smtClean="0">
                <a:solidFill>
                  <a:srgbClr val="30BEFC"/>
                </a:solidFill>
                <a:latin typeface="Arial"/>
              </a:rPr>
              <a:t>Where and when can we observe comet ISON? </a:t>
            </a:r>
            <a:endParaRPr lang="en-CA" sz="2000" dirty="0">
              <a:solidFill>
                <a:srgbClr val="30BEFC"/>
              </a:solidFill>
              <a:latin typeface="Aria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 10"/>
          <p:cNvGrpSpPr/>
          <p:nvPr/>
        </p:nvGrpSpPr>
        <p:grpSpPr>
          <a:xfrm>
            <a:off x="0" y="636553"/>
            <a:ext cx="9147289" cy="5785143"/>
            <a:chOff x="0" y="636553"/>
            <a:chExt cx="9147289" cy="5785143"/>
          </a:xfrm>
        </p:grpSpPr>
        <p:pic>
          <p:nvPicPr>
            <p:cNvPr id="12" name="Picture 2"/>
            <p:cNvPicPr>
              <a:picLocks noChangeAspect="1" noChangeArrowheads="1"/>
            </p:cNvPicPr>
            <p:nvPr/>
          </p:nvPicPr>
          <p:blipFill>
            <a:blip r:embed="rId3"/>
            <a:srcRect l="32595" t="22845" r="8396" b="10776"/>
            <a:stretch>
              <a:fillRect/>
            </a:stretch>
          </p:blipFill>
          <p:spPr bwMode="auto">
            <a:xfrm>
              <a:off x="0" y="636553"/>
              <a:ext cx="9147289" cy="5785143"/>
            </a:xfrm>
            <a:prstGeom prst="rect">
              <a:avLst/>
            </a:prstGeom>
            <a:noFill/>
            <a:ln w="9525">
              <a:noFill/>
              <a:miter lim="800000"/>
              <a:headEnd/>
              <a:tailEnd/>
            </a:ln>
          </p:spPr>
        </p:pic>
        <p:sp>
          <p:nvSpPr>
            <p:cNvPr id="13" name="ZoneTexte 14"/>
            <p:cNvSpPr txBox="1"/>
            <p:nvPr/>
          </p:nvSpPr>
          <p:spPr>
            <a:xfrm>
              <a:off x="7308304" y="1052736"/>
              <a:ext cx="714046" cy="471924"/>
            </a:xfrm>
            <a:prstGeom prst="rect">
              <a:avLst/>
            </a:prstGeom>
            <a:noFill/>
          </p:spPr>
          <p:txBody>
            <a:bodyPr wrap="square" lIns="127000" tIns="127000" rIns="127000" bIns="127000" rtlCol="0">
              <a:spAutoFit/>
            </a:bodyPr>
            <a:lstStyle/>
            <a:p>
              <a:r>
                <a:rPr lang="fr-FR" sz="1400" b="1" dirty="0" smtClean="0">
                  <a:solidFill>
                    <a:srgbClr val="FFFFFF"/>
                  </a:solidFill>
                  <a:latin typeface="Arial"/>
                </a:rPr>
                <a:t>1/11</a:t>
              </a:r>
              <a:endParaRPr lang="fr-FR" sz="1000" b="1" dirty="0">
                <a:solidFill>
                  <a:srgbClr val="FFFFFF"/>
                </a:solidFill>
                <a:latin typeface="Arial"/>
              </a:endParaRPr>
            </a:p>
          </p:txBody>
        </p:sp>
        <p:sp>
          <p:nvSpPr>
            <p:cNvPr id="14" name="ZoneTexte 14"/>
            <p:cNvSpPr txBox="1"/>
            <p:nvPr/>
          </p:nvSpPr>
          <p:spPr>
            <a:xfrm>
              <a:off x="7164288" y="1556792"/>
              <a:ext cx="714046" cy="471924"/>
            </a:xfrm>
            <a:prstGeom prst="rect">
              <a:avLst/>
            </a:prstGeom>
            <a:noFill/>
          </p:spPr>
          <p:txBody>
            <a:bodyPr wrap="square" lIns="127000" tIns="127000" rIns="127000" bIns="127000" rtlCol="0">
              <a:spAutoFit/>
            </a:bodyPr>
            <a:lstStyle/>
            <a:p>
              <a:r>
                <a:rPr lang="fr-FR" sz="1400" b="1" dirty="0" smtClean="0">
                  <a:solidFill>
                    <a:srgbClr val="FFFFFF"/>
                  </a:solidFill>
                  <a:latin typeface="Arial"/>
                </a:rPr>
                <a:t>5/11</a:t>
              </a:r>
              <a:endParaRPr lang="fr-FR" sz="1000" b="1" dirty="0">
                <a:solidFill>
                  <a:srgbClr val="FFFFFF"/>
                </a:solidFill>
                <a:latin typeface="Arial"/>
              </a:endParaRPr>
            </a:p>
          </p:txBody>
        </p:sp>
        <p:sp>
          <p:nvSpPr>
            <p:cNvPr id="15" name="ZoneTexte 14"/>
            <p:cNvSpPr txBox="1"/>
            <p:nvPr/>
          </p:nvSpPr>
          <p:spPr>
            <a:xfrm>
              <a:off x="6876256" y="2276872"/>
              <a:ext cx="714046" cy="471924"/>
            </a:xfrm>
            <a:prstGeom prst="rect">
              <a:avLst/>
            </a:prstGeom>
            <a:noFill/>
          </p:spPr>
          <p:txBody>
            <a:bodyPr wrap="square" lIns="127000" tIns="127000" rIns="127000" bIns="127000" rtlCol="0">
              <a:spAutoFit/>
            </a:bodyPr>
            <a:lstStyle/>
            <a:p>
              <a:r>
                <a:rPr lang="fr-FR" sz="1400" b="1" dirty="0" smtClean="0">
                  <a:solidFill>
                    <a:srgbClr val="FFFFFF"/>
                  </a:solidFill>
                  <a:latin typeface="Arial"/>
                </a:rPr>
                <a:t>10/11</a:t>
              </a:r>
              <a:endParaRPr lang="fr-FR" sz="1000" b="1" dirty="0">
                <a:solidFill>
                  <a:srgbClr val="FFFFFF"/>
                </a:solidFill>
                <a:latin typeface="Arial"/>
              </a:endParaRPr>
            </a:p>
          </p:txBody>
        </p:sp>
        <p:sp>
          <p:nvSpPr>
            <p:cNvPr id="16" name="ZoneTexte 14"/>
            <p:cNvSpPr txBox="1"/>
            <p:nvPr/>
          </p:nvSpPr>
          <p:spPr>
            <a:xfrm>
              <a:off x="6516216" y="3068960"/>
              <a:ext cx="714046" cy="471924"/>
            </a:xfrm>
            <a:prstGeom prst="rect">
              <a:avLst/>
            </a:prstGeom>
            <a:noFill/>
          </p:spPr>
          <p:txBody>
            <a:bodyPr wrap="square" lIns="127000" tIns="127000" rIns="127000" bIns="127000" rtlCol="0">
              <a:spAutoFit/>
            </a:bodyPr>
            <a:lstStyle/>
            <a:p>
              <a:r>
                <a:rPr lang="fr-FR" sz="1400" b="1" dirty="0" smtClean="0">
                  <a:solidFill>
                    <a:srgbClr val="FFFFFF"/>
                  </a:solidFill>
                  <a:latin typeface="Arial"/>
                </a:rPr>
                <a:t>15/11</a:t>
              </a:r>
              <a:endParaRPr lang="fr-FR" sz="1000" b="1" dirty="0">
                <a:solidFill>
                  <a:srgbClr val="FFFFFF"/>
                </a:solidFill>
                <a:latin typeface="Arial"/>
              </a:endParaRPr>
            </a:p>
          </p:txBody>
        </p:sp>
        <p:sp>
          <p:nvSpPr>
            <p:cNvPr id="17" name="ZoneTexte 16"/>
            <p:cNvSpPr txBox="1"/>
            <p:nvPr/>
          </p:nvSpPr>
          <p:spPr>
            <a:xfrm>
              <a:off x="6300192" y="3573016"/>
              <a:ext cx="714046" cy="471924"/>
            </a:xfrm>
            <a:prstGeom prst="rect">
              <a:avLst/>
            </a:prstGeom>
            <a:noFill/>
          </p:spPr>
          <p:txBody>
            <a:bodyPr wrap="square" lIns="127000" tIns="127000" rIns="127000" bIns="127000" rtlCol="0">
              <a:spAutoFit/>
            </a:bodyPr>
            <a:lstStyle/>
            <a:p>
              <a:r>
                <a:rPr lang="fr-FR" sz="1400" b="1" dirty="0" smtClean="0">
                  <a:solidFill>
                    <a:srgbClr val="FFFFFF"/>
                  </a:solidFill>
                  <a:latin typeface="Arial"/>
                </a:rPr>
                <a:t>18/11</a:t>
              </a:r>
              <a:endParaRPr lang="fr-FR" sz="1000" b="1" dirty="0">
                <a:solidFill>
                  <a:srgbClr val="FFFFFF"/>
                </a:solidFill>
                <a:latin typeface="Arial"/>
              </a:endParaRPr>
            </a:p>
          </p:txBody>
        </p:sp>
        <p:sp>
          <p:nvSpPr>
            <p:cNvPr id="18" name="ZoneTexte 17"/>
            <p:cNvSpPr txBox="1"/>
            <p:nvPr/>
          </p:nvSpPr>
          <p:spPr>
            <a:xfrm>
              <a:off x="5940152" y="4221088"/>
              <a:ext cx="714046" cy="471924"/>
            </a:xfrm>
            <a:prstGeom prst="rect">
              <a:avLst/>
            </a:prstGeom>
            <a:noFill/>
          </p:spPr>
          <p:txBody>
            <a:bodyPr wrap="square" lIns="127000" tIns="127000" rIns="127000" bIns="127000" rtlCol="0">
              <a:spAutoFit/>
            </a:bodyPr>
            <a:lstStyle/>
            <a:p>
              <a:r>
                <a:rPr lang="fr-FR" sz="1400" b="1" dirty="0" smtClean="0">
                  <a:solidFill>
                    <a:srgbClr val="FFFFFF"/>
                  </a:solidFill>
                  <a:latin typeface="Arial"/>
                </a:rPr>
                <a:t>21/11</a:t>
              </a:r>
              <a:endParaRPr lang="fr-FR" sz="1000" b="1" dirty="0">
                <a:solidFill>
                  <a:srgbClr val="FFFFFF"/>
                </a:solidFill>
                <a:latin typeface="Arial"/>
              </a:endParaRPr>
            </a:p>
          </p:txBody>
        </p:sp>
        <p:sp>
          <p:nvSpPr>
            <p:cNvPr id="19" name="ZoneTexte 18"/>
            <p:cNvSpPr txBox="1"/>
            <p:nvPr/>
          </p:nvSpPr>
          <p:spPr>
            <a:xfrm>
              <a:off x="5652120" y="4869160"/>
              <a:ext cx="714046" cy="471924"/>
            </a:xfrm>
            <a:prstGeom prst="rect">
              <a:avLst/>
            </a:prstGeom>
            <a:noFill/>
          </p:spPr>
          <p:txBody>
            <a:bodyPr wrap="square" lIns="127000" tIns="127000" rIns="127000" bIns="127000" rtlCol="0">
              <a:spAutoFit/>
            </a:bodyPr>
            <a:lstStyle/>
            <a:p>
              <a:r>
                <a:rPr lang="fr-FR" sz="1400" b="1" dirty="0" smtClean="0">
                  <a:solidFill>
                    <a:srgbClr val="FFFFFF"/>
                  </a:solidFill>
                  <a:latin typeface="Arial"/>
                </a:rPr>
                <a:t>24/11</a:t>
              </a:r>
              <a:endParaRPr lang="fr-FR" sz="1000" b="1" dirty="0">
                <a:solidFill>
                  <a:srgbClr val="FFFFFF"/>
                </a:solidFill>
                <a:latin typeface="Arial"/>
              </a:endParaRPr>
            </a:p>
          </p:txBody>
        </p:sp>
        <p:sp>
          <p:nvSpPr>
            <p:cNvPr id="20" name="ZoneTexte 19"/>
            <p:cNvSpPr txBox="1"/>
            <p:nvPr/>
          </p:nvSpPr>
          <p:spPr>
            <a:xfrm>
              <a:off x="5226106" y="5517232"/>
              <a:ext cx="714046" cy="471924"/>
            </a:xfrm>
            <a:prstGeom prst="rect">
              <a:avLst/>
            </a:prstGeom>
            <a:noFill/>
          </p:spPr>
          <p:txBody>
            <a:bodyPr wrap="square" lIns="127000" tIns="127000" rIns="127000" bIns="127000" rtlCol="0">
              <a:spAutoFit/>
            </a:bodyPr>
            <a:lstStyle/>
            <a:p>
              <a:r>
                <a:rPr lang="fr-FR" sz="1400" b="1" dirty="0" smtClean="0">
                  <a:solidFill>
                    <a:srgbClr val="FFFFFF"/>
                  </a:solidFill>
                  <a:latin typeface="Arial"/>
                </a:rPr>
                <a:t>27/11</a:t>
              </a:r>
              <a:endParaRPr lang="fr-FR" sz="1000" b="1" dirty="0">
                <a:solidFill>
                  <a:srgbClr val="FFFFFF"/>
                </a:solidFill>
                <a:latin typeface="Arial"/>
              </a:endParaRPr>
            </a:p>
          </p:txBody>
        </p:sp>
        <p:sp>
          <p:nvSpPr>
            <p:cNvPr id="21" name="ZoneTexte 20"/>
            <p:cNvSpPr txBox="1"/>
            <p:nvPr/>
          </p:nvSpPr>
          <p:spPr>
            <a:xfrm>
              <a:off x="4026120" y="5517232"/>
              <a:ext cx="714046" cy="471924"/>
            </a:xfrm>
            <a:prstGeom prst="rect">
              <a:avLst/>
            </a:prstGeom>
            <a:noFill/>
          </p:spPr>
          <p:txBody>
            <a:bodyPr wrap="square" lIns="127000" tIns="127000" rIns="127000" bIns="127000" rtlCol="0">
              <a:spAutoFit/>
            </a:bodyPr>
            <a:lstStyle/>
            <a:p>
              <a:r>
                <a:rPr lang="fr-FR" sz="1400" b="1" dirty="0" smtClean="0">
                  <a:solidFill>
                    <a:srgbClr val="FFFFFF"/>
                  </a:solidFill>
                  <a:latin typeface="Arial"/>
                </a:rPr>
                <a:t>30/11</a:t>
              </a:r>
              <a:endParaRPr lang="fr-FR" sz="1000" b="1" dirty="0">
                <a:solidFill>
                  <a:srgbClr val="FFFFFF"/>
                </a:solidFill>
                <a:latin typeface="Arial"/>
              </a:endParaRPr>
            </a:p>
          </p:txBody>
        </p:sp>
        <p:sp>
          <p:nvSpPr>
            <p:cNvPr id="22" name="ZoneTexte 21"/>
            <p:cNvSpPr txBox="1"/>
            <p:nvPr/>
          </p:nvSpPr>
          <p:spPr>
            <a:xfrm>
              <a:off x="3779912" y="5085184"/>
              <a:ext cx="714046" cy="471924"/>
            </a:xfrm>
            <a:prstGeom prst="rect">
              <a:avLst/>
            </a:prstGeom>
            <a:noFill/>
          </p:spPr>
          <p:txBody>
            <a:bodyPr wrap="square" lIns="127000" tIns="127000" rIns="127000" bIns="127000" rtlCol="0">
              <a:spAutoFit/>
            </a:bodyPr>
            <a:lstStyle/>
            <a:p>
              <a:r>
                <a:rPr lang="fr-FR" sz="1400" b="1" dirty="0" smtClean="0">
                  <a:solidFill>
                    <a:srgbClr val="FFFFFF"/>
                  </a:solidFill>
                  <a:latin typeface="Arial"/>
                </a:rPr>
                <a:t>5/12</a:t>
              </a:r>
              <a:endParaRPr lang="fr-FR" sz="1000" b="1" dirty="0">
                <a:solidFill>
                  <a:srgbClr val="FFFFFF"/>
                </a:solidFill>
                <a:latin typeface="Arial"/>
              </a:endParaRPr>
            </a:p>
          </p:txBody>
        </p:sp>
        <p:sp>
          <p:nvSpPr>
            <p:cNvPr id="23" name="ZoneTexte 22"/>
            <p:cNvSpPr txBox="1"/>
            <p:nvPr/>
          </p:nvSpPr>
          <p:spPr>
            <a:xfrm>
              <a:off x="3203848" y="4653136"/>
              <a:ext cx="714046" cy="471924"/>
            </a:xfrm>
            <a:prstGeom prst="rect">
              <a:avLst/>
            </a:prstGeom>
            <a:noFill/>
          </p:spPr>
          <p:txBody>
            <a:bodyPr wrap="square" lIns="127000" tIns="127000" rIns="127000" bIns="127000" rtlCol="0">
              <a:spAutoFit/>
            </a:bodyPr>
            <a:lstStyle/>
            <a:p>
              <a:r>
                <a:rPr lang="fr-FR" sz="1400" b="1" dirty="0" smtClean="0">
                  <a:solidFill>
                    <a:srgbClr val="FFFFFF"/>
                  </a:solidFill>
                  <a:latin typeface="Arial"/>
                </a:rPr>
                <a:t>10/12</a:t>
              </a:r>
              <a:endParaRPr lang="fr-FR" sz="1000" b="1" dirty="0">
                <a:solidFill>
                  <a:srgbClr val="FFFFFF"/>
                </a:solidFill>
                <a:latin typeface="Arial"/>
              </a:endParaRPr>
            </a:p>
          </p:txBody>
        </p:sp>
        <p:sp>
          <p:nvSpPr>
            <p:cNvPr id="24" name="ZoneTexte 23"/>
            <p:cNvSpPr txBox="1"/>
            <p:nvPr/>
          </p:nvSpPr>
          <p:spPr>
            <a:xfrm>
              <a:off x="2771800" y="4077072"/>
              <a:ext cx="714046" cy="471924"/>
            </a:xfrm>
            <a:prstGeom prst="rect">
              <a:avLst/>
            </a:prstGeom>
            <a:noFill/>
          </p:spPr>
          <p:txBody>
            <a:bodyPr wrap="square" lIns="127000" tIns="127000" rIns="127000" bIns="127000" rtlCol="0">
              <a:spAutoFit/>
            </a:bodyPr>
            <a:lstStyle/>
            <a:p>
              <a:r>
                <a:rPr lang="fr-FR" sz="1400" b="1" dirty="0" smtClean="0">
                  <a:solidFill>
                    <a:srgbClr val="FFFFFF"/>
                  </a:solidFill>
                  <a:latin typeface="Arial"/>
                </a:rPr>
                <a:t>15/12</a:t>
              </a:r>
              <a:endParaRPr lang="fr-FR" sz="1000" b="1" dirty="0">
                <a:solidFill>
                  <a:srgbClr val="FFFFFF"/>
                </a:solidFill>
                <a:latin typeface="Arial"/>
              </a:endParaRPr>
            </a:p>
          </p:txBody>
        </p:sp>
        <p:sp>
          <p:nvSpPr>
            <p:cNvPr id="25" name="ZoneTexte 24"/>
            <p:cNvSpPr txBox="1"/>
            <p:nvPr/>
          </p:nvSpPr>
          <p:spPr>
            <a:xfrm>
              <a:off x="2051720" y="3501008"/>
              <a:ext cx="714046" cy="471924"/>
            </a:xfrm>
            <a:prstGeom prst="rect">
              <a:avLst/>
            </a:prstGeom>
            <a:noFill/>
          </p:spPr>
          <p:txBody>
            <a:bodyPr wrap="square" lIns="127000" tIns="127000" rIns="127000" bIns="127000" rtlCol="0">
              <a:spAutoFit/>
            </a:bodyPr>
            <a:lstStyle/>
            <a:p>
              <a:r>
                <a:rPr lang="fr-FR" sz="1400" b="1" dirty="0" smtClean="0">
                  <a:solidFill>
                    <a:srgbClr val="FFFFFF"/>
                  </a:solidFill>
                  <a:latin typeface="Arial"/>
                </a:rPr>
                <a:t>20/12</a:t>
              </a:r>
              <a:endParaRPr lang="fr-FR" sz="1000" b="1" dirty="0">
                <a:solidFill>
                  <a:srgbClr val="FFFFFF"/>
                </a:solidFill>
                <a:latin typeface="Arial"/>
              </a:endParaRPr>
            </a:p>
          </p:txBody>
        </p:sp>
        <p:sp>
          <p:nvSpPr>
            <p:cNvPr id="26" name="ZoneTexte 25"/>
            <p:cNvSpPr txBox="1"/>
            <p:nvPr/>
          </p:nvSpPr>
          <p:spPr>
            <a:xfrm>
              <a:off x="1337674" y="2748796"/>
              <a:ext cx="714046" cy="471924"/>
            </a:xfrm>
            <a:prstGeom prst="rect">
              <a:avLst/>
            </a:prstGeom>
            <a:noFill/>
          </p:spPr>
          <p:txBody>
            <a:bodyPr wrap="square" lIns="127000" tIns="127000" rIns="127000" bIns="127000" rtlCol="0">
              <a:spAutoFit/>
            </a:bodyPr>
            <a:lstStyle/>
            <a:p>
              <a:r>
                <a:rPr lang="fr-FR" sz="1400" b="1" dirty="0" smtClean="0">
                  <a:solidFill>
                    <a:srgbClr val="FFFFFF"/>
                  </a:solidFill>
                  <a:latin typeface="Arial"/>
                </a:rPr>
                <a:t>25/12</a:t>
              </a:r>
              <a:endParaRPr lang="fr-FR" sz="1000" b="1" dirty="0">
                <a:solidFill>
                  <a:srgbClr val="FFFFFF"/>
                </a:solidFill>
                <a:latin typeface="Arial"/>
              </a:endParaRPr>
            </a:p>
          </p:txBody>
        </p:sp>
      </p:grpSp>
      <p:sp>
        <p:nvSpPr>
          <p:cNvPr id="8" name="Espace réservé du texte 7"/>
          <p:cNvSpPr>
            <a:spLocks noGrp="1"/>
          </p:cNvSpPr>
          <p:nvPr>
            <p:ph type="body" sz="quarter" idx="13"/>
          </p:nvPr>
        </p:nvSpPr>
        <p:spPr/>
        <p:txBody>
          <a:bodyPr/>
          <a:lstStyle/>
          <a:p>
            <a:endParaRPr lang="fr-CA"/>
          </a:p>
        </p:txBody>
      </p:sp>
      <p:sp>
        <p:nvSpPr>
          <p:cNvPr id="9" name="Espace réservé du tableau 8"/>
          <p:cNvSpPr>
            <a:spLocks noGrp="1"/>
          </p:cNvSpPr>
          <p:nvPr>
            <p:ph type="tbl" sz="quarter" idx="18"/>
          </p:nvPr>
        </p:nvSpPr>
        <p:spPr/>
      </p:sp>
      <p:sp>
        <p:nvSpPr>
          <p:cNvPr id="4" name="Titre 3"/>
          <p:cNvSpPr>
            <a:spLocks noGrp="1"/>
          </p:cNvSpPr>
          <p:nvPr>
            <p:ph type="title"/>
          </p:nvPr>
        </p:nvSpPr>
        <p:spPr/>
        <p:txBody>
          <a:bodyPr/>
          <a:lstStyle/>
          <a:p>
            <a:r>
              <a:rPr lang="en-CA" dirty="0" smtClean="0">
                <a:latin typeface="+mj-lt"/>
              </a:rPr>
              <a:t>Where </a:t>
            </a:r>
            <a:r>
              <a:rPr lang="en-CA" dirty="0" smtClean="0">
                <a:latin typeface="+mn-lt"/>
              </a:rPr>
              <a:t>and</a:t>
            </a:r>
            <a:r>
              <a:rPr lang="en-CA" dirty="0" smtClean="0">
                <a:latin typeface="+mj-lt"/>
              </a:rPr>
              <a:t> when </a:t>
            </a:r>
            <a:r>
              <a:rPr lang="en-CA" dirty="0" smtClean="0">
                <a:latin typeface="+mn-lt"/>
              </a:rPr>
              <a:t>can we </a:t>
            </a:r>
            <a:r>
              <a:rPr lang="en-CA" dirty="0" smtClean="0">
                <a:latin typeface="+mj-lt"/>
              </a:rPr>
              <a:t>observe comet ISON?</a:t>
            </a:r>
            <a:endParaRPr lang="en-CA" dirty="0">
              <a:latin typeface="+mj-lt"/>
            </a:endParaRPr>
          </a:p>
        </p:txBody>
      </p:sp>
      <p:sp>
        <p:nvSpPr>
          <p:cNvPr id="5" name="Sous-titre 4"/>
          <p:cNvSpPr>
            <a:spLocks noGrp="1"/>
          </p:cNvSpPr>
          <p:nvPr>
            <p:ph type="subTitle" idx="1"/>
          </p:nvPr>
        </p:nvSpPr>
        <p:spPr/>
        <p:txBody>
          <a:bodyPr/>
          <a:lstStyle/>
          <a:p>
            <a:r>
              <a:rPr lang="en-CA" smtClean="0"/>
              <a:t>Visiting comet</a:t>
            </a:r>
            <a:endParaRPr lang="en-CA"/>
          </a:p>
        </p:txBody>
      </p:sp>
      <p:sp>
        <p:nvSpPr>
          <p:cNvPr id="10" name="Espace réservé du texte 9"/>
          <p:cNvSpPr>
            <a:spLocks noGrp="1"/>
          </p:cNvSpPr>
          <p:nvPr>
            <p:ph type="body" sz="quarter" idx="19"/>
          </p:nvPr>
        </p:nvSpPr>
        <p:spPr/>
        <p:txBody>
          <a:bodyPr/>
          <a:lstStyle/>
          <a:p>
            <a:endParaRPr lang="fr-CA"/>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4"/>
          <p:cNvPicPr>
            <a:picLocks noChangeAspect="1" noChangeArrowheads="1"/>
          </p:cNvPicPr>
          <p:nvPr/>
        </p:nvPicPr>
        <p:blipFill>
          <a:blip r:embed="rId3"/>
          <a:srcRect l="26500" t="15618" r="1405" b="2698"/>
          <a:stretch>
            <a:fillRect/>
          </a:stretch>
        </p:blipFill>
        <p:spPr bwMode="auto">
          <a:xfrm>
            <a:off x="0" y="504317"/>
            <a:ext cx="9380483" cy="5975311"/>
          </a:xfrm>
          <a:prstGeom prst="rect">
            <a:avLst/>
          </a:prstGeom>
          <a:noFill/>
          <a:ln w="9525">
            <a:noFill/>
            <a:miter lim="800000"/>
            <a:headEnd/>
            <a:tailEnd/>
          </a:ln>
        </p:spPr>
      </p:pic>
      <p:sp>
        <p:nvSpPr>
          <p:cNvPr id="8" name="Espace réservé du texte 7"/>
          <p:cNvSpPr>
            <a:spLocks noGrp="1"/>
          </p:cNvSpPr>
          <p:nvPr>
            <p:ph type="body" sz="quarter" idx="13"/>
          </p:nvPr>
        </p:nvSpPr>
        <p:spPr/>
        <p:txBody>
          <a:bodyPr/>
          <a:lstStyle/>
          <a:p>
            <a:endParaRPr lang="fr-CA"/>
          </a:p>
        </p:txBody>
      </p:sp>
      <p:sp>
        <p:nvSpPr>
          <p:cNvPr id="9" name="Espace réservé du tableau 8"/>
          <p:cNvSpPr>
            <a:spLocks noGrp="1"/>
          </p:cNvSpPr>
          <p:nvPr>
            <p:ph type="tbl" sz="quarter" idx="18"/>
          </p:nvPr>
        </p:nvSpPr>
        <p:spPr/>
      </p:sp>
      <p:sp>
        <p:nvSpPr>
          <p:cNvPr id="4" name="Titre 3"/>
          <p:cNvSpPr>
            <a:spLocks noGrp="1"/>
          </p:cNvSpPr>
          <p:nvPr>
            <p:ph type="title"/>
          </p:nvPr>
        </p:nvSpPr>
        <p:spPr/>
        <p:txBody>
          <a:bodyPr/>
          <a:lstStyle/>
          <a:p>
            <a:r>
              <a:rPr lang="en-CA" dirty="0" smtClean="0">
                <a:latin typeface="+mj-lt"/>
              </a:rPr>
              <a:t>Where </a:t>
            </a:r>
            <a:r>
              <a:rPr lang="en-CA" dirty="0" smtClean="0">
                <a:latin typeface="+mn-lt"/>
              </a:rPr>
              <a:t>and</a:t>
            </a:r>
            <a:r>
              <a:rPr lang="en-CA" dirty="0" smtClean="0">
                <a:latin typeface="+mj-lt"/>
              </a:rPr>
              <a:t> when </a:t>
            </a:r>
            <a:r>
              <a:rPr lang="en-CA" dirty="0" smtClean="0">
                <a:latin typeface="+mn-lt"/>
              </a:rPr>
              <a:t>can we </a:t>
            </a:r>
            <a:r>
              <a:rPr lang="en-CA" dirty="0" smtClean="0">
                <a:latin typeface="+mj-lt"/>
              </a:rPr>
              <a:t>observe comet ISON?</a:t>
            </a:r>
            <a:endParaRPr lang="en-CA" dirty="0">
              <a:latin typeface="+mj-lt"/>
            </a:endParaRPr>
          </a:p>
        </p:txBody>
      </p:sp>
      <p:sp>
        <p:nvSpPr>
          <p:cNvPr id="5" name="Sous-titre 4"/>
          <p:cNvSpPr>
            <a:spLocks noGrp="1"/>
          </p:cNvSpPr>
          <p:nvPr>
            <p:ph type="subTitle" idx="1"/>
          </p:nvPr>
        </p:nvSpPr>
        <p:spPr/>
        <p:txBody>
          <a:bodyPr/>
          <a:lstStyle/>
          <a:p>
            <a:r>
              <a:rPr lang="en-CA" smtClean="0"/>
              <a:t>Visiting comet</a:t>
            </a:r>
            <a:endParaRPr lang="en-CA"/>
          </a:p>
        </p:txBody>
      </p:sp>
      <p:sp>
        <p:nvSpPr>
          <p:cNvPr id="10" name="Espace réservé du texte 9"/>
          <p:cNvSpPr>
            <a:spLocks noGrp="1"/>
          </p:cNvSpPr>
          <p:nvPr>
            <p:ph type="body" sz="quarter" idx="19"/>
          </p:nvPr>
        </p:nvSpPr>
        <p:spPr/>
        <p:txBody>
          <a:bodyPr/>
          <a:lstStyle/>
          <a:p>
            <a:endParaRPr lang="fr-CA"/>
          </a:p>
        </p:txBody>
      </p:sp>
      <p:sp>
        <p:nvSpPr>
          <p:cNvPr id="28" name="ZoneTexte 14"/>
          <p:cNvSpPr txBox="1"/>
          <p:nvPr/>
        </p:nvSpPr>
        <p:spPr>
          <a:xfrm>
            <a:off x="393864" y="5291356"/>
            <a:ext cx="4635335" cy="995144"/>
          </a:xfrm>
          <a:prstGeom prst="rect">
            <a:avLst/>
          </a:prstGeom>
          <a:noFill/>
        </p:spPr>
        <p:txBody>
          <a:bodyPr wrap="square" lIns="127000" tIns="127000" rIns="127000" bIns="127000" rtlCol="0">
            <a:spAutoFit/>
          </a:bodyPr>
          <a:lstStyle/>
          <a:p>
            <a:r>
              <a:rPr lang="en-CA" sz="1600" b="1" smtClean="0">
                <a:solidFill>
                  <a:srgbClr val="FFFFFF"/>
                </a:solidFill>
                <a:latin typeface="Arial"/>
              </a:rPr>
              <a:t>November 20th 2013</a:t>
            </a:r>
          </a:p>
          <a:p>
            <a:r>
              <a:rPr lang="en-CA" sz="1600" b="1" smtClean="0">
                <a:solidFill>
                  <a:srgbClr val="FFFFFF"/>
                </a:solidFill>
                <a:latin typeface="Arial"/>
              </a:rPr>
              <a:t>5:45 AM			</a:t>
            </a:r>
          </a:p>
          <a:p>
            <a:r>
              <a:rPr lang="en-CA" sz="1600" b="1" smtClean="0">
                <a:solidFill>
                  <a:srgbClr val="FFFFFF"/>
                </a:solidFill>
                <a:latin typeface="Arial"/>
              </a:rPr>
              <a:t>Altitude: 10°</a:t>
            </a:r>
            <a:endParaRPr lang="en-CA" sz="1600" b="1">
              <a:solidFill>
                <a:srgbClr val="FFFFFF"/>
              </a:solidFill>
              <a:latin typeface="Aria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a:srcRect l="24561" t="15618" r="920" b="5338"/>
          <a:stretch>
            <a:fillRect/>
          </a:stretch>
        </p:blipFill>
        <p:spPr bwMode="auto">
          <a:xfrm>
            <a:off x="-252248" y="504317"/>
            <a:ext cx="9695793" cy="5782183"/>
          </a:xfrm>
          <a:prstGeom prst="rect">
            <a:avLst/>
          </a:prstGeom>
          <a:noFill/>
          <a:ln w="9525">
            <a:noFill/>
            <a:miter lim="800000"/>
            <a:headEnd/>
            <a:tailEnd/>
          </a:ln>
        </p:spPr>
      </p:pic>
      <p:sp>
        <p:nvSpPr>
          <p:cNvPr id="8" name="Espace réservé du texte 7"/>
          <p:cNvSpPr>
            <a:spLocks noGrp="1"/>
          </p:cNvSpPr>
          <p:nvPr>
            <p:ph type="body" sz="quarter" idx="13"/>
          </p:nvPr>
        </p:nvSpPr>
        <p:spPr/>
        <p:txBody>
          <a:bodyPr/>
          <a:lstStyle/>
          <a:p>
            <a:endParaRPr lang="fr-CA"/>
          </a:p>
        </p:txBody>
      </p:sp>
      <p:sp>
        <p:nvSpPr>
          <p:cNvPr id="9" name="Espace réservé du tableau 8"/>
          <p:cNvSpPr>
            <a:spLocks noGrp="1"/>
          </p:cNvSpPr>
          <p:nvPr>
            <p:ph type="tbl" sz="quarter" idx="18"/>
          </p:nvPr>
        </p:nvSpPr>
        <p:spPr/>
      </p:sp>
      <p:sp>
        <p:nvSpPr>
          <p:cNvPr id="4" name="Titre 3"/>
          <p:cNvSpPr>
            <a:spLocks noGrp="1"/>
          </p:cNvSpPr>
          <p:nvPr>
            <p:ph type="title"/>
          </p:nvPr>
        </p:nvSpPr>
        <p:spPr/>
        <p:txBody>
          <a:bodyPr/>
          <a:lstStyle/>
          <a:p>
            <a:r>
              <a:rPr lang="en-CA" dirty="0" smtClean="0">
                <a:latin typeface="+mj-lt"/>
              </a:rPr>
              <a:t>Where </a:t>
            </a:r>
            <a:r>
              <a:rPr lang="en-CA" dirty="0" smtClean="0">
                <a:latin typeface="+mn-lt"/>
              </a:rPr>
              <a:t>and</a:t>
            </a:r>
            <a:r>
              <a:rPr lang="en-CA" dirty="0" smtClean="0">
                <a:latin typeface="+mj-lt"/>
              </a:rPr>
              <a:t> when </a:t>
            </a:r>
            <a:r>
              <a:rPr lang="en-CA" dirty="0" smtClean="0">
                <a:latin typeface="+mn-lt"/>
              </a:rPr>
              <a:t>can we </a:t>
            </a:r>
            <a:r>
              <a:rPr lang="en-CA" dirty="0" smtClean="0">
                <a:latin typeface="+mj-lt"/>
              </a:rPr>
              <a:t>observe comet ISON?</a:t>
            </a:r>
            <a:endParaRPr lang="en-CA" dirty="0">
              <a:latin typeface="+mj-lt"/>
            </a:endParaRPr>
          </a:p>
        </p:txBody>
      </p:sp>
      <p:sp>
        <p:nvSpPr>
          <p:cNvPr id="5" name="Sous-titre 4"/>
          <p:cNvSpPr>
            <a:spLocks noGrp="1"/>
          </p:cNvSpPr>
          <p:nvPr>
            <p:ph type="subTitle" idx="1"/>
          </p:nvPr>
        </p:nvSpPr>
        <p:spPr/>
        <p:txBody>
          <a:bodyPr/>
          <a:lstStyle/>
          <a:p>
            <a:r>
              <a:rPr lang="en-CA" smtClean="0"/>
              <a:t>Visiting comet</a:t>
            </a:r>
            <a:endParaRPr lang="en-CA"/>
          </a:p>
        </p:txBody>
      </p:sp>
      <p:sp>
        <p:nvSpPr>
          <p:cNvPr id="10" name="Espace réservé du texte 9"/>
          <p:cNvSpPr>
            <a:spLocks noGrp="1"/>
          </p:cNvSpPr>
          <p:nvPr>
            <p:ph type="body" sz="quarter" idx="19"/>
          </p:nvPr>
        </p:nvSpPr>
        <p:spPr/>
        <p:txBody>
          <a:bodyPr/>
          <a:lstStyle/>
          <a:p>
            <a:endParaRPr lang="fr-CA"/>
          </a:p>
        </p:txBody>
      </p:sp>
      <p:sp>
        <p:nvSpPr>
          <p:cNvPr id="28" name="ZoneTexte 14"/>
          <p:cNvSpPr txBox="1"/>
          <p:nvPr/>
        </p:nvSpPr>
        <p:spPr>
          <a:xfrm>
            <a:off x="393864" y="5291356"/>
            <a:ext cx="4635335" cy="995144"/>
          </a:xfrm>
          <a:prstGeom prst="rect">
            <a:avLst/>
          </a:prstGeom>
          <a:noFill/>
        </p:spPr>
        <p:txBody>
          <a:bodyPr wrap="square" lIns="127000" tIns="127000" rIns="127000" bIns="127000" rtlCol="0">
            <a:spAutoFit/>
          </a:bodyPr>
          <a:lstStyle/>
          <a:p>
            <a:r>
              <a:rPr lang="en-CA" sz="1600" b="1" dirty="0" smtClean="0">
                <a:solidFill>
                  <a:srgbClr val="FFFFFF"/>
                </a:solidFill>
                <a:latin typeface="Arial"/>
              </a:rPr>
              <a:t>November 23</a:t>
            </a:r>
            <a:r>
              <a:rPr lang="en-CA" sz="1600" b="1" baseline="30000" dirty="0" smtClean="0">
                <a:solidFill>
                  <a:srgbClr val="FFFFFF"/>
                </a:solidFill>
                <a:latin typeface="Arial"/>
              </a:rPr>
              <a:t>rd</a:t>
            </a:r>
            <a:r>
              <a:rPr lang="en-CA" sz="1600" b="1" dirty="0" smtClean="0">
                <a:solidFill>
                  <a:srgbClr val="FFFFFF"/>
                </a:solidFill>
                <a:latin typeface="Arial"/>
              </a:rPr>
              <a:t> 2013</a:t>
            </a:r>
          </a:p>
          <a:p>
            <a:r>
              <a:rPr lang="en-CA" sz="1600" b="1" dirty="0" smtClean="0">
                <a:solidFill>
                  <a:srgbClr val="FFFFFF"/>
                </a:solidFill>
                <a:latin typeface="Arial"/>
              </a:rPr>
              <a:t>5:45 AM			</a:t>
            </a:r>
          </a:p>
          <a:p>
            <a:r>
              <a:rPr lang="en-CA" sz="1600" b="1" dirty="0" smtClean="0">
                <a:solidFill>
                  <a:srgbClr val="FFFFFF"/>
                </a:solidFill>
                <a:latin typeface="Arial"/>
              </a:rPr>
              <a:t>Altitude: 2°</a:t>
            </a:r>
            <a:endParaRPr lang="en-CA" sz="1600" b="1" dirty="0">
              <a:solidFill>
                <a:srgbClr val="FFFFFF"/>
              </a:solidFill>
              <a:latin typeface="Aria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p:cNvSpPr>
            <a:spLocks noGrp="1"/>
          </p:cNvSpPr>
          <p:nvPr>
            <p:ph type="body" sz="quarter" idx="13"/>
          </p:nvPr>
        </p:nvSpPr>
        <p:spPr/>
        <p:txBody>
          <a:bodyPr/>
          <a:lstStyle/>
          <a:p>
            <a:endParaRPr lang="fr-CA"/>
          </a:p>
        </p:txBody>
      </p:sp>
      <p:sp>
        <p:nvSpPr>
          <p:cNvPr id="9" name="Espace réservé du tableau 8"/>
          <p:cNvSpPr>
            <a:spLocks noGrp="1"/>
          </p:cNvSpPr>
          <p:nvPr>
            <p:ph type="tbl" sz="quarter" idx="18"/>
          </p:nvPr>
        </p:nvSpPr>
        <p:spPr/>
      </p:sp>
      <p:sp>
        <p:nvSpPr>
          <p:cNvPr id="4" name="Titre 3"/>
          <p:cNvSpPr>
            <a:spLocks noGrp="1"/>
          </p:cNvSpPr>
          <p:nvPr>
            <p:ph type="title"/>
          </p:nvPr>
        </p:nvSpPr>
        <p:spPr/>
        <p:txBody>
          <a:bodyPr/>
          <a:lstStyle/>
          <a:p>
            <a:r>
              <a:rPr lang="en-CA" dirty="0" smtClean="0">
                <a:latin typeface="+mj-lt"/>
              </a:rPr>
              <a:t>Where </a:t>
            </a:r>
            <a:r>
              <a:rPr lang="en-CA" dirty="0" smtClean="0">
                <a:latin typeface="+mn-lt"/>
              </a:rPr>
              <a:t>and</a:t>
            </a:r>
            <a:r>
              <a:rPr lang="en-CA" dirty="0" smtClean="0">
                <a:latin typeface="+mj-lt"/>
              </a:rPr>
              <a:t> when </a:t>
            </a:r>
            <a:r>
              <a:rPr lang="en-CA" dirty="0" smtClean="0">
                <a:latin typeface="+mn-lt"/>
              </a:rPr>
              <a:t>can we </a:t>
            </a:r>
            <a:r>
              <a:rPr lang="en-CA" dirty="0" smtClean="0">
                <a:latin typeface="+mj-lt"/>
              </a:rPr>
              <a:t>observe comet ISON?</a:t>
            </a:r>
            <a:endParaRPr lang="en-CA" dirty="0">
              <a:latin typeface="+mj-lt"/>
            </a:endParaRPr>
          </a:p>
        </p:txBody>
      </p:sp>
      <p:sp>
        <p:nvSpPr>
          <p:cNvPr id="5" name="Sous-titre 4"/>
          <p:cNvSpPr>
            <a:spLocks noGrp="1"/>
          </p:cNvSpPr>
          <p:nvPr>
            <p:ph type="subTitle" idx="1"/>
          </p:nvPr>
        </p:nvSpPr>
        <p:spPr/>
        <p:txBody>
          <a:bodyPr/>
          <a:lstStyle/>
          <a:p>
            <a:r>
              <a:rPr lang="en-CA" smtClean="0"/>
              <a:t>Visiting comet</a:t>
            </a:r>
            <a:endParaRPr lang="en-CA"/>
          </a:p>
        </p:txBody>
      </p:sp>
      <p:sp>
        <p:nvSpPr>
          <p:cNvPr id="10" name="Espace réservé du texte 9"/>
          <p:cNvSpPr>
            <a:spLocks noGrp="1"/>
          </p:cNvSpPr>
          <p:nvPr>
            <p:ph type="body" sz="quarter" idx="19"/>
          </p:nvPr>
        </p:nvSpPr>
        <p:spPr/>
        <p:txBody>
          <a:bodyPr/>
          <a:lstStyle/>
          <a:p>
            <a:endParaRPr lang="fr-CA"/>
          </a:p>
        </p:txBody>
      </p:sp>
      <p:sp>
        <p:nvSpPr>
          <p:cNvPr id="12" name="ZoneTexte 14"/>
          <p:cNvSpPr txBox="1"/>
          <p:nvPr/>
        </p:nvSpPr>
        <p:spPr>
          <a:xfrm>
            <a:off x="6375237" y="1290638"/>
            <a:ext cx="2392361" cy="1364476"/>
          </a:xfrm>
          <a:prstGeom prst="rect">
            <a:avLst/>
          </a:prstGeom>
          <a:noFill/>
        </p:spPr>
        <p:txBody>
          <a:bodyPr wrap="square" lIns="127000" tIns="127000" rIns="127000" bIns="127000" rtlCol="0">
            <a:spAutoFit/>
          </a:bodyPr>
          <a:lstStyle/>
          <a:p>
            <a:r>
              <a:rPr lang="en-CA" b="1" dirty="0" smtClean="0">
                <a:solidFill>
                  <a:srgbClr val="FFFFFF"/>
                </a:solidFill>
                <a:latin typeface="Arial"/>
              </a:rPr>
              <a:t>From November 27 to 30: observe the comet on the SOHO website. </a:t>
            </a:r>
            <a:endParaRPr lang="en-CA" b="1" dirty="0">
              <a:solidFill>
                <a:srgbClr val="FFFFFF"/>
              </a:solidFill>
              <a:latin typeface="Arial"/>
            </a:endParaRPr>
          </a:p>
        </p:txBody>
      </p:sp>
      <p:pic>
        <p:nvPicPr>
          <p:cNvPr id="13" name="Picture 1"/>
          <p:cNvPicPr>
            <a:picLocks noChangeAspect="1" noChangeArrowheads="1"/>
          </p:cNvPicPr>
          <p:nvPr/>
        </p:nvPicPr>
        <p:blipFill>
          <a:blip r:embed="rId3"/>
          <a:srcRect l="18297" t="10749" r="19301" b="5170"/>
          <a:stretch>
            <a:fillRect/>
          </a:stretch>
        </p:blipFill>
        <p:spPr bwMode="auto">
          <a:xfrm>
            <a:off x="646113" y="1290638"/>
            <a:ext cx="5440363" cy="4121317"/>
          </a:xfrm>
          <a:prstGeom prst="rect">
            <a:avLst/>
          </a:prstGeom>
          <a:noFill/>
          <a:ln w="6350">
            <a:solidFill>
              <a:schemeClr val="bg1"/>
            </a:solidFill>
            <a:miter lim="800000"/>
            <a:headEnd/>
            <a:tailEnd/>
          </a:ln>
        </p:spPr>
      </p:pic>
      <p:pic>
        <p:nvPicPr>
          <p:cNvPr id="14" name="Picture 2"/>
          <p:cNvPicPr>
            <a:picLocks noChangeAspect="1" noChangeArrowheads="1"/>
          </p:cNvPicPr>
          <p:nvPr/>
        </p:nvPicPr>
        <p:blipFill>
          <a:blip r:embed="rId3"/>
          <a:srcRect l="46494" t="70479" r="38031" b="10152"/>
          <a:stretch>
            <a:fillRect/>
          </a:stretch>
        </p:blipFill>
        <p:spPr bwMode="auto">
          <a:xfrm>
            <a:off x="1406745" y="1883593"/>
            <a:ext cx="5517931" cy="3882700"/>
          </a:xfrm>
          <a:prstGeom prst="rect">
            <a:avLst/>
          </a:prstGeom>
          <a:noFill/>
          <a:ln w="6350">
            <a:solidFill>
              <a:schemeClr val="bg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p:cNvSpPr>
            <a:spLocks noGrp="1"/>
          </p:cNvSpPr>
          <p:nvPr>
            <p:ph type="body" sz="quarter" idx="13"/>
          </p:nvPr>
        </p:nvSpPr>
        <p:spPr/>
        <p:txBody>
          <a:bodyPr/>
          <a:lstStyle/>
          <a:p>
            <a:endParaRPr lang="fr-CA"/>
          </a:p>
        </p:txBody>
      </p:sp>
      <p:sp>
        <p:nvSpPr>
          <p:cNvPr id="9" name="Espace réservé du tableau 8"/>
          <p:cNvSpPr>
            <a:spLocks noGrp="1"/>
          </p:cNvSpPr>
          <p:nvPr>
            <p:ph type="tbl" sz="quarter" idx="18"/>
          </p:nvPr>
        </p:nvSpPr>
        <p:spPr/>
      </p:sp>
      <p:sp>
        <p:nvSpPr>
          <p:cNvPr id="4" name="Titre 3"/>
          <p:cNvSpPr>
            <a:spLocks noGrp="1"/>
          </p:cNvSpPr>
          <p:nvPr>
            <p:ph type="title"/>
          </p:nvPr>
        </p:nvSpPr>
        <p:spPr/>
        <p:txBody>
          <a:bodyPr/>
          <a:lstStyle/>
          <a:p>
            <a:r>
              <a:rPr lang="en-CA" dirty="0" smtClean="0">
                <a:latin typeface="+mj-lt"/>
              </a:rPr>
              <a:t>Where </a:t>
            </a:r>
            <a:r>
              <a:rPr lang="en-CA" dirty="0" smtClean="0">
                <a:latin typeface="+mn-lt"/>
              </a:rPr>
              <a:t>and</a:t>
            </a:r>
            <a:r>
              <a:rPr lang="en-CA" dirty="0" smtClean="0">
                <a:latin typeface="+mj-lt"/>
              </a:rPr>
              <a:t> when </a:t>
            </a:r>
            <a:r>
              <a:rPr lang="en-CA" dirty="0" smtClean="0">
                <a:latin typeface="+mn-lt"/>
              </a:rPr>
              <a:t>can we </a:t>
            </a:r>
            <a:r>
              <a:rPr lang="en-CA" dirty="0" smtClean="0">
                <a:latin typeface="+mj-lt"/>
              </a:rPr>
              <a:t>observe comet ISON?</a:t>
            </a:r>
            <a:endParaRPr lang="en-CA" dirty="0">
              <a:latin typeface="+mj-lt"/>
            </a:endParaRPr>
          </a:p>
        </p:txBody>
      </p:sp>
      <p:sp>
        <p:nvSpPr>
          <p:cNvPr id="5" name="Sous-titre 4"/>
          <p:cNvSpPr>
            <a:spLocks noGrp="1"/>
          </p:cNvSpPr>
          <p:nvPr>
            <p:ph type="subTitle" idx="1"/>
          </p:nvPr>
        </p:nvSpPr>
        <p:spPr/>
        <p:txBody>
          <a:bodyPr/>
          <a:lstStyle/>
          <a:p>
            <a:r>
              <a:rPr lang="en-CA" smtClean="0"/>
              <a:t>Visiting comet</a:t>
            </a:r>
            <a:endParaRPr lang="en-CA"/>
          </a:p>
        </p:txBody>
      </p:sp>
      <p:sp>
        <p:nvSpPr>
          <p:cNvPr id="10" name="Espace réservé du texte 9"/>
          <p:cNvSpPr>
            <a:spLocks noGrp="1"/>
          </p:cNvSpPr>
          <p:nvPr>
            <p:ph type="body" sz="quarter" idx="19"/>
          </p:nvPr>
        </p:nvSpPr>
        <p:spPr/>
        <p:txBody>
          <a:bodyPr/>
          <a:lstStyle/>
          <a:p>
            <a:endParaRPr lang="fr-CA"/>
          </a:p>
        </p:txBody>
      </p:sp>
      <p:sp>
        <p:nvSpPr>
          <p:cNvPr id="11" name="ZoneTexte 14"/>
          <p:cNvSpPr txBox="1"/>
          <p:nvPr/>
        </p:nvSpPr>
        <p:spPr>
          <a:xfrm>
            <a:off x="1433790" y="1136203"/>
            <a:ext cx="6338609" cy="564257"/>
          </a:xfrm>
          <a:prstGeom prst="rect">
            <a:avLst/>
          </a:prstGeom>
          <a:noFill/>
        </p:spPr>
        <p:txBody>
          <a:bodyPr wrap="square" lIns="127000" tIns="127000" rIns="127000" bIns="127000" rtlCol="0">
            <a:spAutoFit/>
          </a:bodyPr>
          <a:lstStyle/>
          <a:p>
            <a:r>
              <a:rPr lang="en-CA" sz="2000" smtClean="0">
                <a:solidFill>
                  <a:schemeClr val="bg1"/>
                </a:solidFill>
                <a:hlinkClick r:id="rId3"/>
              </a:rPr>
              <a:t>http://sohowww.nascom.nasa.gov/</a:t>
            </a:r>
            <a:r>
              <a:rPr lang="en-CA" sz="2000" smtClean="0">
                <a:solidFill>
                  <a:schemeClr val="bg1"/>
                </a:solidFill>
              </a:rPr>
              <a:t>     The Sun now</a:t>
            </a:r>
            <a:endParaRPr lang="en-CA" sz="2000" b="1">
              <a:solidFill>
                <a:schemeClr val="bg1"/>
              </a:solidFill>
              <a:latin typeface="Arial"/>
            </a:endParaRPr>
          </a:p>
        </p:txBody>
      </p:sp>
      <p:pic>
        <p:nvPicPr>
          <p:cNvPr id="15" name="Picture 2"/>
          <p:cNvPicPr>
            <a:picLocks noChangeAspect="1" noChangeArrowheads="1"/>
          </p:cNvPicPr>
          <p:nvPr/>
        </p:nvPicPr>
        <p:blipFill>
          <a:blip r:embed="rId4"/>
          <a:srcRect l="32473" t="14871" r="21119" b="20259"/>
          <a:stretch>
            <a:fillRect/>
          </a:stretch>
        </p:blipFill>
        <p:spPr bwMode="auto">
          <a:xfrm>
            <a:off x="1433791" y="1792838"/>
            <a:ext cx="5437074" cy="427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ile:Comet P1 McNaught02 - 23-01-07-edited.jpg"/>
          <p:cNvPicPr>
            <a:picLocks noChangeAspect="1" noChangeArrowheads="1"/>
          </p:cNvPicPr>
          <p:nvPr/>
        </p:nvPicPr>
        <p:blipFill>
          <a:blip r:embed="rId3"/>
          <a:srcRect/>
          <a:stretch>
            <a:fillRect/>
          </a:stretch>
        </p:blipFill>
        <p:spPr bwMode="auto">
          <a:xfrm>
            <a:off x="0" y="525779"/>
            <a:ext cx="9144000" cy="6332221"/>
          </a:xfrm>
          <a:prstGeom prst="rect">
            <a:avLst/>
          </a:prstGeom>
          <a:noFill/>
        </p:spPr>
      </p:pic>
      <p:sp>
        <p:nvSpPr>
          <p:cNvPr id="2" name="Espace réservé du texte 1"/>
          <p:cNvSpPr>
            <a:spLocks noGrp="1"/>
          </p:cNvSpPr>
          <p:nvPr>
            <p:ph type="body" sz="quarter" idx="13"/>
          </p:nvPr>
        </p:nvSpPr>
        <p:spPr/>
        <p:txBody>
          <a:bodyPr/>
          <a:lstStyle/>
          <a:p>
            <a:endParaRPr lang="fr-CA"/>
          </a:p>
        </p:txBody>
      </p:sp>
      <p:sp>
        <p:nvSpPr>
          <p:cNvPr id="3" name="Espace réservé du tableau 2"/>
          <p:cNvSpPr>
            <a:spLocks noGrp="1"/>
          </p:cNvSpPr>
          <p:nvPr>
            <p:ph type="tbl" sz="quarter" idx="18"/>
          </p:nvPr>
        </p:nvSpPr>
        <p:spPr/>
      </p:sp>
      <p:sp>
        <p:nvSpPr>
          <p:cNvPr id="4" name="Titre 3"/>
          <p:cNvSpPr>
            <a:spLocks noGrp="1"/>
          </p:cNvSpPr>
          <p:nvPr>
            <p:ph type="title"/>
          </p:nvPr>
        </p:nvSpPr>
        <p:spPr/>
        <p:txBody>
          <a:bodyPr/>
          <a:lstStyle/>
          <a:p>
            <a:r>
              <a:rPr lang="en-CA" dirty="0" smtClean="0">
                <a:latin typeface="+mj-lt"/>
              </a:rPr>
              <a:t>What </a:t>
            </a:r>
            <a:r>
              <a:rPr lang="en-CA" dirty="0" smtClean="0"/>
              <a:t>is a </a:t>
            </a:r>
            <a:r>
              <a:rPr lang="en-CA" dirty="0" smtClean="0">
                <a:latin typeface="+mj-lt"/>
              </a:rPr>
              <a:t>comet</a:t>
            </a:r>
            <a:r>
              <a:rPr lang="en-CA" dirty="0" smtClean="0"/>
              <a:t>?</a:t>
            </a:r>
            <a:endParaRPr lang="en-CA" dirty="0"/>
          </a:p>
        </p:txBody>
      </p:sp>
      <p:sp>
        <p:nvSpPr>
          <p:cNvPr id="5" name="Sous-titre 4"/>
          <p:cNvSpPr>
            <a:spLocks noGrp="1"/>
          </p:cNvSpPr>
          <p:nvPr>
            <p:ph type="subTitle" idx="1"/>
          </p:nvPr>
        </p:nvSpPr>
        <p:spPr/>
        <p:txBody>
          <a:bodyPr/>
          <a:lstStyle/>
          <a:p>
            <a:r>
              <a:rPr lang="en-CA" dirty="0" smtClean="0"/>
              <a:t>Visiting comet</a:t>
            </a:r>
            <a:endParaRPr lang="en-CA" dirty="0"/>
          </a:p>
        </p:txBody>
      </p:sp>
      <p:sp>
        <p:nvSpPr>
          <p:cNvPr id="6" name="Espace réservé du texte 5"/>
          <p:cNvSpPr>
            <a:spLocks noGrp="1"/>
          </p:cNvSpPr>
          <p:nvPr>
            <p:ph type="body" sz="quarter" idx="19"/>
          </p:nvPr>
        </p:nvSpPr>
        <p:spPr/>
        <p:txBody>
          <a:bodyPr/>
          <a:lstStyle/>
          <a:p>
            <a:endParaRPr lang="fr-CA"/>
          </a:p>
        </p:txBody>
      </p:sp>
      <p:sp>
        <p:nvSpPr>
          <p:cNvPr id="10" name="ZoneTexte 14"/>
          <p:cNvSpPr txBox="1"/>
          <p:nvPr/>
        </p:nvSpPr>
        <p:spPr>
          <a:xfrm>
            <a:off x="5803502" y="5582101"/>
            <a:ext cx="3127960" cy="533479"/>
          </a:xfrm>
          <a:prstGeom prst="rect">
            <a:avLst/>
          </a:prstGeom>
          <a:solidFill>
            <a:schemeClr val="tx1"/>
          </a:solidFill>
        </p:spPr>
        <p:txBody>
          <a:bodyPr wrap="square" lIns="127000" tIns="127000" rIns="127000" bIns="127000" rtlCol="0">
            <a:spAutoFit/>
          </a:bodyPr>
          <a:lstStyle/>
          <a:p>
            <a:r>
              <a:rPr lang="en-CA" b="1" dirty="0" smtClean="0">
                <a:solidFill>
                  <a:srgbClr val="FFFFFF"/>
                </a:solidFill>
                <a:latin typeface="Arial"/>
              </a:rPr>
              <a:t>Comet </a:t>
            </a:r>
            <a:r>
              <a:rPr lang="en-CA" b="1" dirty="0" err="1" smtClean="0">
                <a:solidFill>
                  <a:srgbClr val="FFFFFF"/>
                </a:solidFill>
                <a:latin typeface="Arial"/>
              </a:rPr>
              <a:t>McNaught</a:t>
            </a:r>
            <a:r>
              <a:rPr lang="en-CA" b="1" dirty="0" smtClean="0">
                <a:solidFill>
                  <a:srgbClr val="FFFFFF"/>
                </a:solidFill>
                <a:latin typeface="Arial"/>
              </a:rPr>
              <a:t>, 2007 </a:t>
            </a:r>
            <a:endParaRPr lang="en-CA" sz="1100" b="1" dirty="0">
              <a:solidFill>
                <a:srgbClr val="FFFFFF"/>
              </a:solidFill>
              <a:latin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p:cNvSpPr>
            <a:spLocks noGrp="1"/>
          </p:cNvSpPr>
          <p:nvPr>
            <p:ph type="body" sz="quarter" idx="13"/>
          </p:nvPr>
        </p:nvSpPr>
        <p:spPr/>
        <p:txBody>
          <a:bodyPr/>
          <a:lstStyle/>
          <a:p>
            <a:endParaRPr lang="fr-CA"/>
          </a:p>
        </p:txBody>
      </p:sp>
      <p:sp>
        <p:nvSpPr>
          <p:cNvPr id="9" name="Espace réservé du tableau 8"/>
          <p:cNvSpPr>
            <a:spLocks noGrp="1"/>
          </p:cNvSpPr>
          <p:nvPr>
            <p:ph type="tbl" sz="quarter" idx="18"/>
          </p:nvPr>
        </p:nvSpPr>
        <p:spPr/>
      </p:sp>
      <p:sp>
        <p:nvSpPr>
          <p:cNvPr id="4" name="Titre 3"/>
          <p:cNvSpPr>
            <a:spLocks noGrp="1"/>
          </p:cNvSpPr>
          <p:nvPr>
            <p:ph type="title"/>
          </p:nvPr>
        </p:nvSpPr>
        <p:spPr/>
        <p:txBody>
          <a:bodyPr/>
          <a:lstStyle/>
          <a:p>
            <a:r>
              <a:rPr lang="en-CA" dirty="0" smtClean="0">
                <a:latin typeface="+mj-lt"/>
              </a:rPr>
              <a:t>Where </a:t>
            </a:r>
            <a:r>
              <a:rPr lang="en-CA" dirty="0" smtClean="0">
                <a:latin typeface="+mn-lt"/>
              </a:rPr>
              <a:t>and</a:t>
            </a:r>
            <a:r>
              <a:rPr lang="en-CA" dirty="0" smtClean="0">
                <a:latin typeface="+mj-lt"/>
              </a:rPr>
              <a:t> when </a:t>
            </a:r>
            <a:r>
              <a:rPr lang="en-CA" dirty="0" smtClean="0">
                <a:latin typeface="+mn-lt"/>
              </a:rPr>
              <a:t>can we </a:t>
            </a:r>
            <a:r>
              <a:rPr lang="en-CA" dirty="0" smtClean="0">
                <a:latin typeface="+mj-lt"/>
              </a:rPr>
              <a:t>observe comet ISON?</a:t>
            </a:r>
            <a:endParaRPr lang="en-CA" dirty="0">
              <a:latin typeface="+mj-lt"/>
            </a:endParaRPr>
          </a:p>
        </p:txBody>
      </p:sp>
      <p:sp>
        <p:nvSpPr>
          <p:cNvPr id="5" name="Sous-titre 4"/>
          <p:cNvSpPr>
            <a:spLocks noGrp="1"/>
          </p:cNvSpPr>
          <p:nvPr>
            <p:ph type="subTitle" idx="1"/>
          </p:nvPr>
        </p:nvSpPr>
        <p:spPr/>
        <p:txBody>
          <a:bodyPr/>
          <a:lstStyle/>
          <a:p>
            <a:r>
              <a:rPr lang="en-CA" smtClean="0"/>
              <a:t>Visiting comet</a:t>
            </a:r>
            <a:endParaRPr lang="en-CA"/>
          </a:p>
        </p:txBody>
      </p:sp>
      <p:sp>
        <p:nvSpPr>
          <p:cNvPr id="10" name="Espace réservé du texte 9"/>
          <p:cNvSpPr>
            <a:spLocks noGrp="1"/>
          </p:cNvSpPr>
          <p:nvPr>
            <p:ph type="body" sz="quarter" idx="19"/>
          </p:nvPr>
        </p:nvSpPr>
        <p:spPr/>
        <p:txBody>
          <a:bodyPr/>
          <a:lstStyle/>
          <a:p>
            <a:endParaRPr lang="fr-CA"/>
          </a:p>
        </p:txBody>
      </p:sp>
      <p:sp>
        <p:nvSpPr>
          <p:cNvPr id="12" name="ZoneTexte 14"/>
          <p:cNvSpPr txBox="1"/>
          <p:nvPr/>
        </p:nvSpPr>
        <p:spPr>
          <a:xfrm>
            <a:off x="646112" y="1290637"/>
            <a:ext cx="3421391" cy="1487587"/>
          </a:xfrm>
          <a:prstGeom prst="rect">
            <a:avLst/>
          </a:prstGeom>
          <a:noFill/>
        </p:spPr>
        <p:txBody>
          <a:bodyPr wrap="square" lIns="127000" tIns="127000" rIns="127000" bIns="127000" rtlCol="0">
            <a:spAutoFit/>
          </a:bodyPr>
          <a:lstStyle/>
          <a:p>
            <a:r>
              <a:rPr lang="en-CA" sz="2000" b="1" smtClean="0">
                <a:solidFill>
                  <a:srgbClr val="FFFFFF"/>
                </a:solidFill>
                <a:latin typeface="Arial"/>
              </a:rPr>
              <a:t>If it survives perihelion, the comet will be visible early December in the morning sky.</a:t>
            </a:r>
            <a:endParaRPr lang="en-CA" sz="2000" b="1">
              <a:solidFill>
                <a:srgbClr val="FFFFFF"/>
              </a:solidFill>
              <a:latin typeface="Arial"/>
            </a:endParaRPr>
          </a:p>
        </p:txBody>
      </p:sp>
      <p:pic>
        <p:nvPicPr>
          <p:cNvPr id="13" name="Picture 2" descr="The best time to see Comet ISON should be early December, after its November 28 perihelion - or closest point to the sun - IF the comet survives!"/>
          <p:cNvPicPr>
            <a:picLocks noChangeAspect="1" noChangeArrowheads="1"/>
          </p:cNvPicPr>
          <p:nvPr/>
        </p:nvPicPr>
        <p:blipFill>
          <a:blip r:embed="rId3"/>
          <a:srcRect/>
          <a:stretch>
            <a:fillRect/>
          </a:stretch>
        </p:blipFill>
        <p:spPr bwMode="auto">
          <a:xfrm>
            <a:off x="4067503" y="1025578"/>
            <a:ext cx="4586289" cy="4586289"/>
          </a:xfrm>
          <a:prstGeom prst="rect">
            <a:avLst/>
          </a:prstGeom>
          <a:noFill/>
          <a:ln w="6350">
            <a:solidFill>
              <a:schemeClr val="bg1"/>
            </a:solidFill>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p:cNvSpPr>
            <a:spLocks noGrp="1"/>
          </p:cNvSpPr>
          <p:nvPr>
            <p:ph type="body" sz="quarter" idx="13"/>
          </p:nvPr>
        </p:nvSpPr>
        <p:spPr/>
        <p:txBody>
          <a:bodyPr/>
          <a:lstStyle/>
          <a:p>
            <a:endParaRPr lang="fr-CA"/>
          </a:p>
        </p:txBody>
      </p:sp>
      <p:sp>
        <p:nvSpPr>
          <p:cNvPr id="9" name="Espace réservé du tableau 8"/>
          <p:cNvSpPr>
            <a:spLocks noGrp="1"/>
          </p:cNvSpPr>
          <p:nvPr>
            <p:ph type="tbl" sz="quarter" idx="18"/>
          </p:nvPr>
        </p:nvSpPr>
        <p:spPr/>
      </p:sp>
      <p:sp>
        <p:nvSpPr>
          <p:cNvPr id="4" name="Titre 3"/>
          <p:cNvSpPr>
            <a:spLocks noGrp="1"/>
          </p:cNvSpPr>
          <p:nvPr>
            <p:ph type="title"/>
          </p:nvPr>
        </p:nvSpPr>
        <p:spPr/>
        <p:txBody>
          <a:bodyPr/>
          <a:lstStyle/>
          <a:p>
            <a:r>
              <a:rPr lang="en-CA" dirty="0" smtClean="0">
                <a:latin typeface="+mj-lt"/>
              </a:rPr>
              <a:t>Where </a:t>
            </a:r>
            <a:r>
              <a:rPr lang="en-CA" dirty="0" smtClean="0">
                <a:latin typeface="+mn-lt"/>
              </a:rPr>
              <a:t>and</a:t>
            </a:r>
            <a:r>
              <a:rPr lang="en-CA" dirty="0" smtClean="0">
                <a:latin typeface="+mj-lt"/>
              </a:rPr>
              <a:t> when </a:t>
            </a:r>
            <a:r>
              <a:rPr lang="en-CA" dirty="0" smtClean="0">
                <a:latin typeface="+mn-lt"/>
              </a:rPr>
              <a:t>can we </a:t>
            </a:r>
            <a:r>
              <a:rPr lang="en-CA" dirty="0" smtClean="0">
                <a:latin typeface="+mj-lt"/>
              </a:rPr>
              <a:t>observe comet ISON?</a:t>
            </a:r>
            <a:endParaRPr lang="en-CA" dirty="0">
              <a:latin typeface="+mj-lt"/>
            </a:endParaRPr>
          </a:p>
        </p:txBody>
      </p:sp>
      <p:sp>
        <p:nvSpPr>
          <p:cNvPr id="5" name="Sous-titre 4"/>
          <p:cNvSpPr>
            <a:spLocks noGrp="1"/>
          </p:cNvSpPr>
          <p:nvPr>
            <p:ph type="subTitle" idx="1"/>
          </p:nvPr>
        </p:nvSpPr>
        <p:spPr/>
        <p:txBody>
          <a:bodyPr/>
          <a:lstStyle/>
          <a:p>
            <a:r>
              <a:rPr lang="en-CA" smtClean="0"/>
              <a:t>Visiting comet</a:t>
            </a:r>
            <a:endParaRPr lang="en-CA"/>
          </a:p>
        </p:txBody>
      </p:sp>
      <p:sp>
        <p:nvSpPr>
          <p:cNvPr id="10" name="Espace réservé du texte 9"/>
          <p:cNvSpPr>
            <a:spLocks noGrp="1"/>
          </p:cNvSpPr>
          <p:nvPr>
            <p:ph type="body" sz="quarter" idx="19"/>
          </p:nvPr>
        </p:nvSpPr>
        <p:spPr/>
        <p:txBody>
          <a:bodyPr/>
          <a:lstStyle/>
          <a:p>
            <a:endParaRPr lang="fr-CA"/>
          </a:p>
        </p:txBody>
      </p:sp>
      <p:sp>
        <p:nvSpPr>
          <p:cNvPr id="12" name="ZoneTexte 14"/>
          <p:cNvSpPr txBox="1"/>
          <p:nvPr/>
        </p:nvSpPr>
        <p:spPr>
          <a:xfrm>
            <a:off x="646112" y="1290637"/>
            <a:ext cx="3421391" cy="1795363"/>
          </a:xfrm>
          <a:prstGeom prst="rect">
            <a:avLst/>
          </a:prstGeom>
          <a:noFill/>
        </p:spPr>
        <p:txBody>
          <a:bodyPr wrap="square" lIns="127000" tIns="127000" rIns="127000" bIns="127000" rtlCol="0">
            <a:spAutoFit/>
          </a:bodyPr>
          <a:lstStyle/>
          <a:p>
            <a:r>
              <a:rPr lang="en-CA" sz="2000" b="1" dirty="0" smtClean="0">
                <a:solidFill>
                  <a:srgbClr val="FFFFFF"/>
                </a:solidFill>
                <a:latin typeface="Arial"/>
              </a:rPr>
              <a:t>At the end of December, the comet becomes circumpolar and can also be observed in the evening sky. </a:t>
            </a:r>
            <a:endParaRPr lang="en-CA" sz="2000" b="1" dirty="0">
              <a:solidFill>
                <a:srgbClr val="FFFFFF"/>
              </a:solidFill>
              <a:latin typeface="Arial"/>
            </a:endParaRPr>
          </a:p>
        </p:txBody>
      </p:sp>
      <p:pic>
        <p:nvPicPr>
          <p:cNvPr id="14" name="Picture 2" descr="By late December, Comet ISON will have moved so far north on the sky's dome that it'll become circumpolar, visible in both the morning and evening.  This chart shows the evening view of ISON in late December and early January."/>
          <p:cNvPicPr>
            <a:picLocks noChangeAspect="1" noChangeArrowheads="1"/>
          </p:cNvPicPr>
          <p:nvPr/>
        </p:nvPicPr>
        <p:blipFill>
          <a:blip r:embed="rId3"/>
          <a:srcRect/>
          <a:stretch>
            <a:fillRect/>
          </a:stretch>
        </p:blipFill>
        <p:spPr bwMode="auto">
          <a:xfrm>
            <a:off x="4067503" y="1299617"/>
            <a:ext cx="4766221" cy="4766221"/>
          </a:xfrm>
          <a:prstGeom prst="rect">
            <a:avLst/>
          </a:prstGeom>
          <a:noFill/>
          <a:ln>
            <a:solidFill>
              <a:schemeClr val="bg1"/>
            </a:solidFill>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texte 12"/>
          <p:cNvSpPr>
            <a:spLocks noGrp="1"/>
          </p:cNvSpPr>
          <p:nvPr>
            <p:ph type="body" sz="quarter" idx="13"/>
          </p:nvPr>
        </p:nvSpPr>
        <p:spPr/>
        <p:txBody>
          <a:bodyPr/>
          <a:lstStyle/>
          <a:p>
            <a:endParaRPr lang="fr-CA"/>
          </a:p>
        </p:txBody>
      </p:sp>
      <p:sp>
        <p:nvSpPr>
          <p:cNvPr id="15" name="Espace réservé du tableau 14"/>
          <p:cNvSpPr>
            <a:spLocks noGrp="1"/>
          </p:cNvSpPr>
          <p:nvPr>
            <p:ph type="tbl" sz="quarter" idx="18"/>
          </p:nvPr>
        </p:nvSpPr>
        <p:spPr/>
      </p:sp>
      <p:sp>
        <p:nvSpPr>
          <p:cNvPr id="4" name="Titre 3"/>
          <p:cNvSpPr>
            <a:spLocks noGrp="1"/>
          </p:cNvSpPr>
          <p:nvPr>
            <p:ph type="title"/>
          </p:nvPr>
        </p:nvSpPr>
        <p:spPr/>
        <p:txBody>
          <a:bodyPr/>
          <a:lstStyle/>
          <a:p>
            <a:r>
              <a:rPr lang="en-CA" dirty="0" smtClean="0">
                <a:latin typeface="+mj-lt"/>
              </a:rPr>
              <a:t>Where </a:t>
            </a:r>
            <a:r>
              <a:rPr lang="en-CA" dirty="0" smtClean="0">
                <a:latin typeface="+mn-lt"/>
              </a:rPr>
              <a:t>and</a:t>
            </a:r>
            <a:r>
              <a:rPr lang="en-CA" dirty="0" smtClean="0">
                <a:latin typeface="+mj-lt"/>
              </a:rPr>
              <a:t> when </a:t>
            </a:r>
            <a:r>
              <a:rPr lang="en-CA" dirty="0" smtClean="0">
                <a:latin typeface="+mn-lt"/>
              </a:rPr>
              <a:t>can we </a:t>
            </a:r>
            <a:r>
              <a:rPr lang="en-CA" dirty="0" smtClean="0">
                <a:latin typeface="+mj-lt"/>
              </a:rPr>
              <a:t>observe comet ISON?</a:t>
            </a:r>
            <a:endParaRPr lang="en-CA" dirty="0">
              <a:latin typeface="+mj-lt"/>
            </a:endParaRPr>
          </a:p>
        </p:txBody>
      </p:sp>
      <p:sp>
        <p:nvSpPr>
          <p:cNvPr id="5" name="Sous-titre 4"/>
          <p:cNvSpPr>
            <a:spLocks noGrp="1"/>
          </p:cNvSpPr>
          <p:nvPr>
            <p:ph type="subTitle" idx="1"/>
          </p:nvPr>
        </p:nvSpPr>
        <p:spPr/>
        <p:txBody>
          <a:bodyPr/>
          <a:lstStyle/>
          <a:p>
            <a:r>
              <a:rPr lang="en-CA" smtClean="0"/>
              <a:t>Visiting comet</a:t>
            </a:r>
            <a:endParaRPr lang="en-CA"/>
          </a:p>
        </p:txBody>
      </p:sp>
      <p:sp>
        <p:nvSpPr>
          <p:cNvPr id="16" name="Espace réservé du texte 15"/>
          <p:cNvSpPr>
            <a:spLocks noGrp="1"/>
          </p:cNvSpPr>
          <p:nvPr>
            <p:ph type="body" sz="quarter" idx="19"/>
          </p:nvPr>
        </p:nvSpPr>
        <p:spPr/>
        <p:txBody>
          <a:bodyPr/>
          <a:lstStyle/>
          <a:p>
            <a:endParaRPr lang="fr-CA"/>
          </a:p>
        </p:txBody>
      </p:sp>
      <p:sp>
        <p:nvSpPr>
          <p:cNvPr id="11" name="ZoneTexte 14"/>
          <p:cNvSpPr txBox="1"/>
          <p:nvPr/>
        </p:nvSpPr>
        <p:spPr>
          <a:xfrm>
            <a:off x="646112" y="1316920"/>
            <a:ext cx="7835899" cy="3949799"/>
          </a:xfrm>
          <a:prstGeom prst="rect">
            <a:avLst/>
          </a:prstGeom>
          <a:noFill/>
        </p:spPr>
        <p:txBody>
          <a:bodyPr wrap="square" lIns="127000" tIns="127000" rIns="127000" bIns="127000" rtlCol="0">
            <a:spAutoFit/>
          </a:bodyPr>
          <a:lstStyle/>
          <a:p>
            <a:r>
              <a:rPr lang="en-CA" sz="2000" b="1" dirty="0" smtClean="0">
                <a:solidFill>
                  <a:srgbClr val="FFFFFF"/>
                </a:solidFill>
                <a:latin typeface="Arial"/>
              </a:rPr>
              <a:t>So, what do you think? </a:t>
            </a:r>
          </a:p>
          <a:p>
            <a:endParaRPr lang="en-CA" sz="2000" b="1" dirty="0" smtClean="0">
              <a:solidFill>
                <a:srgbClr val="FFFFFF"/>
              </a:solidFill>
              <a:latin typeface="Arial"/>
            </a:endParaRPr>
          </a:p>
          <a:p>
            <a:r>
              <a:rPr lang="en-CA" sz="2000" b="1" dirty="0" smtClean="0">
                <a:solidFill>
                  <a:srgbClr val="FFFFFF"/>
                </a:solidFill>
                <a:latin typeface="Arial"/>
              </a:rPr>
              <a:t>Will comet ISON:</a:t>
            </a:r>
          </a:p>
          <a:p>
            <a:endParaRPr lang="en-CA" sz="2000" b="1" dirty="0" smtClean="0">
              <a:solidFill>
                <a:srgbClr val="FFFFFF"/>
              </a:solidFill>
              <a:latin typeface="Arial"/>
            </a:endParaRPr>
          </a:p>
          <a:p>
            <a:pPr marL="457200" indent="-457200">
              <a:buAutoNum type="alphaLcParenR"/>
            </a:pPr>
            <a:r>
              <a:rPr lang="en-CA" sz="2000" b="1" dirty="0" smtClean="0">
                <a:solidFill>
                  <a:srgbClr val="FFFFFF"/>
                </a:solidFill>
                <a:latin typeface="Arial"/>
              </a:rPr>
              <a:t>disintegrate and disappoint?</a:t>
            </a:r>
          </a:p>
          <a:p>
            <a:pPr marL="457200" indent="-457200">
              <a:buAutoNum type="alphaLcParenR"/>
            </a:pPr>
            <a:r>
              <a:rPr lang="en-CA" sz="2000" b="1" dirty="0" smtClean="0">
                <a:solidFill>
                  <a:srgbClr val="FFFFFF"/>
                </a:solidFill>
                <a:latin typeface="Arial"/>
              </a:rPr>
              <a:t>be visible with binoculars after perihelion?</a:t>
            </a:r>
          </a:p>
          <a:p>
            <a:pPr marL="457200" indent="-457200">
              <a:buAutoNum type="alphaLcParenR"/>
            </a:pPr>
            <a:r>
              <a:rPr lang="en-CA" sz="2000" b="1" dirty="0" smtClean="0">
                <a:solidFill>
                  <a:srgbClr val="FFFFFF"/>
                </a:solidFill>
                <a:latin typeface="Arial"/>
              </a:rPr>
              <a:t>be barely visible to the naked eye after perihelion?</a:t>
            </a:r>
            <a:endParaRPr lang="en-CA" sz="2000" b="1" dirty="0" smtClean="0">
              <a:solidFill>
                <a:srgbClr val="FFFFFF"/>
              </a:solidFill>
            </a:endParaRPr>
          </a:p>
          <a:p>
            <a:pPr marL="457200" indent="-457200">
              <a:buAutoNum type="alphaLcParenR"/>
            </a:pPr>
            <a:r>
              <a:rPr lang="en-CA" sz="2000" b="1" dirty="0" smtClean="0">
                <a:solidFill>
                  <a:srgbClr val="FFFFFF"/>
                </a:solidFill>
                <a:latin typeface="Arial"/>
              </a:rPr>
              <a:t>easily be seen with the naked eye for a few days?</a:t>
            </a:r>
          </a:p>
          <a:p>
            <a:pPr marL="457200" indent="-457200">
              <a:buAutoNum type="alphaLcParenR"/>
            </a:pPr>
            <a:r>
              <a:rPr lang="en-CA" sz="2000" b="1" dirty="0" smtClean="0">
                <a:solidFill>
                  <a:srgbClr val="FFFFFF"/>
                </a:solidFill>
                <a:latin typeface="Arial"/>
              </a:rPr>
              <a:t>easily be seen for weeks?</a:t>
            </a:r>
          </a:p>
          <a:p>
            <a:pPr marL="457200" indent="-457200">
              <a:buAutoNum type="alphaLcParenR"/>
            </a:pPr>
            <a:r>
              <a:rPr lang="en-CA" sz="2000" b="1" dirty="0" smtClean="0">
                <a:solidFill>
                  <a:srgbClr val="FFFFFF"/>
                </a:solidFill>
                <a:latin typeface="Arial"/>
              </a:rPr>
              <a:t>be the comet of the century?</a:t>
            </a:r>
          </a:p>
          <a:p>
            <a:pPr marL="457200" indent="-457200">
              <a:buAutoNum type="alphaLcParenR"/>
            </a:pPr>
            <a:endParaRPr lang="en-CA" sz="2000" b="1" dirty="0" smtClean="0">
              <a:solidFill>
                <a:srgbClr val="FFFFFF"/>
              </a:solidFill>
              <a:latin typeface="Arial"/>
            </a:endParaRPr>
          </a:p>
          <a:p>
            <a:endParaRPr lang="en-CA" sz="2000" b="1" dirty="0">
              <a:solidFill>
                <a:srgbClr val="FFFFFF"/>
              </a:solidFill>
              <a:latin typeface="Aria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texte 12"/>
          <p:cNvSpPr>
            <a:spLocks noGrp="1"/>
          </p:cNvSpPr>
          <p:nvPr>
            <p:ph type="body" sz="quarter" idx="13"/>
          </p:nvPr>
        </p:nvSpPr>
        <p:spPr/>
        <p:txBody>
          <a:bodyPr/>
          <a:lstStyle/>
          <a:p>
            <a:endParaRPr lang="fr-CA"/>
          </a:p>
        </p:txBody>
      </p:sp>
      <p:sp>
        <p:nvSpPr>
          <p:cNvPr id="15" name="Espace réservé du tableau 14"/>
          <p:cNvSpPr>
            <a:spLocks noGrp="1"/>
          </p:cNvSpPr>
          <p:nvPr>
            <p:ph type="tbl" sz="quarter" idx="18"/>
          </p:nvPr>
        </p:nvSpPr>
        <p:spPr/>
      </p:sp>
      <p:sp>
        <p:nvSpPr>
          <p:cNvPr id="4" name="Titre 3"/>
          <p:cNvSpPr>
            <a:spLocks noGrp="1"/>
          </p:cNvSpPr>
          <p:nvPr>
            <p:ph type="title"/>
          </p:nvPr>
        </p:nvSpPr>
        <p:spPr/>
        <p:txBody>
          <a:bodyPr/>
          <a:lstStyle/>
          <a:p>
            <a:r>
              <a:rPr lang="en-CA" dirty="0" smtClean="0">
                <a:latin typeface="+mj-lt"/>
              </a:rPr>
              <a:t>To stay up-to-date</a:t>
            </a:r>
            <a:endParaRPr lang="en-CA" dirty="0">
              <a:latin typeface="+mj-lt"/>
            </a:endParaRPr>
          </a:p>
        </p:txBody>
      </p:sp>
      <p:sp>
        <p:nvSpPr>
          <p:cNvPr id="5" name="Sous-titre 4"/>
          <p:cNvSpPr>
            <a:spLocks noGrp="1"/>
          </p:cNvSpPr>
          <p:nvPr>
            <p:ph type="subTitle" idx="1"/>
          </p:nvPr>
        </p:nvSpPr>
        <p:spPr/>
        <p:txBody>
          <a:bodyPr/>
          <a:lstStyle/>
          <a:p>
            <a:r>
              <a:rPr lang="en-CA" smtClean="0"/>
              <a:t>Visiting comet</a:t>
            </a:r>
            <a:endParaRPr lang="en-CA"/>
          </a:p>
        </p:txBody>
      </p:sp>
      <p:sp>
        <p:nvSpPr>
          <p:cNvPr id="16" name="Espace réservé du texte 15"/>
          <p:cNvSpPr>
            <a:spLocks noGrp="1"/>
          </p:cNvSpPr>
          <p:nvPr>
            <p:ph type="body" sz="quarter" idx="19"/>
          </p:nvPr>
        </p:nvSpPr>
        <p:spPr/>
        <p:txBody>
          <a:bodyPr/>
          <a:lstStyle/>
          <a:p>
            <a:endParaRPr lang="fr-CA"/>
          </a:p>
        </p:txBody>
      </p:sp>
      <p:sp>
        <p:nvSpPr>
          <p:cNvPr id="8" name="Text Placeholder 3"/>
          <p:cNvSpPr txBox="1">
            <a:spLocks/>
          </p:cNvSpPr>
          <p:nvPr/>
        </p:nvSpPr>
        <p:spPr>
          <a:xfrm>
            <a:off x="649286" y="1290638"/>
            <a:ext cx="7832725" cy="3888244"/>
          </a:xfrm>
          <a:prstGeom prst="rect">
            <a:avLst/>
          </a:prstGeom>
          <a:noFill/>
        </p:spPr>
        <p:txBody>
          <a:bodyPr wrap="square" lIns="127000" tIns="127000" rIns="127000" bIns="127000">
            <a:spAutoFit/>
          </a:bodyPr>
          <a:lstStyle>
            <a:lvl1pPr marL="0" indent="0" algn="l" defTabSz="457200" rtl="0" eaLnBrk="1" latinLnBrk="0" hangingPunct="1">
              <a:spcBef>
                <a:spcPct val="20000"/>
              </a:spcBef>
              <a:buFont typeface="Wingdings" charset="2"/>
              <a:buNone/>
              <a:defRPr sz="1800" b="1" kern="1200">
                <a:solidFill>
                  <a:schemeClr val="bg1"/>
                </a:solidFill>
                <a:latin typeface="+mn-lt"/>
                <a:ea typeface="+mn-ea"/>
                <a:cs typeface="+mn-cs"/>
              </a:defRPr>
            </a:lvl1pPr>
            <a:lvl2pPr marL="292100" indent="-233363" algn="l" defTabSz="457200" rtl="0" eaLnBrk="1" latinLnBrk="0" hangingPunct="1">
              <a:spcBef>
                <a:spcPct val="20000"/>
              </a:spcBef>
              <a:buFont typeface="Wingdings" charset="2"/>
              <a:buChar char=""/>
              <a:defRPr sz="1600" b="1" kern="1200">
                <a:solidFill>
                  <a:schemeClr val="bg1"/>
                </a:solidFill>
                <a:latin typeface="+mn-lt"/>
                <a:ea typeface="+mn-ea"/>
                <a:cs typeface="+mn-cs"/>
              </a:defRPr>
            </a:lvl2pPr>
            <a:lvl3pPr marL="481013"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3pPr>
            <a:lvl4pPr marL="715963" indent="-176213" algn="l" defTabSz="457200" rtl="0" eaLnBrk="1" latinLnBrk="0" hangingPunct="1">
              <a:spcBef>
                <a:spcPct val="20000"/>
              </a:spcBef>
              <a:buFont typeface="Arial"/>
              <a:buChar char="•"/>
              <a:tabLst/>
              <a:defRPr sz="1400" b="1" kern="1200">
                <a:solidFill>
                  <a:schemeClr val="bg1"/>
                </a:solidFill>
                <a:latin typeface="+mn-lt"/>
                <a:ea typeface="+mn-ea"/>
                <a:cs typeface="+mn-cs"/>
              </a:defRPr>
            </a:lvl4pPr>
            <a:lvl5pPr marL="890588"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fr-CA" sz="2000" dirty="0" err="1" smtClean="0">
                <a:solidFill>
                  <a:prstClr val="white"/>
                </a:solidFill>
                <a:latin typeface="Arial"/>
                <a:hlinkClick r:id="rId3"/>
              </a:rPr>
              <a:t>SpaceWeather</a:t>
            </a:r>
            <a:endParaRPr lang="fr-CA" sz="2000" dirty="0" smtClean="0">
              <a:solidFill>
                <a:prstClr val="white"/>
              </a:solidFill>
              <a:latin typeface="Arial"/>
            </a:endParaRPr>
          </a:p>
          <a:p>
            <a:pPr lvl="1"/>
            <a:r>
              <a:rPr lang="fr-CA" sz="2000" dirty="0" smtClean="0">
                <a:hlinkClick r:id="rId4"/>
              </a:rPr>
              <a:t>www.cometison2013.co.uk</a:t>
            </a:r>
            <a:r>
              <a:rPr lang="fr-CA" sz="2000" dirty="0" smtClean="0"/>
              <a:t> – </a:t>
            </a:r>
            <a:r>
              <a:rPr lang="fr-CA" sz="2000" dirty="0" err="1" smtClean="0"/>
              <a:t>nice</a:t>
            </a:r>
            <a:r>
              <a:rPr lang="fr-CA" sz="2000" dirty="0" smtClean="0"/>
              <a:t> 3D model</a:t>
            </a:r>
          </a:p>
          <a:p>
            <a:pPr lvl="1"/>
            <a:r>
              <a:rPr lang="fr-CA" sz="2000" dirty="0" err="1" smtClean="0">
                <a:hlinkClick r:id="rId5"/>
              </a:rPr>
              <a:t>Sky</a:t>
            </a:r>
            <a:r>
              <a:rPr lang="fr-CA" sz="2000" dirty="0" smtClean="0">
                <a:hlinkClick r:id="rId5"/>
              </a:rPr>
              <a:t> and </a:t>
            </a:r>
            <a:r>
              <a:rPr lang="fr-CA" sz="2000" dirty="0" err="1" smtClean="0">
                <a:hlinkClick r:id="rId5"/>
              </a:rPr>
              <a:t>Telescope</a:t>
            </a:r>
            <a:endParaRPr lang="fr-CA" sz="2000" dirty="0" smtClean="0"/>
          </a:p>
          <a:p>
            <a:pPr lvl="1"/>
            <a:endParaRPr lang="fr-CA" sz="2000" dirty="0" smtClean="0"/>
          </a:p>
          <a:p>
            <a:pPr lvl="1"/>
            <a:r>
              <a:rPr lang="en-US" sz="2000" dirty="0" err="1" smtClean="0"/>
              <a:t>Facebook</a:t>
            </a:r>
            <a:r>
              <a:rPr lang="en-US" sz="2000" dirty="0" smtClean="0"/>
              <a:t>: Discover the Universe, search for ISON</a:t>
            </a:r>
          </a:p>
          <a:p>
            <a:pPr lvl="1"/>
            <a:r>
              <a:rPr lang="en-US" sz="2000" dirty="0" smtClean="0"/>
              <a:t>Twitter – search for ISON</a:t>
            </a:r>
          </a:p>
          <a:p>
            <a:pPr lvl="1">
              <a:buNone/>
            </a:pPr>
            <a:endParaRPr lang="en-US" sz="2000" dirty="0" smtClean="0">
              <a:hlinkClick r:id="rId6"/>
            </a:endParaRPr>
          </a:p>
          <a:p>
            <a:pPr lvl="1"/>
            <a:r>
              <a:rPr lang="en-US" sz="2000" dirty="0" smtClean="0">
                <a:hlinkClick r:id="rId6"/>
              </a:rPr>
              <a:t>NASA Comet ISON Observing Campaign</a:t>
            </a:r>
            <a:endParaRPr lang="en-US" sz="2000" dirty="0" smtClean="0"/>
          </a:p>
          <a:p>
            <a:pPr lvl="1"/>
            <a:r>
              <a:rPr lang="en-US" sz="2000" dirty="0" smtClean="0">
                <a:hlinkClick r:id="rId7"/>
              </a:rPr>
              <a:t>Hubble ISON blog</a:t>
            </a:r>
            <a:endParaRPr lang="en-US" sz="2000" dirty="0" smtClean="0"/>
          </a:p>
          <a:p>
            <a:pPr lvl="1">
              <a:buNone/>
            </a:pPr>
            <a:endParaRPr lang="fr-CA" sz="2000" dirty="0" smtClean="0">
              <a:solidFill>
                <a:prstClr val="white"/>
              </a:solidFill>
              <a:latin typeface="Aria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p:cNvSpPr>
            <a:spLocks noGrp="1"/>
          </p:cNvSpPr>
          <p:nvPr>
            <p:ph type="subTitle" idx="1"/>
          </p:nvPr>
        </p:nvSpPr>
        <p:spPr/>
        <p:txBody>
          <a:bodyPr/>
          <a:lstStyle/>
          <a:p>
            <a:r>
              <a:rPr lang="en-CA" dirty="0" smtClean="0"/>
              <a:t>Thank you!</a:t>
            </a:r>
            <a:endParaRPr lang="en-CA" dirty="0"/>
          </a:p>
        </p:txBody>
      </p:sp>
      <p:sp>
        <p:nvSpPr>
          <p:cNvPr id="3" name="Titre 2"/>
          <p:cNvSpPr>
            <a:spLocks noGrp="1"/>
          </p:cNvSpPr>
          <p:nvPr>
            <p:ph type="ctrTitle"/>
          </p:nvPr>
        </p:nvSpPr>
        <p:spPr/>
        <p:txBody>
          <a:bodyPr/>
          <a:lstStyle/>
          <a:p>
            <a:r>
              <a:rPr lang="en-CA" smtClean="0">
                <a:latin typeface="+mj-lt"/>
              </a:rPr>
              <a:t>Discover</a:t>
            </a:r>
            <a:r>
              <a:rPr lang="en-CA" smtClean="0"/>
              <a:t> the </a:t>
            </a:r>
            <a:r>
              <a:rPr lang="en-CA" smtClean="0">
                <a:latin typeface="+mj-lt"/>
              </a:rPr>
              <a:t>Universe</a:t>
            </a:r>
            <a:endParaRPr lang="en-CA">
              <a:latin typeface="+mj-lt"/>
            </a:endParaRPr>
          </a:p>
        </p:txBody>
      </p:sp>
      <p:sp>
        <p:nvSpPr>
          <p:cNvPr id="4" name="Espace réservé du texte 3"/>
          <p:cNvSpPr>
            <a:spLocks noGrp="1"/>
          </p:cNvSpPr>
          <p:nvPr>
            <p:ph type="body" sz="quarter" idx="13"/>
          </p:nvPr>
        </p:nvSpPr>
        <p:spPr/>
        <p:txBody>
          <a:bodyPr/>
          <a:lstStyle/>
          <a:p>
            <a:endParaRPr lang="fr-CA"/>
          </a:p>
        </p:txBody>
      </p:sp>
      <p:sp>
        <p:nvSpPr>
          <p:cNvPr id="6" name="ZoneTexte 14"/>
          <p:cNvSpPr txBox="1"/>
          <p:nvPr/>
        </p:nvSpPr>
        <p:spPr>
          <a:xfrm>
            <a:off x="168275" y="2560320"/>
            <a:ext cx="8804275" cy="2349361"/>
          </a:xfrm>
          <a:prstGeom prst="rect">
            <a:avLst/>
          </a:prstGeom>
          <a:noFill/>
        </p:spPr>
        <p:txBody>
          <a:bodyPr wrap="square" lIns="127000" tIns="127000" rIns="127000" bIns="127000" rtlCol="0">
            <a:spAutoFit/>
          </a:bodyPr>
          <a:lstStyle/>
          <a:p>
            <a:pPr algn="ctr"/>
            <a:r>
              <a:rPr lang="en-CA" sz="2000" b="1" dirty="0" smtClean="0">
                <a:solidFill>
                  <a:srgbClr val="FFFFFF"/>
                </a:solidFill>
                <a:latin typeface="+mj-lt"/>
              </a:rPr>
              <a:t>Next webinars in 2014</a:t>
            </a:r>
          </a:p>
          <a:p>
            <a:pPr algn="ctr"/>
            <a:r>
              <a:rPr lang="en-CA" sz="1600" b="1" dirty="0" smtClean="0">
                <a:solidFill>
                  <a:srgbClr val="FFFFFF"/>
                </a:solidFill>
                <a:latin typeface="+mj-lt"/>
              </a:rPr>
              <a:t>(You will be informed by email)</a:t>
            </a:r>
          </a:p>
          <a:p>
            <a:endParaRPr lang="en-CA" sz="2000" b="1" dirty="0" smtClean="0">
              <a:solidFill>
                <a:srgbClr val="FFFFFF"/>
              </a:solidFill>
              <a:latin typeface="Arial"/>
            </a:endParaRPr>
          </a:p>
          <a:p>
            <a:pPr algn="ctr"/>
            <a:r>
              <a:rPr lang="en-CA" sz="2000" b="1" dirty="0" smtClean="0">
                <a:solidFill>
                  <a:srgbClr val="FFFFFF"/>
                </a:solidFill>
                <a:latin typeface="+mj-lt"/>
              </a:rPr>
              <a:t>Next workshop for informal educators – May 2014</a:t>
            </a:r>
          </a:p>
          <a:p>
            <a:pPr algn="ctr"/>
            <a:endParaRPr lang="en-CA" sz="2000" b="1" dirty="0" smtClean="0">
              <a:solidFill>
                <a:srgbClr val="FFFFFF"/>
              </a:solidFill>
              <a:latin typeface="+mj-lt"/>
            </a:endParaRPr>
          </a:p>
          <a:p>
            <a:pPr algn="ctr"/>
            <a:r>
              <a:rPr lang="en-CA" sz="2000" b="1" dirty="0" smtClean="0">
                <a:solidFill>
                  <a:srgbClr val="FFFFFF"/>
                </a:solidFill>
                <a:latin typeface="+mj-lt"/>
              </a:rPr>
              <a:t>Next workshop for teachers – Fall 2014</a:t>
            </a:r>
          </a:p>
          <a:p>
            <a:endParaRPr lang="en-CA" sz="2000" b="1" dirty="0" smtClean="0">
              <a:solidFill>
                <a:srgbClr val="FFFFFF"/>
              </a:solidFill>
              <a:latin typeface="Aria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File:17pHolmes 071104 eder vga.jpg"/>
          <p:cNvPicPr>
            <a:picLocks noChangeAspect="1" noChangeArrowheads="1"/>
          </p:cNvPicPr>
          <p:nvPr/>
        </p:nvPicPr>
        <p:blipFill>
          <a:blip r:embed="rId3"/>
          <a:srcRect/>
          <a:stretch>
            <a:fillRect/>
          </a:stretch>
        </p:blipFill>
        <p:spPr bwMode="auto">
          <a:xfrm>
            <a:off x="0" y="504317"/>
            <a:ext cx="9236804" cy="6003924"/>
          </a:xfrm>
          <a:prstGeom prst="rect">
            <a:avLst/>
          </a:prstGeom>
          <a:noFill/>
        </p:spPr>
      </p:pic>
      <p:sp>
        <p:nvSpPr>
          <p:cNvPr id="2" name="Espace réservé du texte 1"/>
          <p:cNvSpPr>
            <a:spLocks noGrp="1"/>
          </p:cNvSpPr>
          <p:nvPr>
            <p:ph type="body" sz="quarter" idx="13"/>
          </p:nvPr>
        </p:nvSpPr>
        <p:spPr/>
        <p:txBody>
          <a:bodyPr/>
          <a:lstStyle/>
          <a:p>
            <a:endParaRPr lang="fr-CA"/>
          </a:p>
        </p:txBody>
      </p:sp>
      <p:sp>
        <p:nvSpPr>
          <p:cNvPr id="3" name="Espace réservé du tableau 2"/>
          <p:cNvSpPr>
            <a:spLocks noGrp="1"/>
          </p:cNvSpPr>
          <p:nvPr>
            <p:ph type="tbl" sz="quarter" idx="18"/>
          </p:nvPr>
        </p:nvSpPr>
        <p:spPr/>
      </p:sp>
      <p:sp>
        <p:nvSpPr>
          <p:cNvPr id="4" name="Titre 3"/>
          <p:cNvSpPr>
            <a:spLocks noGrp="1"/>
          </p:cNvSpPr>
          <p:nvPr>
            <p:ph type="title"/>
          </p:nvPr>
        </p:nvSpPr>
        <p:spPr/>
        <p:txBody>
          <a:bodyPr/>
          <a:lstStyle/>
          <a:p>
            <a:r>
              <a:rPr lang="en-CA" dirty="0" smtClean="0">
                <a:latin typeface="+mj-lt"/>
              </a:rPr>
              <a:t>What </a:t>
            </a:r>
            <a:r>
              <a:rPr lang="en-CA" dirty="0" smtClean="0"/>
              <a:t>is a </a:t>
            </a:r>
            <a:r>
              <a:rPr lang="en-CA" dirty="0" smtClean="0">
                <a:latin typeface="+mj-lt"/>
              </a:rPr>
              <a:t>comet</a:t>
            </a:r>
            <a:r>
              <a:rPr lang="en-CA" dirty="0" smtClean="0"/>
              <a:t>?</a:t>
            </a:r>
            <a:endParaRPr lang="en-CA" dirty="0"/>
          </a:p>
        </p:txBody>
      </p:sp>
      <p:sp>
        <p:nvSpPr>
          <p:cNvPr id="5" name="Sous-titre 4"/>
          <p:cNvSpPr>
            <a:spLocks noGrp="1"/>
          </p:cNvSpPr>
          <p:nvPr>
            <p:ph type="subTitle" idx="1"/>
          </p:nvPr>
        </p:nvSpPr>
        <p:spPr/>
        <p:txBody>
          <a:bodyPr/>
          <a:lstStyle/>
          <a:p>
            <a:r>
              <a:rPr lang="en-CA" dirty="0" smtClean="0"/>
              <a:t>Visiting comet</a:t>
            </a:r>
            <a:endParaRPr lang="en-CA" dirty="0"/>
          </a:p>
        </p:txBody>
      </p:sp>
      <p:sp>
        <p:nvSpPr>
          <p:cNvPr id="6" name="Espace réservé du texte 5"/>
          <p:cNvSpPr>
            <a:spLocks noGrp="1"/>
          </p:cNvSpPr>
          <p:nvPr>
            <p:ph type="body" sz="quarter" idx="19"/>
          </p:nvPr>
        </p:nvSpPr>
        <p:spPr/>
        <p:txBody>
          <a:bodyPr/>
          <a:lstStyle/>
          <a:p>
            <a:endParaRPr lang="fr-CA"/>
          </a:p>
        </p:txBody>
      </p:sp>
      <p:sp>
        <p:nvSpPr>
          <p:cNvPr id="10" name="ZoneTexte 14"/>
          <p:cNvSpPr txBox="1"/>
          <p:nvPr/>
        </p:nvSpPr>
        <p:spPr>
          <a:xfrm>
            <a:off x="5803502" y="5582101"/>
            <a:ext cx="3127960" cy="533479"/>
          </a:xfrm>
          <a:prstGeom prst="rect">
            <a:avLst/>
          </a:prstGeom>
          <a:solidFill>
            <a:schemeClr val="tx1"/>
          </a:solidFill>
        </p:spPr>
        <p:txBody>
          <a:bodyPr wrap="square" lIns="127000" tIns="127000" rIns="127000" bIns="127000" rtlCol="0">
            <a:spAutoFit/>
          </a:bodyPr>
          <a:lstStyle/>
          <a:p>
            <a:r>
              <a:rPr lang="en-CA" b="1" dirty="0" smtClean="0">
                <a:solidFill>
                  <a:srgbClr val="FFFFFF"/>
                </a:solidFill>
                <a:latin typeface="Arial"/>
              </a:rPr>
              <a:t>Comet Holmes, 2007 </a:t>
            </a:r>
            <a:endParaRPr lang="en-CA" sz="1100" b="1" dirty="0">
              <a:solidFill>
                <a:srgbClr val="FFFFFF"/>
              </a:solidFill>
              <a:latin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3"/>
          </p:nvPr>
        </p:nvSpPr>
        <p:spPr/>
        <p:txBody>
          <a:bodyPr/>
          <a:lstStyle/>
          <a:p>
            <a:endParaRPr lang="fr-CA"/>
          </a:p>
        </p:txBody>
      </p:sp>
      <p:sp>
        <p:nvSpPr>
          <p:cNvPr id="3" name="Espace réservé du tableau 2"/>
          <p:cNvSpPr>
            <a:spLocks noGrp="1"/>
          </p:cNvSpPr>
          <p:nvPr>
            <p:ph type="tbl" sz="quarter" idx="18"/>
          </p:nvPr>
        </p:nvSpPr>
        <p:spPr/>
      </p:sp>
      <p:sp>
        <p:nvSpPr>
          <p:cNvPr id="4" name="Titre 3"/>
          <p:cNvSpPr>
            <a:spLocks noGrp="1"/>
          </p:cNvSpPr>
          <p:nvPr>
            <p:ph type="title"/>
          </p:nvPr>
        </p:nvSpPr>
        <p:spPr/>
        <p:txBody>
          <a:bodyPr/>
          <a:lstStyle/>
          <a:p>
            <a:r>
              <a:rPr lang="en-CA" dirty="0" smtClean="0">
                <a:latin typeface="+mj-lt"/>
              </a:rPr>
              <a:t>What</a:t>
            </a:r>
            <a:r>
              <a:rPr lang="en-CA" dirty="0" smtClean="0"/>
              <a:t> is a </a:t>
            </a:r>
            <a:r>
              <a:rPr lang="en-CA" dirty="0" smtClean="0">
                <a:latin typeface="+mj-lt"/>
              </a:rPr>
              <a:t>comet</a:t>
            </a:r>
            <a:r>
              <a:rPr lang="en-CA" dirty="0" smtClean="0"/>
              <a:t>?</a:t>
            </a:r>
            <a:endParaRPr lang="en-CA" dirty="0"/>
          </a:p>
        </p:txBody>
      </p:sp>
      <p:sp>
        <p:nvSpPr>
          <p:cNvPr id="5" name="Sous-titre 4"/>
          <p:cNvSpPr>
            <a:spLocks noGrp="1"/>
          </p:cNvSpPr>
          <p:nvPr>
            <p:ph type="subTitle" idx="1"/>
          </p:nvPr>
        </p:nvSpPr>
        <p:spPr/>
        <p:txBody>
          <a:bodyPr/>
          <a:lstStyle/>
          <a:p>
            <a:r>
              <a:rPr lang="en-CA" smtClean="0"/>
              <a:t>Visiting comet</a:t>
            </a:r>
            <a:endParaRPr lang="en-CA"/>
          </a:p>
        </p:txBody>
      </p:sp>
      <p:sp>
        <p:nvSpPr>
          <p:cNvPr id="6" name="Espace réservé du texte 5"/>
          <p:cNvSpPr>
            <a:spLocks noGrp="1"/>
          </p:cNvSpPr>
          <p:nvPr>
            <p:ph type="body" sz="quarter" idx="19"/>
          </p:nvPr>
        </p:nvSpPr>
        <p:spPr/>
        <p:txBody>
          <a:bodyPr/>
          <a:lstStyle/>
          <a:p>
            <a:endParaRPr lang="fr-CA"/>
          </a:p>
        </p:txBody>
      </p:sp>
      <p:pic>
        <p:nvPicPr>
          <p:cNvPr id="7" name="Picture 2" descr="http://upload.wikimedia.org/wikipedia/commons/3/36/Tapestry_of_bayeux10.jpg"/>
          <p:cNvPicPr>
            <a:picLocks noChangeAspect="1" noChangeArrowheads="1"/>
          </p:cNvPicPr>
          <p:nvPr/>
        </p:nvPicPr>
        <p:blipFill>
          <a:blip r:embed="rId3"/>
          <a:srcRect/>
          <a:stretch>
            <a:fillRect/>
          </a:stretch>
        </p:blipFill>
        <p:spPr bwMode="auto">
          <a:xfrm>
            <a:off x="405404" y="1045189"/>
            <a:ext cx="4817525" cy="5008836"/>
          </a:xfrm>
          <a:prstGeom prst="rect">
            <a:avLst/>
          </a:prstGeom>
          <a:noFill/>
          <a:ln w="6350">
            <a:solidFill>
              <a:schemeClr val="bg1"/>
            </a:solidFill>
          </a:ln>
        </p:spPr>
      </p:pic>
      <p:sp>
        <p:nvSpPr>
          <p:cNvPr id="8" name="ZoneTexte 14"/>
          <p:cNvSpPr txBox="1"/>
          <p:nvPr/>
        </p:nvSpPr>
        <p:spPr>
          <a:xfrm>
            <a:off x="5354052" y="5582101"/>
            <a:ext cx="3127960" cy="533479"/>
          </a:xfrm>
          <a:prstGeom prst="rect">
            <a:avLst/>
          </a:prstGeom>
          <a:noFill/>
        </p:spPr>
        <p:txBody>
          <a:bodyPr wrap="square" lIns="127000" tIns="127000" rIns="127000" bIns="127000" rtlCol="0">
            <a:spAutoFit/>
          </a:bodyPr>
          <a:lstStyle/>
          <a:p>
            <a:r>
              <a:rPr lang="en-CA" b="1" dirty="0" smtClean="0">
                <a:solidFill>
                  <a:srgbClr val="FFFFFF"/>
                </a:solidFill>
                <a:latin typeface="Arial"/>
              </a:rPr>
              <a:t>Halley’s comet in 1066 </a:t>
            </a:r>
            <a:endParaRPr lang="en-CA" sz="1100" b="1" dirty="0">
              <a:solidFill>
                <a:srgbClr val="FFFFFF"/>
              </a:solidFill>
              <a:latin typeface="Arial"/>
            </a:endParaRPr>
          </a:p>
        </p:txBody>
      </p:sp>
      <p:sp>
        <p:nvSpPr>
          <p:cNvPr id="9" name="ZoneTexte 14"/>
          <p:cNvSpPr txBox="1"/>
          <p:nvPr/>
        </p:nvSpPr>
        <p:spPr>
          <a:xfrm>
            <a:off x="5506452" y="1301858"/>
            <a:ext cx="3127960" cy="872034"/>
          </a:xfrm>
          <a:prstGeom prst="rect">
            <a:avLst/>
          </a:prstGeom>
          <a:noFill/>
        </p:spPr>
        <p:txBody>
          <a:bodyPr wrap="square" lIns="127000" tIns="127000" rIns="127000" bIns="127000" rtlCol="0">
            <a:spAutoFit/>
          </a:bodyPr>
          <a:lstStyle/>
          <a:p>
            <a:r>
              <a:rPr lang="en-CA" sz="2000" b="1" smtClean="0">
                <a:solidFill>
                  <a:srgbClr val="FFFFFF"/>
                </a:solidFill>
                <a:latin typeface="Arial"/>
              </a:rPr>
              <a:t>« comet » in Greek: </a:t>
            </a:r>
          </a:p>
          <a:p>
            <a:r>
              <a:rPr lang="en-CA" sz="2000" b="1" smtClean="0">
                <a:solidFill>
                  <a:srgbClr val="FFFFFF"/>
                </a:solidFill>
                <a:latin typeface="Arial"/>
              </a:rPr>
              <a:t> 	hairy star !</a:t>
            </a:r>
            <a:endParaRPr lang="en-CA" sz="1200" b="1">
              <a:solidFill>
                <a:srgbClr val="FFFFFF"/>
              </a:solidFill>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File:495296main epoxi-1-full full.jpg"/>
          <p:cNvPicPr>
            <a:picLocks noChangeAspect="1" noChangeArrowheads="1"/>
          </p:cNvPicPr>
          <p:nvPr/>
        </p:nvPicPr>
        <p:blipFill>
          <a:blip r:embed="rId3"/>
          <a:srcRect/>
          <a:stretch>
            <a:fillRect/>
          </a:stretch>
        </p:blipFill>
        <p:spPr bwMode="auto">
          <a:xfrm>
            <a:off x="-1719949" y="209786"/>
            <a:ext cx="9548598" cy="6648213"/>
          </a:xfrm>
          <a:prstGeom prst="rect">
            <a:avLst/>
          </a:prstGeom>
          <a:noFill/>
        </p:spPr>
      </p:pic>
      <p:sp>
        <p:nvSpPr>
          <p:cNvPr id="2" name="Espace réservé du texte 1"/>
          <p:cNvSpPr>
            <a:spLocks noGrp="1"/>
          </p:cNvSpPr>
          <p:nvPr>
            <p:ph type="body" sz="quarter" idx="13"/>
          </p:nvPr>
        </p:nvSpPr>
        <p:spPr/>
        <p:txBody>
          <a:bodyPr/>
          <a:lstStyle/>
          <a:p>
            <a:endParaRPr lang="fr-CA"/>
          </a:p>
        </p:txBody>
      </p:sp>
      <p:sp>
        <p:nvSpPr>
          <p:cNvPr id="3" name="Espace réservé du tableau 2"/>
          <p:cNvSpPr>
            <a:spLocks noGrp="1"/>
          </p:cNvSpPr>
          <p:nvPr>
            <p:ph type="tbl" sz="quarter" idx="18"/>
          </p:nvPr>
        </p:nvSpPr>
        <p:spPr/>
      </p:sp>
      <p:sp>
        <p:nvSpPr>
          <p:cNvPr id="4" name="Titre 3"/>
          <p:cNvSpPr>
            <a:spLocks noGrp="1"/>
          </p:cNvSpPr>
          <p:nvPr>
            <p:ph type="title"/>
          </p:nvPr>
        </p:nvSpPr>
        <p:spPr/>
        <p:txBody>
          <a:bodyPr/>
          <a:lstStyle/>
          <a:p>
            <a:r>
              <a:rPr lang="en-CA" dirty="0" smtClean="0">
                <a:latin typeface="+mj-lt"/>
              </a:rPr>
              <a:t>What</a:t>
            </a:r>
            <a:r>
              <a:rPr lang="en-CA" dirty="0" smtClean="0"/>
              <a:t> is a </a:t>
            </a:r>
            <a:r>
              <a:rPr lang="en-CA" dirty="0" smtClean="0">
                <a:latin typeface="+mj-lt"/>
              </a:rPr>
              <a:t>comet</a:t>
            </a:r>
            <a:r>
              <a:rPr lang="en-CA" dirty="0" smtClean="0"/>
              <a:t>?</a:t>
            </a:r>
            <a:endParaRPr lang="en-CA" dirty="0"/>
          </a:p>
        </p:txBody>
      </p:sp>
      <p:sp>
        <p:nvSpPr>
          <p:cNvPr id="5" name="Sous-titre 4"/>
          <p:cNvSpPr>
            <a:spLocks noGrp="1"/>
          </p:cNvSpPr>
          <p:nvPr>
            <p:ph type="subTitle" idx="1"/>
          </p:nvPr>
        </p:nvSpPr>
        <p:spPr/>
        <p:txBody>
          <a:bodyPr/>
          <a:lstStyle/>
          <a:p>
            <a:r>
              <a:rPr lang="en-CA" smtClean="0"/>
              <a:t>Visiting comet</a:t>
            </a:r>
            <a:endParaRPr lang="en-CA"/>
          </a:p>
        </p:txBody>
      </p:sp>
      <p:sp>
        <p:nvSpPr>
          <p:cNvPr id="6" name="Espace réservé du texte 5"/>
          <p:cNvSpPr>
            <a:spLocks noGrp="1"/>
          </p:cNvSpPr>
          <p:nvPr>
            <p:ph type="body" sz="quarter" idx="19"/>
          </p:nvPr>
        </p:nvSpPr>
        <p:spPr/>
        <p:txBody>
          <a:bodyPr/>
          <a:lstStyle/>
          <a:p>
            <a:endParaRPr lang="fr-CA"/>
          </a:p>
        </p:txBody>
      </p:sp>
      <p:sp>
        <p:nvSpPr>
          <p:cNvPr id="11" name="ZoneTexte 14"/>
          <p:cNvSpPr txBox="1"/>
          <p:nvPr/>
        </p:nvSpPr>
        <p:spPr>
          <a:xfrm>
            <a:off x="5238427" y="5176862"/>
            <a:ext cx="3693035" cy="810478"/>
          </a:xfrm>
          <a:prstGeom prst="rect">
            <a:avLst/>
          </a:prstGeom>
          <a:solidFill>
            <a:schemeClr val="tx1"/>
          </a:solidFill>
        </p:spPr>
        <p:txBody>
          <a:bodyPr wrap="square" lIns="127000" tIns="127000" rIns="127000" bIns="127000" rtlCol="0">
            <a:spAutoFit/>
          </a:bodyPr>
          <a:lstStyle/>
          <a:p>
            <a:r>
              <a:rPr lang="en-CA" b="1" dirty="0" smtClean="0">
                <a:solidFill>
                  <a:srgbClr val="FFFFFF"/>
                </a:solidFill>
                <a:latin typeface="Arial"/>
              </a:rPr>
              <a:t>Comet Hartley, visited by the spacecraft EPOXI in 2011</a:t>
            </a:r>
            <a:endParaRPr lang="en-CA" sz="1100" b="1" dirty="0">
              <a:solidFill>
                <a:srgbClr val="FFFFFF"/>
              </a:solidFill>
              <a:latin typeface="Aria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odelDiscoverUniverse">
  <a:themeElements>
    <a:clrScheme name="Personnalisée 3">
      <a:dk1>
        <a:srgbClr val="000000"/>
      </a:dk1>
      <a:lt1>
        <a:sysClr val="window" lastClr="FFFFFF"/>
      </a:lt1>
      <a:dk2>
        <a:srgbClr val="1A1A52"/>
      </a:dk2>
      <a:lt2>
        <a:srgbClr val="DFDFDF"/>
      </a:lt2>
      <a:accent1>
        <a:srgbClr val="0063B1"/>
      </a:accent1>
      <a:accent2>
        <a:srgbClr val="93DAFB"/>
      </a:accent2>
      <a:accent3>
        <a:srgbClr val="2FBCF8"/>
      </a:accent3>
      <a:accent4>
        <a:srgbClr val="0064B2"/>
      </a:accent4>
      <a:accent5>
        <a:srgbClr val="FF640A"/>
      </a:accent5>
      <a:accent6>
        <a:srgbClr val="2DD71F"/>
      </a:accent6>
      <a:hlink>
        <a:srgbClr val="C52AD9"/>
      </a:hlink>
      <a:folHlink>
        <a:srgbClr val="FF001B"/>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ModelDiscoverUniverse</Template>
  <TotalTime>449</TotalTime>
  <Words>2814</Words>
  <Application>Microsoft Office PowerPoint</Application>
  <PresentationFormat>Affichage à l'écran (4:3)</PresentationFormat>
  <Paragraphs>545</Paragraphs>
  <Slides>64</Slides>
  <Notes>52</Notes>
  <HiddenSlides>0</HiddenSlides>
  <MMClips>1</MMClips>
  <ScaleCrop>false</ScaleCrop>
  <HeadingPairs>
    <vt:vector size="4" baseType="variant">
      <vt:variant>
        <vt:lpstr>Thème</vt:lpstr>
      </vt:variant>
      <vt:variant>
        <vt:i4>1</vt:i4>
      </vt:variant>
      <vt:variant>
        <vt:lpstr>Titres des diapositives</vt:lpstr>
      </vt:variant>
      <vt:variant>
        <vt:i4>64</vt:i4>
      </vt:variant>
    </vt:vector>
  </HeadingPairs>
  <TitlesOfParts>
    <vt:vector size="65" baseType="lpstr">
      <vt:lpstr>ModelDiscoverUniverse</vt:lpstr>
      <vt:lpstr>Visiting comet</vt:lpstr>
      <vt:lpstr>Comet C/2012 S1 ISON</vt:lpstr>
      <vt:lpstr>Questions</vt:lpstr>
      <vt:lpstr>Questions</vt:lpstr>
      <vt:lpstr>What is a comet?</vt:lpstr>
      <vt:lpstr>What is a comet?</vt:lpstr>
      <vt:lpstr>What is a comet?</vt:lpstr>
      <vt:lpstr>What is a comet?</vt:lpstr>
      <vt:lpstr>What is a comet?</vt:lpstr>
      <vt:lpstr>What is a comet?</vt:lpstr>
      <vt:lpstr>What is a comet?</vt:lpstr>
      <vt:lpstr>Anatomy of a comet</vt:lpstr>
      <vt:lpstr>Anatomy of a comet</vt:lpstr>
      <vt:lpstr>Jets on the nucleus</vt:lpstr>
      <vt:lpstr>Comet tails</vt:lpstr>
      <vt:lpstr>Orbit of a comet</vt:lpstr>
      <vt:lpstr>Orbit of a comet</vt:lpstr>
      <vt:lpstr>Eccentricity of an orbit</vt:lpstr>
      <vt:lpstr>Eccentricity of an orbit</vt:lpstr>
      <vt:lpstr>Period of comets</vt:lpstr>
      <vt:lpstr>Kuiper belt and Oort cloud</vt:lpstr>
      <vt:lpstr>Comet names</vt:lpstr>
      <vt:lpstr>Comet names</vt:lpstr>
      <vt:lpstr>Questions</vt:lpstr>
      <vt:lpstr>How often can they be observed from Earth?</vt:lpstr>
      <vt:lpstr>How often can they be observed from Earth?</vt:lpstr>
      <vt:lpstr>How often can they be observed from Earth?</vt:lpstr>
      <vt:lpstr>How often can they be observed from Earth?</vt:lpstr>
      <vt:lpstr>Great comets</vt:lpstr>
      <vt:lpstr>Great comets</vt:lpstr>
      <vt:lpstr>Great comets</vt:lpstr>
      <vt:lpstr>Great comets</vt:lpstr>
      <vt:lpstr>Sungrazing comets</vt:lpstr>
      <vt:lpstr>Sungrazing comets</vt:lpstr>
      <vt:lpstr>Sungrazing comets</vt:lpstr>
      <vt:lpstr>Questions</vt:lpstr>
      <vt:lpstr>Comet ISON</vt:lpstr>
      <vt:lpstr>Comet ISON</vt:lpstr>
      <vt:lpstr>Orbit</vt:lpstr>
      <vt:lpstr>Perihelion</vt:lpstr>
      <vt:lpstr>Orbital elements</vt:lpstr>
      <vt:lpstr>Observations</vt:lpstr>
      <vt:lpstr>Observations so far</vt:lpstr>
      <vt:lpstr>Observations so far</vt:lpstr>
      <vt:lpstr>Observations so far</vt:lpstr>
      <vt:lpstr>Observations so far</vt:lpstr>
      <vt:lpstr>Observations so far</vt:lpstr>
      <vt:lpstr>Observations so far</vt:lpstr>
      <vt:lpstr>Observations so far</vt:lpstr>
      <vt:lpstr>Observations so far</vt:lpstr>
      <vt:lpstr>Observations so far</vt:lpstr>
      <vt:lpstr>Light curve</vt:lpstr>
      <vt:lpstr>Observations so far</vt:lpstr>
      <vt:lpstr>Questions</vt:lpstr>
      <vt:lpstr>Where and when can we observe comet ISON?</vt:lpstr>
      <vt:lpstr>Where and when can we observe comet ISON?</vt:lpstr>
      <vt:lpstr>Where and when can we observe comet ISON?</vt:lpstr>
      <vt:lpstr>Where and when can we observe comet ISON?</vt:lpstr>
      <vt:lpstr>Where and when can we observe comet ISON?</vt:lpstr>
      <vt:lpstr>Where and when can we observe comet ISON?</vt:lpstr>
      <vt:lpstr>Where and when can we observe comet ISON?</vt:lpstr>
      <vt:lpstr>Where and when can we observe comet ISON?</vt:lpstr>
      <vt:lpstr>To stay up-to-date</vt:lpstr>
      <vt:lpstr>Discover the Universe</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Julie Bolduc-Duval</dc:creator>
  <cp:lastModifiedBy>Julie Bolduc-Duval</cp:lastModifiedBy>
  <cp:revision>64</cp:revision>
  <dcterms:created xsi:type="dcterms:W3CDTF">2013-11-18T13:06:44Z</dcterms:created>
  <dcterms:modified xsi:type="dcterms:W3CDTF">2013-11-21T20:15:29Z</dcterms:modified>
</cp:coreProperties>
</file>