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48" r:id="rId3"/>
    <p:sldMasterId id="2147483696" r:id="rId4"/>
    <p:sldMasterId id="2147483708" r:id="rId5"/>
    <p:sldMasterId id="2147483720" r:id="rId6"/>
  </p:sldMasterIdLst>
  <p:notesMasterIdLst>
    <p:notesMasterId r:id="rId20"/>
  </p:notesMasterIdLst>
  <p:sldIdLst>
    <p:sldId id="258" r:id="rId7"/>
    <p:sldId id="259" r:id="rId8"/>
    <p:sldId id="262" r:id="rId9"/>
    <p:sldId id="264" r:id="rId10"/>
    <p:sldId id="265" r:id="rId11"/>
    <p:sldId id="271" r:id="rId12"/>
    <p:sldId id="266" r:id="rId13"/>
    <p:sldId id="270" r:id="rId14"/>
    <p:sldId id="272" r:id="rId15"/>
    <p:sldId id="267" r:id="rId16"/>
    <p:sldId id="268" r:id="rId17"/>
    <p:sldId id="269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0FA"/>
    <a:srgbClr val="2AA9E0"/>
    <a:srgbClr val="E0942A"/>
    <a:srgbClr val="18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7EA7-4D6F-BC46-A7E5-F09341830C24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A3CB-3374-4D4E-8F1D-C863EB3F2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52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8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7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6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3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60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A3CB-3374-4D4E-8F1D-C863EB3F28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9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16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66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4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9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87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08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2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2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/>
          <a:lstStyle>
            <a:lvl1pPr algn="ctr">
              <a:defRPr sz="60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97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26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43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5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7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13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79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99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572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476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74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840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574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162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5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4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356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4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442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684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496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896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15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6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5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49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1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0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AAE0F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8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92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6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81" y="13380"/>
            <a:ext cx="6209237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8" r:id="rId4"/>
    <p:sldLayoutId id="2147483689" r:id="rId5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0036FA-E4D1-4561-BB08-9C4C89AC6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tx1"/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80" y="40422"/>
            <a:ext cx="6209237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4C1C8-DA26-49E7-8CA3-14273A4E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7" y="4503958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CCAF-7BA8-46D8-AA56-DA7A135C06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38" y="4503958"/>
            <a:ext cx="609524" cy="60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4C156-9818-4D68-9A0D-3F970508EB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858" y="4503958"/>
            <a:ext cx="609524" cy="609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ABD69-A42E-464A-A913-0166AF4CB702}"/>
              </a:ext>
            </a:extLst>
          </p:cNvPr>
          <p:cNvSpPr txBox="1"/>
          <p:nvPr userDrawn="1"/>
        </p:nvSpPr>
        <p:spPr>
          <a:xfrm>
            <a:off x="5383305" y="537232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DU_astronomie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ACACE-4B71-4CEC-A489-7F9CBF366D2D}"/>
              </a:ext>
            </a:extLst>
          </p:cNvPr>
          <p:cNvSpPr txBox="1"/>
          <p:nvPr userDrawn="1"/>
        </p:nvSpPr>
        <p:spPr>
          <a:xfrm>
            <a:off x="7803064" y="53723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discovertheuniverse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decouvertedelunivers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43242-17B6-4D2F-9B77-A3FA4B90C5B7}"/>
              </a:ext>
            </a:extLst>
          </p:cNvPr>
          <p:cNvSpPr txBox="1"/>
          <p:nvPr userDrawn="1"/>
        </p:nvSpPr>
        <p:spPr>
          <a:xfrm>
            <a:off x="1490619" y="5372321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Discover the Universe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À la </a:t>
            </a:r>
            <a:r>
              <a:rPr lang="en-US" sz="1400" dirty="0" err="1">
                <a:solidFill>
                  <a:schemeClr val="bg1"/>
                </a:solidFill>
              </a:rPr>
              <a:t>découverte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l’univers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22B56-E39F-49EA-8F1E-D211BD14F3DA}"/>
              </a:ext>
            </a:extLst>
          </p:cNvPr>
          <p:cNvSpPr txBox="1"/>
          <p:nvPr userDrawn="1"/>
        </p:nvSpPr>
        <p:spPr>
          <a:xfrm>
            <a:off x="838200" y="2150751"/>
            <a:ext cx="105156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     Contact Us!           </a:t>
            </a:r>
            <a:r>
              <a:rPr lang="en-US" sz="4800" dirty="0" err="1">
                <a:solidFill>
                  <a:srgbClr val="2AA9E0"/>
                </a:solidFill>
                <a:latin typeface="Impact" panose="020B0806030902050204" pitchFamily="34" charset="0"/>
              </a:rPr>
              <a:t>Contactez</a:t>
            </a: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-nous!</a:t>
            </a:r>
            <a:endParaRPr lang="en-US" sz="4800" b="0" dirty="0">
              <a:solidFill>
                <a:srgbClr val="2AA9E0"/>
              </a:solidFill>
              <a:latin typeface="Impact" panose="020B080603090205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www.discovertheuniverse.ca  |  www.decouvertedelunivers.ca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0" dirty="0">
              <a:solidFill>
                <a:srgbClr val="AAE0F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AAE0FA"/>
                </a:solidFill>
              </a:rPr>
              <a:t>info@discovertheuniverse.ca | info@decouvertedelunivers.ca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6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E0FA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377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claudeduplessi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eso.org/public/france/images/potw1726a/?la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eso.org/public/images/potw1726b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hubblesite.org/contents/media/videos/2009/25/620-Video.htm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www.eso.org/public/france/news/eso2003/" TargetMode="External"/><Relationship Id="rId4" Type="http://schemas.openxmlformats.org/officeDocument/2006/relationships/hyperlink" Target="https://www.eso.org/public/france/images/eso2003c/?la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claudeduplessi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www.eso.org/public/france/news/eso2003/" TargetMode="External"/><Relationship Id="rId4" Type="http://schemas.openxmlformats.org/officeDocument/2006/relationships/hyperlink" Target="http://stellarium.org/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2A42FB-236D-4B8C-B949-6F7B8D1F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990" y="2766218"/>
            <a:ext cx="7018020" cy="1325563"/>
          </a:xfrm>
        </p:spPr>
        <p:txBody>
          <a:bodyPr/>
          <a:lstStyle/>
          <a:p>
            <a:r>
              <a:rPr lang="fr-CA" dirty="0"/>
              <a:t>Que se passe-t-il avec l’étoile </a:t>
            </a:r>
            <a:r>
              <a:rPr lang="fr-CA" dirty="0" err="1"/>
              <a:t>bételgeuse</a:t>
            </a:r>
            <a:r>
              <a:rPr lang="fr-CA"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37AF36-DAE4-46FD-BC1F-915DEA25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760" y="6176119"/>
            <a:ext cx="2819400" cy="541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i="1" dirty="0"/>
              <a:t>2 mars 2020</a:t>
            </a:r>
          </a:p>
        </p:txBody>
      </p:sp>
    </p:spTree>
    <p:extLst>
      <p:ext uri="{BB962C8B-B14F-4D97-AF65-F5344CB8AC3E}">
        <p14:creationId xmlns:p14="http://schemas.microsoft.com/office/powerpoint/2010/main" val="38914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862D-E0F6-FC4A-AFDC-ED16286A1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416"/>
            <a:ext cx="9144000" cy="1145454"/>
          </a:xfrm>
        </p:spPr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aller</a:t>
            </a:r>
            <a:r>
              <a:rPr lang="en-US" dirty="0"/>
              <a:t> plus loin…</a:t>
            </a:r>
          </a:p>
        </p:txBody>
      </p:sp>
    </p:spTree>
    <p:extLst>
      <p:ext uri="{BB962C8B-B14F-4D97-AF65-F5344CB8AC3E}">
        <p14:creationId xmlns:p14="http://schemas.microsoft.com/office/powerpoint/2010/main" val="311787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45FA222F-4A10-1A48-8DF2-5A255D450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0" y="223228"/>
            <a:ext cx="8250333" cy="6187750"/>
          </a:xfrm>
          <a:prstGeom prst="rect">
            <a:avLst/>
          </a:prstGeom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1E2DB0C4-57E4-D74C-BB15-3B1B587DBDBD}"/>
              </a:ext>
            </a:extLst>
          </p:cNvPr>
          <p:cNvSpPr txBox="1">
            <a:spLocks/>
          </p:cNvSpPr>
          <p:nvPr/>
        </p:nvSpPr>
        <p:spPr>
          <a:xfrm>
            <a:off x="374543" y="1589506"/>
            <a:ext cx="3593023" cy="4360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2000" dirty="0"/>
              <a:t>Diagramme Hertzsprung-Russel, montrant les différents types d’étoiles selon leur luminosité (échelle verticale) et leur température (échelle horizontale). Les étoiles les plus chaudes et lumineuses sont les géantes bleues en haut à gauche, alors que les étoiles naines rouges moins chaudes sont en bas à gauche. Bételgeuse est une supergéante rouge. </a:t>
            </a:r>
            <a:endParaRPr lang="en-CA" sz="2000" dirty="0"/>
          </a:p>
          <a:p>
            <a:pPr marL="0" indent="0">
              <a:buFont typeface="Arial" panose="020B0604020202020204" pitchFamily="34" charset="0"/>
              <a:buNone/>
            </a:pP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12763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">
            <a:extLst>
              <a:ext uri="{FF2B5EF4-FFF2-40B4-BE49-F238E27FC236}">
                <a16:creationId xmlns:a16="http://schemas.microsoft.com/office/drawing/2014/main" id="{A518B9BA-3681-234D-9949-54F3D0346FE9}"/>
              </a:ext>
            </a:extLst>
          </p:cNvPr>
          <p:cNvSpPr txBox="1"/>
          <p:nvPr/>
        </p:nvSpPr>
        <p:spPr>
          <a:xfrm>
            <a:off x="6442057" y="1609273"/>
            <a:ext cx="237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>
                <a:solidFill>
                  <a:schemeClr val="bg1"/>
                </a:solidFill>
              </a:rPr>
              <a:t>Proto-étoiles</a:t>
            </a:r>
            <a:endParaRPr lang="fr-CA" sz="14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856FC7-46E8-BC4C-B19F-E39267D0AD2A}"/>
              </a:ext>
            </a:extLst>
          </p:cNvPr>
          <p:cNvGrpSpPr/>
          <p:nvPr/>
        </p:nvGrpSpPr>
        <p:grpSpPr>
          <a:xfrm>
            <a:off x="1092970" y="435197"/>
            <a:ext cx="10587785" cy="5987605"/>
            <a:chOff x="1092970" y="435197"/>
            <a:chExt cx="10587785" cy="5987605"/>
          </a:xfrm>
        </p:grpSpPr>
        <p:pic>
          <p:nvPicPr>
            <p:cNvPr id="5" name="Image 1" descr="stellarevolution.jpg">
              <a:extLst>
                <a:ext uri="{FF2B5EF4-FFF2-40B4-BE49-F238E27FC236}">
                  <a16:creationId xmlns:a16="http://schemas.microsoft.com/office/drawing/2014/main" id="{3E98052E-72A7-A244-B309-58873449C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101" y="435197"/>
              <a:ext cx="9709912" cy="5987605"/>
            </a:xfrm>
            <a:prstGeom prst="rect">
              <a:avLst/>
            </a:prstGeom>
          </p:spPr>
        </p:pic>
        <p:sp>
          <p:nvSpPr>
            <p:cNvPr id="6" name="ZoneTexte 3">
              <a:extLst>
                <a:ext uri="{FF2B5EF4-FFF2-40B4-BE49-F238E27FC236}">
                  <a16:creationId xmlns:a16="http://schemas.microsoft.com/office/drawing/2014/main" id="{1AA3A0BB-58AC-284F-A2C0-3DE208116D94}"/>
                </a:ext>
              </a:extLst>
            </p:cNvPr>
            <p:cNvSpPr txBox="1"/>
            <p:nvPr/>
          </p:nvSpPr>
          <p:spPr>
            <a:xfrm>
              <a:off x="6227746" y="3168133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Nébuleuse</a:t>
              </a:r>
            </a:p>
          </p:txBody>
        </p:sp>
        <p:sp>
          <p:nvSpPr>
            <p:cNvPr id="10" name="ZoneTexte 5">
              <a:extLst>
                <a:ext uri="{FF2B5EF4-FFF2-40B4-BE49-F238E27FC236}">
                  <a16:creationId xmlns:a16="http://schemas.microsoft.com/office/drawing/2014/main" id="{7BF58330-6CB2-CF4A-9E76-2AF17692C8FC}"/>
                </a:ext>
              </a:extLst>
            </p:cNvPr>
            <p:cNvSpPr txBox="1"/>
            <p:nvPr/>
          </p:nvSpPr>
          <p:spPr>
            <a:xfrm>
              <a:off x="7674052" y="2241807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Étoile bleue</a:t>
              </a:r>
            </a:p>
          </p:txBody>
        </p:sp>
        <p:sp>
          <p:nvSpPr>
            <p:cNvPr id="11" name="ZoneTexte 6">
              <a:extLst>
                <a:ext uri="{FF2B5EF4-FFF2-40B4-BE49-F238E27FC236}">
                  <a16:creationId xmlns:a16="http://schemas.microsoft.com/office/drawing/2014/main" id="{0616BBD3-46BD-374F-9189-1EC26D4CD015}"/>
                </a:ext>
              </a:extLst>
            </p:cNvPr>
            <p:cNvSpPr txBox="1"/>
            <p:nvPr/>
          </p:nvSpPr>
          <p:spPr>
            <a:xfrm>
              <a:off x="9771728" y="2128480"/>
              <a:ext cx="16926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 err="1">
                  <a:solidFill>
                    <a:schemeClr val="bg1"/>
                  </a:solidFill>
                </a:rPr>
                <a:t>Supergéante</a:t>
              </a:r>
              <a:r>
                <a:rPr lang="fr-CA" sz="1400" dirty="0">
                  <a:solidFill>
                    <a:schemeClr val="bg1"/>
                  </a:solidFill>
                </a:rPr>
                <a:t> rouge</a:t>
              </a:r>
            </a:p>
          </p:txBody>
        </p:sp>
        <p:sp>
          <p:nvSpPr>
            <p:cNvPr id="12" name="ZoneTexte 7">
              <a:extLst>
                <a:ext uri="{FF2B5EF4-FFF2-40B4-BE49-F238E27FC236}">
                  <a16:creationId xmlns:a16="http://schemas.microsoft.com/office/drawing/2014/main" id="{A1A756DE-967C-454D-B8A9-45CDC4151261}"/>
                </a:ext>
              </a:extLst>
            </p:cNvPr>
            <p:cNvSpPr txBox="1"/>
            <p:nvPr/>
          </p:nvSpPr>
          <p:spPr>
            <a:xfrm>
              <a:off x="9310356" y="4372209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Supernova</a:t>
              </a:r>
            </a:p>
          </p:txBody>
        </p:sp>
        <p:sp>
          <p:nvSpPr>
            <p:cNvPr id="13" name="ZoneTexte 8">
              <a:extLst>
                <a:ext uri="{FF2B5EF4-FFF2-40B4-BE49-F238E27FC236}">
                  <a16:creationId xmlns:a16="http://schemas.microsoft.com/office/drawing/2014/main" id="{FFC9256F-1C30-784A-82C5-18FD5117772F}"/>
                </a:ext>
              </a:extLst>
            </p:cNvPr>
            <p:cNvSpPr txBox="1"/>
            <p:nvPr/>
          </p:nvSpPr>
          <p:spPr>
            <a:xfrm>
              <a:off x="6442058" y="5258470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Étoile à neutrons</a:t>
              </a:r>
            </a:p>
          </p:txBody>
        </p:sp>
        <p:sp>
          <p:nvSpPr>
            <p:cNvPr id="14" name="ZoneTexte 9">
              <a:extLst>
                <a:ext uri="{FF2B5EF4-FFF2-40B4-BE49-F238E27FC236}">
                  <a16:creationId xmlns:a16="http://schemas.microsoft.com/office/drawing/2014/main" id="{239B77F3-DF33-B44D-81D8-56F1011B75C3}"/>
                </a:ext>
              </a:extLst>
            </p:cNvPr>
            <p:cNvSpPr txBox="1"/>
            <p:nvPr/>
          </p:nvSpPr>
          <p:spPr>
            <a:xfrm>
              <a:off x="7382361" y="5921326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Trou noir</a:t>
              </a:r>
            </a:p>
          </p:txBody>
        </p:sp>
        <p:sp>
          <p:nvSpPr>
            <p:cNvPr id="15" name="ZoneTexte 10">
              <a:extLst>
                <a:ext uri="{FF2B5EF4-FFF2-40B4-BE49-F238E27FC236}">
                  <a16:creationId xmlns:a16="http://schemas.microsoft.com/office/drawing/2014/main" id="{56A34572-FA0D-A64C-91DD-23A3B579E6D4}"/>
                </a:ext>
              </a:extLst>
            </p:cNvPr>
            <p:cNvSpPr txBox="1"/>
            <p:nvPr/>
          </p:nvSpPr>
          <p:spPr>
            <a:xfrm>
              <a:off x="4702641" y="1622906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Étoile</a:t>
              </a:r>
            </a:p>
          </p:txBody>
        </p:sp>
        <p:sp>
          <p:nvSpPr>
            <p:cNvPr id="16" name="ZoneTexte 11">
              <a:extLst>
                <a:ext uri="{FF2B5EF4-FFF2-40B4-BE49-F238E27FC236}">
                  <a16:creationId xmlns:a16="http://schemas.microsoft.com/office/drawing/2014/main" id="{B2772B29-57A5-9D46-9A08-64DE18F357F3}"/>
                </a:ext>
              </a:extLst>
            </p:cNvPr>
            <p:cNvSpPr txBox="1"/>
            <p:nvPr/>
          </p:nvSpPr>
          <p:spPr>
            <a:xfrm>
              <a:off x="2795700" y="2971672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Géante rouge</a:t>
              </a:r>
            </a:p>
          </p:txBody>
        </p:sp>
        <p:sp>
          <p:nvSpPr>
            <p:cNvPr id="17" name="ZoneTexte 12">
              <a:extLst>
                <a:ext uri="{FF2B5EF4-FFF2-40B4-BE49-F238E27FC236}">
                  <a16:creationId xmlns:a16="http://schemas.microsoft.com/office/drawing/2014/main" id="{72B9A7F9-662A-0D43-83FB-F4402F77E2DE}"/>
                </a:ext>
              </a:extLst>
            </p:cNvPr>
            <p:cNvSpPr txBox="1"/>
            <p:nvPr/>
          </p:nvSpPr>
          <p:spPr>
            <a:xfrm>
              <a:off x="1092970" y="5006670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Nébuleuse planétaire</a:t>
              </a:r>
            </a:p>
          </p:txBody>
        </p:sp>
        <p:sp>
          <p:nvSpPr>
            <p:cNvPr id="18" name="ZoneTexte 13">
              <a:extLst>
                <a:ext uri="{FF2B5EF4-FFF2-40B4-BE49-F238E27FC236}">
                  <a16:creationId xmlns:a16="http://schemas.microsoft.com/office/drawing/2014/main" id="{09D71A21-92FE-5E4B-B4BE-33E875FDE73A}"/>
                </a:ext>
              </a:extLst>
            </p:cNvPr>
            <p:cNvSpPr txBox="1"/>
            <p:nvPr/>
          </p:nvSpPr>
          <p:spPr>
            <a:xfrm>
              <a:off x="4781133" y="6005919"/>
              <a:ext cx="2370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Naine blanche</a:t>
              </a:r>
            </a:p>
          </p:txBody>
        </p:sp>
      </p:grpSp>
      <p:sp>
        <p:nvSpPr>
          <p:cNvPr id="19" name="ZoneTexte 11">
            <a:extLst>
              <a:ext uri="{FF2B5EF4-FFF2-40B4-BE49-F238E27FC236}">
                <a16:creationId xmlns:a16="http://schemas.microsoft.com/office/drawing/2014/main" id="{AACCED38-4E3B-8947-8CA5-7F614C729B7B}"/>
              </a:ext>
            </a:extLst>
          </p:cNvPr>
          <p:cNvSpPr txBox="1"/>
          <p:nvPr/>
        </p:nvSpPr>
        <p:spPr>
          <a:xfrm>
            <a:off x="619628" y="1830483"/>
            <a:ext cx="258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30BEFC"/>
                </a:solidFill>
                <a:latin typeface="Impact" panose="020B0806030902050204" pitchFamily="34" charset="0"/>
              </a:rPr>
              <a:t>ÉTOILE PEU MASSIVE</a:t>
            </a:r>
          </a:p>
        </p:txBody>
      </p:sp>
      <p:sp>
        <p:nvSpPr>
          <p:cNvPr id="20" name="ZoneTexte 11">
            <a:extLst>
              <a:ext uri="{FF2B5EF4-FFF2-40B4-BE49-F238E27FC236}">
                <a16:creationId xmlns:a16="http://schemas.microsoft.com/office/drawing/2014/main" id="{B0AAD2F1-A07C-E444-A85B-A66F4B72F123}"/>
              </a:ext>
            </a:extLst>
          </p:cNvPr>
          <p:cNvSpPr txBox="1"/>
          <p:nvPr/>
        </p:nvSpPr>
        <p:spPr>
          <a:xfrm>
            <a:off x="10210266" y="3284238"/>
            <a:ext cx="192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30BEFC"/>
                </a:solidFill>
                <a:latin typeface="Impact" panose="020B0806030902050204" pitchFamily="34" charset="0"/>
              </a:rPr>
              <a:t>ÉTOILE MASSIVE</a:t>
            </a:r>
          </a:p>
        </p:txBody>
      </p:sp>
      <p:sp>
        <p:nvSpPr>
          <p:cNvPr id="21" name="ZoneTexte 11">
            <a:extLst>
              <a:ext uri="{FF2B5EF4-FFF2-40B4-BE49-F238E27FC236}">
                <a16:creationId xmlns:a16="http://schemas.microsoft.com/office/drawing/2014/main" id="{03B1C7E7-B26D-9B40-92C4-66ABF70FD4FB}"/>
              </a:ext>
            </a:extLst>
          </p:cNvPr>
          <p:cNvSpPr txBox="1"/>
          <p:nvPr/>
        </p:nvSpPr>
        <p:spPr>
          <a:xfrm>
            <a:off x="2021511" y="152445"/>
            <a:ext cx="884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30BEFC"/>
                </a:solidFill>
                <a:latin typeface="Impact" panose="020B0806030902050204" pitchFamily="34" charset="0"/>
              </a:rPr>
              <a:t>CYCLE DE VIE DES ÉTOILES</a:t>
            </a:r>
          </a:p>
        </p:txBody>
      </p:sp>
    </p:spTree>
    <p:extLst>
      <p:ext uri="{BB962C8B-B14F-4D97-AF65-F5344CB8AC3E}">
        <p14:creationId xmlns:p14="http://schemas.microsoft.com/office/powerpoint/2010/main" val="101404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59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r, black, computer, laptop&#10;&#10;Description automatically generated">
            <a:extLst>
              <a:ext uri="{FF2B5EF4-FFF2-40B4-BE49-F238E27FC236}">
                <a16:creationId xmlns:a16="http://schemas.microsoft.com/office/drawing/2014/main" id="{ADB3E521-D9A1-B840-8027-2D84E71C0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5" r="26553" b="16597"/>
          <a:stretch/>
        </p:blipFill>
        <p:spPr>
          <a:xfrm>
            <a:off x="4078121" y="173167"/>
            <a:ext cx="7846500" cy="562975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34" y="1055074"/>
            <a:ext cx="5286180" cy="3987292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L’étoile Bételgeuse a pâli dans les derniers mois. Alors qu’elle était la 10</a:t>
            </a:r>
            <a:r>
              <a:rPr lang="fr-CA" baseline="30000" dirty="0"/>
              <a:t>e</a:t>
            </a:r>
            <a:r>
              <a:rPr lang="fr-CA" dirty="0"/>
              <a:t> étoile la plus brillante dans le ciel, elle est descendue jusqu’à la 21</a:t>
            </a:r>
            <a:r>
              <a:rPr lang="fr-CA" baseline="30000" dirty="0"/>
              <a:t>e</a:t>
            </a:r>
            <a:r>
              <a:rPr lang="fr-CA" dirty="0"/>
              <a:t> position!  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Ce changement drastique intriguait les astronomes et plusieurs se demandaient si c’était un signe que l’étoile atteignait ses derniers stades d’évolution.   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BBD96BB3-118E-484F-B955-3013561D4FB2}"/>
              </a:ext>
            </a:extLst>
          </p:cNvPr>
          <p:cNvSpPr txBox="1">
            <a:spLocks/>
          </p:cNvSpPr>
          <p:nvPr/>
        </p:nvSpPr>
        <p:spPr>
          <a:xfrm>
            <a:off x="5569367" y="6085669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Claude Duplessis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en-CA" sz="1400" dirty="0">
                <a:hlinkClick r:id="rId4"/>
              </a:rPr>
              <a:t>http://claudeduplessis.com/</a:t>
            </a:r>
            <a:endParaRPr lang="en-CA" sz="1400" dirty="0"/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2C8ED-9E59-8343-82C2-F173526DE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9" t="9287" r="12754" b="11411"/>
          <a:stretch/>
        </p:blipFill>
        <p:spPr>
          <a:xfrm>
            <a:off x="5920353" y="0"/>
            <a:ext cx="5636217" cy="5780883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DE1F09B1-B628-3940-8A09-F8A63E2F7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30" y="1293282"/>
            <a:ext cx="5594682" cy="864702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Bételgeuse est une étoile supergéante rouge. 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D49365FE-BAEC-424A-B9D3-D16B35ACB42C}"/>
              </a:ext>
            </a:extLst>
          </p:cNvPr>
          <p:cNvSpPr txBox="1">
            <a:spLocks/>
          </p:cNvSpPr>
          <p:nvPr/>
        </p:nvSpPr>
        <p:spPr>
          <a:xfrm>
            <a:off x="5569367" y="6085669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Bételgeuse photographiée par le radiotélescope ALMA au Chili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ALMA (ESO/NAOJ/NRAO)/E.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O’Gorman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/P.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Kervella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en-CA" sz="1400" dirty="0">
                <a:hlinkClick r:id="rId4"/>
              </a:rPr>
              <a:t>https://www.eso.org/public/france/images/potw1726a/?lang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6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30" y="1293282"/>
            <a:ext cx="5594682" cy="2717886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Bételgeuse est une étoile supergéante rouge. 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Si on la plaçait au centre du système solaire, toutes les planètes jusqu’à Jupiter seraient </a:t>
            </a:r>
            <a:r>
              <a:rPr lang="fr-CA" i="1" dirty="0"/>
              <a:t>à l’intérieur</a:t>
            </a:r>
            <a:r>
              <a:rPr lang="fr-CA" dirty="0"/>
              <a:t> de l’étoile. C’est immense!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114A2-191E-7246-B9E3-56C1752F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1" t="9768" r="7835" b="9704"/>
          <a:stretch/>
        </p:blipFill>
        <p:spPr>
          <a:xfrm>
            <a:off x="5951349" y="433953"/>
            <a:ext cx="5734373" cy="5362413"/>
          </a:xfrm>
          <a:prstGeom prst="rect">
            <a:avLst/>
          </a:prstGeo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4391E0EE-525D-9A4E-A52F-2673A49AC643}"/>
              </a:ext>
            </a:extLst>
          </p:cNvPr>
          <p:cNvSpPr txBox="1">
            <a:spLocks/>
          </p:cNvSpPr>
          <p:nvPr/>
        </p:nvSpPr>
        <p:spPr>
          <a:xfrm>
            <a:off x="5569367" y="6085669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Bételgeuse photographiée par le radiotélescope ALMA au Chili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ALMA (ESO/NAOJ/NRAO)/E.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O’Gorman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/P.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Kervella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CA" sz="1400" dirty="0">
                <a:hlinkClick r:id="rId4"/>
              </a:rPr>
              <a:t>https://www.eso.org/public/images/potw1726b/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ScI-H-v0925f-1920x1080" descr="STScI-H-v0925f-1920x1080">
            <a:hlinkClick r:id="" action="ppaction://media"/>
            <a:extLst>
              <a:ext uri="{FF2B5EF4-FFF2-40B4-BE49-F238E27FC236}">
                <a16:creationId xmlns:a16="http://schemas.microsoft.com/office/drawing/2014/main" id="{1CCA65CE-AF8B-604A-B2F3-1FE62CB5F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212" y="139486"/>
            <a:ext cx="9753599" cy="548639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189" y="4726984"/>
            <a:ext cx="10411554" cy="1131376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La prochaine étape dans son évolution d’étoile sera d’exploser; c’est ce qu’on appelle une supernova. Il est impossible de prévoir exactement quand ça arrivera: ça pourrait être demain, ou dans 100 000 ans!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6E30CBEF-0CFA-BD4A-B575-C1F2D538F63B}"/>
              </a:ext>
            </a:extLst>
          </p:cNvPr>
          <p:cNvSpPr txBox="1">
            <a:spLocks/>
          </p:cNvSpPr>
          <p:nvPr/>
        </p:nvSpPr>
        <p:spPr>
          <a:xfrm>
            <a:off x="5569367" y="6085669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600" dirty="0">
                <a:solidFill>
                  <a:schemeClr val="bg1">
                    <a:lumMod val="75000"/>
                  </a:schemeClr>
                </a:solidFill>
              </a:rPr>
              <a:t>Animation (dessin d’artiste) d’une supernova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NASA, ESA, and the Hubble SM4 ERO Team </a:t>
            </a:r>
            <a:r>
              <a:rPr lang="en-CA" sz="1400" dirty="0">
                <a:hlinkClick r:id="rId6"/>
              </a:rPr>
              <a:t>https://hubblesite.org/contents/media/videos/2009/25/620-Video.html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DC279FFE-1A05-9F44-BB03-9612B7C364CE}"/>
              </a:ext>
            </a:extLst>
          </p:cNvPr>
          <p:cNvSpPr txBox="1">
            <a:spLocks/>
          </p:cNvSpPr>
          <p:nvPr/>
        </p:nvSpPr>
        <p:spPr>
          <a:xfrm>
            <a:off x="911816" y="412778"/>
            <a:ext cx="10680916" cy="1431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2400" dirty="0"/>
              <a:t>Observations de Bételgeuse au début et à la fin de 2019. On y voit sa baisse de luminosité et un changement de forme. Plusieurs scientifiques étudient présentement Bételgeuse afin de mieux comprendre les étoiles supergéantes rouges.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5F0CCA-AD99-C04E-9361-F5760D13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13" y="1844297"/>
            <a:ext cx="7740974" cy="3870487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906A21C0-C95D-084B-B5D9-69BF8D29EBBC}"/>
              </a:ext>
            </a:extLst>
          </p:cNvPr>
          <p:cNvSpPr txBox="1">
            <a:spLocks/>
          </p:cNvSpPr>
          <p:nvPr/>
        </p:nvSpPr>
        <p:spPr>
          <a:xfrm>
            <a:off x="5491876" y="6163160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ESO/M.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Montargès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et al.</a:t>
            </a:r>
            <a:r>
              <a:rPr lang="en-CA" sz="1400" dirty="0">
                <a:hlinkClick r:id="rId4"/>
              </a:rPr>
              <a:t> </a:t>
            </a:r>
            <a:r>
              <a:rPr lang="en-CA" sz="1400" dirty="0">
                <a:hlinkClick r:id="rId5"/>
              </a:rPr>
              <a:t>https://www.eso.org/public/france/news/eso2003/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7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83037" y="1121150"/>
            <a:ext cx="9825926" cy="36058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dirty="0"/>
              <a:t>Bételgeuse est aussi une étoile variable et sa luminosité varie au cours du temps. Généralement, ses baisses de luminosité ne sont pas aussi évidentes que celle que nous venons d’observer. </a:t>
            </a:r>
          </a:p>
          <a:p>
            <a:pPr marL="0" indent="0" algn="just">
              <a:buNone/>
            </a:pPr>
            <a:endParaRPr lang="fr-CA" dirty="0"/>
          </a:p>
          <a:p>
            <a:pPr marL="0" indent="0" algn="just">
              <a:buNone/>
            </a:pPr>
            <a:r>
              <a:rPr lang="fr-CA" dirty="0"/>
              <a:t>Depuis la fin février, la luminosité de Bételgeuse remonte tranquillement. Elle ne serait donc pas sur le point d’exploser, du moins pour l’instant! </a:t>
            </a:r>
          </a:p>
        </p:txBody>
      </p:sp>
    </p:spTree>
    <p:extLst>
      <p:ext uri="{BB962C8B-B14F-4D97-AF65-F5344CB8AC3E}">
        <p14:creationId xmlns:p14="http://schemas.microsoft.com/office/powerpoint/2010/main" val="76638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r, black, computer, laptop&#10;&#10;Description automatically generated">
            <a:extLst>
              <a:ext uri="{FF2B5EF4-FFF2-40B4-BE49-F238E27FC236}">
                <a16:creationId xmlns:a16="http://schemas.microsoft.com/office/drawing/2014/main" id="{7F69AD5B-78A9-4342-8402-6B2285E80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5" r="26553" b="16597"/>
          <a:stretch/>
        </p:blipFill>
        <p:spPr>
          <a:xfrm>
            <a:off x="4031626" y="240734"/>
            <a:ext cx="7846500" cy="562975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FF10B3E-1301-4334-8F37-167C1EFC8E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42441" y="1415241"/>
            <a:ext cx="5336583" cy="3776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Observez-la dehors et comparez-la aux étoiles </a:t>
            </a:r>
            <a:r>
              <a:rPr lang="fr-CA" sz="2400" dirty="0" err="1"/>
              <a:t>Bellatrix</a:t>
            </a:r>
            <a:r>
              <a:rPr lang="fr-CA" sz="2400" dirty="0"/>
              <a:t> et </a:t>
            </a:r>
            <a:r>
              <a:rPr lang="fr-CA" sz="2400" dirty="0" err="1"/>
              <a:t>Rigel</a:t>
            </a:r>
            <a:r>
              <a:rPr lang="fr-CA" sz="2400" dirty="0"/>
              <a:t>, deux autre étoiles faciles à identifier dans Orion. 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r>
              <a:rPr lang="fr-CA" sz="2400" dirty="0"/>
              <a:t>Bételgeuse est habituellement comparable à </a:t>
            </a:r>
            <a:r>
              <a:rPr lang="fr-CA" sz="2400" dirty="0" err="1"/>
              <a:t>Rigel</a:t>
            </a:r>
            <a:r>
              <a:rPr lang="fr-CA" sz="2400" dirty="0"/>
              <a:t> (mais de couleur rougeâtre) alors qu’elle est présentement plus comme </a:t>
            </a:r>
            <a:r>
              <a:rPr lang="fr-CA" sz="2400" dirty="0" err="1"/>
              <a:t>Bellatrix</a:t>
            </a:r>
            <a:r>
              <a:rPr lang="fr-CA" sz="2400" dirty="0"/>
              <a:t>. 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6C02EF4F-839D-0C46-B614-F49B66B9245D}"/>
              </a:ext>
            </a:extLst>
          </p:cNvPr>
          <p:cNvSpPr txBox="1">
            <a:spLocks/>
          </p:cNvSpPr>
          <p:nvPr/>
        </p:nvSpPr>
        <p:spPr>
          <a:xfrm>
            <a:off x="5569367" y="6085669"/>
            <a:ext cx="6498336" cy="86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Claude Duplessis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en-CA" sz="1400" dirty="0">
                <a:hlinkClick r:id="rId4"/>
              </a:rPr>
              <a:t>http://claudeduplessis.com/</a:t>
            </a:r>
            <a:endParaRPr lang="en-CA" sz="1400" dirty="0"/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1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6C4F6-6D78-7443-BD9F-03BE2855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54" b="2754"/>
          <a:stretch/>
        </p:blipFill>
        <p:spPr>
          <a:xfrm>
            <a:off x="455209" y="232475"/>
            <a:ext cx="8063103" cy="5594888"/>
          </a:xfrm>
          <a:prstGeom prst="rect">
            <a:avLst/>
          </a:prstGeo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5C43C585-3D4C-3B47-92E7-90C666693299}"/>
              </a:ext>
            </a:extLst>
          </p:cNvPr>
          <p:cNvSpPr txBox="1">
            <a:spLocks/>
          </p:cNvSpPr>
          <p:nvPr/>
        </p:nvSpPr>
        <p:spPr>
          <a:xfrm>
            <a:off x="7488264" y="3918487"/>
            <a:ext cx="4703736" cy="1908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t">
              <a:lnSpc>
                <a:spcPct val="100000"/>
              </a:lnSpc>
              <a:spcBef>
                <a:spcPts val="0"/>
              </a:spcBef>
            </a:pPr>
            <a:r>
              <a:rPr lang="fr-CA" dirty="0">
                <a:solidFill>
                  <a:schemeClr val="bg1">
                    <a:lumMod val="75000"/>
                  </a:schemeClr>
                </a:solidFill>
              </a:rPr>
              <a:t>Ciel au début mars vers 19h00</a:t>
            </a:r>
          </a:p>
          <a:p>
            <a:pPr algn="l" fontAlgn="t">
              <a:lnSpc>
                <a:spcPct val="100000"/>
              </a:lnSpc>
              <a:spcBef>
                <a:spcPts val="0"/>
              </a:spcBef>
            </a:pPr>
            <a:endParaRPr lang="fr-CA" dirty="0">
              <a:solidFill>
                <a:schemeClr val="bg1">
                  <a:lumMod val="75000"/>
                </a:schemeClr>
              </a:solidFill>
            </a:endParaRPr>
          </a:p>
          <a:p>
            <a:pPr algn="l" fontAlgn="t">
              <a:lnSpc>
                <a:spcPct val="100000"/>
              </a:lnSpc>
              <a:spcBef>
                <a:spcPts val="0"/>
              </a:spcBef>
            </a:pPr>
            <a:r>
              <a:rPr lang="fr-CA" dirty="0">
                <a:solidFill>
                  <a:schemeClr val="bg1">
                    <a:lumMod val="75000"/>
                  </a:schemeClr>
                </a:solidFill>
              </a:rPr>
              <a:t>Orion est vers le sud après le coucher du soleil.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D2324CFC-66A0-2C44-A82A-16290B242881}"/>
              </a:ext>
            </a:extLst>
          </p:cNvPr>
          <p:cNvSpPr txBox="1">
            <a:spLocks/>
          </p:cNvSpPr>
          <p:nvPr/>
        </p:nvSpPr>
        <p:spPr>
          <a:xfrm>
            <a:off x="8300634" y="6147661"/>
            <a:ext cx="3494868" cy="586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fr-CA" sz="18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8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800" dirty="0">
              <a:solidFill>
                <a:schemeClr val="bg1">
                  <a:lumMod val="75000"/>
                </a:schemeClr>
              </a:solidFill>
            </a:endParaRP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r>
              <a:rPr lang="en-CA" sz="1800" dirty="0">
                <a:hlinkClick r:id="rId4"/>
              </a:rPr>
              <a:t>http://stellarium.org/fr/</a:t>
            </a:r>
            <a:endParaRPr lang="fr-CA" sz="1800" dirty="0">
              <a:solidFill>
                <a:schemeClr val="bg1">
                  <a:lumMod val="75000"/>
                </a:schemeClr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35169396"/>
      </p:ext>
    </p:extLst>
  </p:cSld>
  <p:clrMapOvr>
    <a:masterClrMapping/>
  </p:clrMapOvr>
</p:sld>
</file>

<file path=ppt/theme/theme1.xml><?xml version="1.0" encoding="utf-8"?>
<a:theme xmlns:a="http://schemas.openxmlformats.org/drawingml/2006/main" name="DU Title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U Black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ocial  &amp; Contact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10204</TotalTime>
  <Words>568</Words>
  <Application>Microsoft Macintosh PowerPoint</Application>
  <PresentationFormat>Widescreen</PresentationFormat>
  <Paragraphs>60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Avenir LT Std 35 Light</vt:lpstr>
      <vt:lpstr>Calibri</vt:lpstr>
      <vt:lpstr>Impact</vt:lpstr>
      <vt:lpstr>DU Title</vt:lpstr>
      <vt:lpstr>DU Header</vt:lpstr>
      <vt:lpstr>DU Reg</vt:lpstr>
      <vt:lpstr>DU Black Header</vt:lpstr>
      <vt:lpstr>DU Black Reg</vt:lpstr>
      <vt:lpstr>Social  &amp; Contact</vt:lpstr>
      <vt:lpstr>Que se passe-t-il avec l’étoile bételgeuse?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pour aller plus loin…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Julie Bolduc-Duval</cp:lastModifiedBy>
  <cp:revision>41</cp:revision>
  <dcterms:created xsi:type="dcterms:W3CDTF">2019-05-06T20:07:08Z</dcterms:created>
  <dcterms:modified xsi:type="dcterms:W3CDTF">2020-03-04T16:21:44Z</dcterms:modified>
</cp:coreProperties>
</file>