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48" r:id="rId3"/>
    <p:sldMasterId id="2147483696" r:id="rId4"/>
    <p:sldMasterId id="2147483708" r:id="rId5"/>
    <p:sldMasterId id="2147483720" r:id="rId6"/>
  </p:sldMasterIdLst>
  <p:notesMasterIdLst>
    <p:notesMasterId r:id="rId20"/>
  </p:notesMasterIdLst>
  <p:sldIdLst>
    <p:sldId id="258" r:id="rId7"/>
    <p:sldId id="259" r:id="rId8"/>
    <p:sldId id="262" r:id="rId9"/>
    <p:sldId id="264" r:id="rId10"/>
    <p:sldId id="265" r:id="rId11"/>
    <p:sldId id="271" r:id="rId12"/>
    <p:sldId id="266" r:id="rId13"/>
    <p:sldId id="273" r:id="rId14"/>
    <p:sldId id="272" r:id="rId15"/>
    <p:sldId id="267" r:id="rId16"/>
    <p:sldId id="268" r:id="rId17"/>
    <p:sldId id="269"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E0FA"/>
    <a:srgbClr val="2AA9E0"/>
    <a:srgbClr val="E0942A"/>
    <a:srgbClr val="182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49" autoAdjust="0"/>
    <p:restoredTop sz="94660"/>
  </p:normalViewPr>
  <p:slideViewPr>
    <p:cSldViewPr snapToGrid="0">
      <p:cViewPr varScale="1">
        <p:scale>
          <a:sx n="105" d="100"/>
          <a:sy n="105" d="100"/>
        </p:scale>
        <p:origin x="45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1C7EA7-4D6F-BC46-A7E5-F09341830C24}" type="datetimeFigureOut">
              <a:rPr lang="en-US" smtClean="0"/>
              <a:t>3/4/20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2A3CB-3374-4D4E-8F1D-C863EB3F2837}" type="slidenum">
              <a:rPr lang="en-US" smtClean="0"/>
              <a:t>‹#›</a:t>
            </a:fld>
            <a:endParaRPr lang="en-US"/>
          </a:p>
        </p:txBody>
      </p:sp>
    </p:spTree>
    <p:extLst>
      <p:ext uri="{BB962C8B-B14F-4D97-AF65-F5344CB8AC3E}">
        <p14:creationId xmlns:p14="http://schemas.microsoft.com/office/powerpoint/2010/main" val="3343996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A3CB-3374-4D4E-8F1D-C863EB3F2837}" type="slidenum">
              <a:rPr lang="en-US" smtClean="0"/>
              <a:t>1</a:t>
            </a:fld>
            <a:endParaRPr lang="en-US"/>
          </a:p>
        </p:txBody>
      </p:sp>
    </p:spTree>
    <p:extLst>
      <p:ext uri="{BB962C8B-B14F-4D97-AF65-F5344CB8AC3E}">
        <p14:creationId xmlns:p14="http://schemas.microsoft.com/office/powerpoint/2010/main" val="3066752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A3CB-3374-4D4E-8F1D-C863EB3F2837}" type="slidenum">
              <a:rPr lang="en-US" smtClean="0"/>
              <a:t>10</a:t>
            </a:fld>
            <a:endParaRPr lang="en-US"/>
          </a:p>
        </p:txBody>
      </p:sp>
    </p:spTree>
    <p:extLst>
      <p:ext uri="{BB962C8B-B14F-4D97-AF65-F5344CB8AC3E}">
        <p14:creationId xmlns:p14="http://schemas.microsoft.com/office/powerpoint/2010/main" val="289508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A3CB-3374-4D4E-8F1D-C863EB3F2837}" type="slidenum">
              <a:rPr lang="en-US" smtClean="0"/>
              <a:t>2</a:t>
            </a:fld>
            <a:endParaRPr lang="en-US"/>
          </a:p>
        </p:txBody>
      </p:sp>
    </p:spTree>
    <p:extLst>
      <p:ext uri="{BB962C8B-B14F-4D97-AF65-F5344CB8AC3E}">
        <p14:creationId xmlns:p14="http://schemas.microsoft.com/office/powerpoint/2010/main" val="549719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A3CB-3374-4D4E-8F1D-C863EB3F2837}" type="slidenum">
              <a:rPr lang="en-US" smtClean="0"/>
              <a:t>3</a:t>
            </a:fld>
            <a:endParaRPr lang="en-US"/>
          </a:p>
        </p:txBody>
      </p:sp>
    </p:spTree>
    <p:extLst>
      <p:ext uri="{BB962C8B-B14F-4D97-AF65-F5344CB8AC3E}">
        <p14:creationId xmlns:p14="http://schemas.microsoft.com/office/powerpoint/2010/main" val="2027624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A3CB-3374-4D4E-8F1D-C863EB3F2837}" type="slidenum">
              <a:rPr lang="en-US" smtClean="0"/>
              <a:t>4</a:t>
            </a:fld>
            <a:endParaRPr lang="en-US"/>
          </a:p>
        </p:txBody>
      </p:sp>
    </p:spTree>
    <p:extLst>
      <p:ext uri="{BB962C8B-B14F-4D97-AF65-F5344CB8AC3E}">
        <p14:creationId xmlns:p14="http://schemas.microsoft.com/office/powerpoint/2010/main" val="110897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A3CB-3374-4D4E-8F1D-C863EB3F2837}" type="slidenum">
              <a:rPr lang="en-US" smtClean="0"/>
              <a:t>5</a:t>
            </a:fld>
            <a:endParaRPr lang="en-US"/>
          </a:p>
        </p:txBody>
      </p:sp>
    </p:spTree>
    <p:extLst>
      <p:ext uri="{BB962C8B-B14F-4D97-AF65-F5344CB8AC3E}">
        <p14:creationId xmlns:p14="http://schemas.microsoft.com/office/powerpoint/2010/main" val="360112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A3CB-3374-4D4E-8F1D-C863EB3F2837}" type="slidenum">
              <a:rPr lang="en-US" smtClean="0"/>
              <a:t>6</a:t>
            </a:fld>
            <a:endParaRPr lang="en-US"/>
          </a:p>
        </p:txBody>
      </p:sp>
    </p:spTree>
    <p:extLst>
      <p:ext uri="{BB962C8B-B14F-4D97-AF65-F5344CB8AC3E}">
        <p14:creationId xmlns:p14="http://schemas.microsoft.com/office/powerpoint/2010/main" val="1902366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A3CB-3374-4D4E-8F1D-C863EB3F2837}" type="slidenum">
              <a:rPr lang="en-US" smtClean="0"/>
              <a:t>7</a:t>
            </a:fld>
            <a:endParaRPr lang="en-US"/>
          </a:p>
        </p:txBody>
      </p:sp>
    </p:spTree>
    <p:extLst>
      <p:ext uri="{BB962C8B-B14F-4D97-AF65-F5344CB8AC3E}">
        <p14:creationId xmlns:p14="http://schemas.microsoft.com/office/powerpoint/2010/main" val="3547133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A3CB-3374-4D4E-8F1D-C863EB3F2837}" type="slidenum">
              <a:rPr lang="en-US" smtClean="0"/>
              <a:t>8</a:t>
            </a:fld>
            <a:endParaRPr lang="en-US"/>
          </a:p>
        </p:txBody>
      </p:sp>
    </p:spTree>
    <p:extLst>
      <p:ext uri="{BB962C8B-B14F-4D97-AF65-F5344CB8AC3E}">
        <p14:creationId xmlns:p14="http://schemas.microsoft.com/office/powerpoint/2010/main" val="933996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62A3CB-3374-4D4E-8F1D-C863EB3F2837}" type="slidenum">
              <a:rPr lang="en-US" smtClean="0"/>
              <a:t>9</a:t>
            </a:fld>
            <a:endParaRPr lang="en-US"/>
          </a:p>
        </p:txBody>
      </p:sp>
    </p:spTree>
    <p:extLst>
      <p:ext uri="{BB962C8B-B14F-4D97-AF65-F5344CB8AC3E}">
        <p14:creationId xmlns:p14="http://schemas.microsoft.com/office/powerpoint/2010/main" val="253099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88066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96206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64162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67668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91241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74943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00873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41303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37085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085215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58622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lstStyle>
            <a:lvl1pPr algn="ctr">
              <a:defRPr sz="60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4797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597263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672602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065430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67052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67732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521475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970138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102797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25996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82324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a:xfrm>
            <a:off x="838200" y="3091543"/>
            <a:ext cx="10515600" cy="30854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529572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387476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042746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319840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14574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32162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04484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94354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850947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13356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2AA9E0"/>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637442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2020-03-04</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72442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4261684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212496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899896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972815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9FBCD-8AC5-4EE5-8C08-8B8AAAD1EF37}"/>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3" name="Footer Placeholder 2">
            <a:extLst>
              <a:ext uri="{FF2B5EF4-FFF2-40B4-BE49-F238E27FC236}">
                <a16:creationId xmlns:a16="http://schemas.microsoft.com/office/drawing/2014/main" id="{49BF195C-FDB1-41D6-9F91-39497B34720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CAD6259-2593-4E48-B70B-194174B37B9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3063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37B-A2A6-4F8D-A579-28CADC492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960CA88-06A1-41A5-B4AB-3D3B69FA5CD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CC120E-8ABC-4BCF-99ED-E9D32D8EC8B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0F2B-9438-4B8A-A027-7A2F75ACCA78}"/>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6" name="Footer Placeholder 5">
            <a:extLst>
              <a:ext uri="{FF2B5EF4-FFF2-40B4-BE49-F238E27FC236}">
                <a16:creationId xmlns:a16="http://schemas.microsoft.com/office/drawing/2014/main" id="{D93EC45D-D6E8-4DD6-81C4-0727700CE7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857BCBD-861C-4817-9D90-91B4CEB10F9A}"/>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29452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F5D9-9F52-49B3-9604-137F05E7A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07AC0E5-D293-42C3-9605-AE9E3A0E51B0}"/>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162A9E90-5CEC-47FF-8D84-650091F4F29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B94D8-F1EF-4856-B916-0CD4E143043A}"/>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6" name="Footer Placeholder 5">
            <a:extLst>
              <a:ext uri="{FF2B5EF4-FFF2-40B4-BE49-F238E27FC236}">
                <a16:creationId xmlns:a16="http://schemas.microsoft.com/office/drawing/2014/main" id="{ACE3E706-C119-4626-8BFB-202EE5E7DA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8E7C73-CF74-4ABF-BA1D-F8C243EDD153}"/>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30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9197-7E0B-4352-8E9B-9D4FB8665B4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37EE138-6E01-4C8C-BAF3-F5BC067B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69C0E3-5D6C-414C-9A27-05D6C8DA45D1}"/>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3D1F5002-727C-4809-A0EF-0451898DBD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AA2170-A6B8-4230-B53C-109C364E6F5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757249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8B35A-4E59-4CA2-9D36-C906E32A6120}"/>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C03A52-9836-4B83-A316-866CB7284133}"/>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9AA9B0A-D76A-4D48-96B0-A2BCA4E9CCB9}"/>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6C1E585-8E76-48BA-8E33-7B47D95ECF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E39189-EC0C-4ACA-978C-7FAE685C559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62978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23191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3249-7727-4158-9B34-1244F5C390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65E3AE-BBDE-4552-B5A6-8175025D3F34}"/>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2020-03-04</a:t>
            </a:fld>
            <a:endParaRPr lang="en-CA"/>
          </a:p>
        </p:txBody>
      </p:sp>
      <p:sp>
        <p:nvSpPr>
          <p:cNvPr id="4" name="Footer Placeholder 3">
            <a:extLst>
              <a:ext uri="{FF2B5EF4-FFF2-40B4-BE49-F238E27FC236}">
                <a16:creationId xmlns:a16="http://schemas.microsoft.com/office/drawing/2014/main" id="{3FD9A24A-5FC0-428A-BFA8-F5CD34D77CDA}"/>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8F232BC8-81E9-42A9-A394-05F46CE66CFC}"/>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2981604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a:xfrm>
            <a:off x="838200" y="6356354"/>
            <a:ext cx="2743200" cy="365125"/>
          </a:xfrm>
          <a:prstGeom prst="rect">
            <a:avLst/>
          </a:prstGeom>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a:xfrm>
            <a:off x="4038600" y="6356354"/>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a:xfrm>
            <a:off x="8610600" y="6356354"/>
            <a:ext cx="2743200" cy="365125"/>
          </a:xfrm>
          <a:prstGeom prst="rect">
            <a:avLst/>
          </a:prstGeom>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1427679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A837-8AD1-4CA5-A2C0-262CB83448CE}"/>
              </a:ext>
            </a:extLst>
          </p:cNvPr>
          <p:cNvSpPr>
            <a:spLocks noGrp="1"/>
          </p:cNvSpPr>
          <p:nvPr>
            <p:ph type="ctrTitle"/>
          </p:nvPr>
        </p:nvSpPr>
        <p:spPr>
          <a:xfrm>
            <a:off x="1524000" y="1281474"/>
            <a:ext cx="9144000" cy="1145454"/>
          </a:xfrm>
          <a:noFill/>
        </p:spPr>
        <p:txBody>
          <a:bodyPr anchor="b">
            <a:noAutofit/>
          </a:bodyPr>
          <a:lstStyle>
            <a:lvl1pPr algn="ctr">
              <a:defRPr sz="4800">
                <a:solidFill>
                  <a:srgbClr val="AAE0FA"/>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188AF6F8-316B-46EF-B1E0-CD11ED7B9592}"/>
              </a:ext>
            </a:extLst>
          </p:cNvPr>
          <p:cNvSpPr>
            <a:spLocks noGrp="1"/>
          </p:cNvSpPr>
          <p:nvPr>
            <p:ph type="subTitle" idx="1"/>
          </p:nvPr>
        </p:nvSpPr>
        <p:spPr>
          <a:xfrm>
            <a:off x="1524000" y="2641600"/>
            <a:ext cx="9144000" cy="2616200"/>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7493000-C0FA-466C-9616-EFC801979103}"/>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8F22A84A-4327-4701-B61F-6DC0DC4C37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C36C5CF-4B16-4038-85CA-83F91A247B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524686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D1EF-999C-42BB-9DF6-839593C181A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05F705-6E8D-42B6-AF58-5BC8D52F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0444D3-545C-4770-8A90-1ACA112A444D}"/>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E2DBEC71-754B-463C-BF15-CD6230DFAF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DEC93-6629-4375-A336-0D047FB67D28}"/>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95823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151E-B420-48E5-B2D2-AD3BED04BA4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F011C89-B8AA-4D6B-A635-684D5F6D9024}"/>
              </a:ext>
            </a:extLst>
          </p:cNvPr>
          <p:cNvSpPr>
            <a:spLocks noGrp="1"/>
          </p:cNvSpPr>
          <p:nvPr>
            <p:ph type="body" idx="1"/>
          </p:nvPr>
        </p:nvSpPr>
        <p:spPr>
          <a:xfrm>
            <a:off x="831851" y="4589467"/>
            <a:ext cx="10515600" cy="1500187"/>
          </a:xfrm>
        </p:spPr>
        <p:txBody>
          <a:bodyPr/>
          <a:lstStyle>
            <a:lvl1pPr marL="0" indent="0">
              <a:buNone/>
              <a:defRPr sz="2400">
                <a:solidFill>
                  <a:srgbClr val="AAE0FA"/>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9D89AE-8320-4064-A3F6-F3D1102668C5}"/>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5" name="Footer Placeholder 4">
            <a:extLst>
              <a:ext uri="{FF2B5EF4-FFF2-40B4-BE49-F238E27FC236}">
                <a16:creationId xmlns:a16="http://schemas.microsoft.com/office/drawing/2014/main" id="{2CC5C364-AADB-42F4-B7A4-46CE908307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2DC1BCD-E338-4F4D-B95D-635D1FCEB5BE}"/>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238592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8AE6-9128-44B9-8B52-8BE4E3EB22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8103D-D3FC-4E25-8076-BEFE2353B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A69542-9452-4DD5-8B4A-CADFC97BD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666443-4BB5-4428-A3C8-4228A5F97306}"/>
              </a:ext>
            </a:extLst>
          </p:cNvPr>
          <p:cNvSpPr>
            <a:spLocks noGrp="1"/>
          </p:cNvSpPr>
          <p:nvPr>
            <p:ph type="dt" sz="half" idx="10"/>
          </p:nvPr>
        </p:nvSpPr>
        <p:spPr/>
        <p:txBody>
          <a:bodyPr/>
          <a:lstStyle/>
          <a:p>
            <a:fld id="{B499970B-3091-4EF0-8D59-74A7121DAC06}" type="datetimeFigureOut">
              <a:rPr lang="en-CA" smtClean="0"/>
              <a:t>2020-03-04</a:t>
            </a:fld>
            <a:endParaRPr lang="en-CA"/>
          </a:p>
        </p:txBody>
      </p:sp>
      <p:sp>
        <p:nvSpPr>
          <p:cNvPr id="6" name="Footer Placeholder 5">
            <a:extLst>
              <a:ext uri="{FF2B5EF4-FFF2-40B4-BE49-F238E27FC236}">
                <a16:creationId xmlns:a16="http://schemas.microsoft.com/office/drawing/2014/main" id="{C0B3C5D2-5132-4277-BC45-5D78A4482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CBB282-3F7B-48E9-83C1-A1D5B1550972}"/>
              </a:ext>
            </a:extLst>
          </p:cNvPr>
          <p:cNvSpPr>
            <a:spLocks noGrp="1"/>
          </p:cNvSpPr>
          <p:nvPr>
            <p:ph type="sldNum" sz="quarter" idx="12"/>
          </p:nvPr>
        </p:nvSpPr>
        <p:spPr/>
        <p:txBody>
          <a:bodyPr/>
          <a:lstStyle/>
          <a:p>
            <a:fld id="{5D5ED4B1-F75D-4D77-88C9-00AFD25A45AA}" type="slidenum">
              <a:rPr lang="en-CA" smtClean="0"/>
              <a:t>‹#›</a:t>
            </a:fld>
            <a:endParaRPr lang="en-CA"/>
          </a:p>
        </p:txBody>
      </p:sp>
    </p:spTree>
    <p:extLst>
      <p:ext uri="{BB962C8B-B14F-4D97-AF65-F5344CB8AC3E}">
        <p14:creationId xmlns:p14="http://schemas.microsoft.com/office/powerpoint/2010/main" val="374526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5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158658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3091543"/>
            <a:ext cx="10515600" cy="30854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610600" y="6376992"/>
            <a:ext cx="2743200" cy="365125"/>
          </a:xfrm>
          <a:prstGeom prst="rect">
            <a:avLst/>
          </a:prstGeom>
        </p:spPr>
        <p:txBody>
          <a:bodyPr vert="horz" lIns="91440" tIns="45720" rIns="91440" bIns="45720" rtlCol="0" anchor="ctr"/>
          <a:lstStyle>
            <a:lvl1pPr algn="r">
              <a:defRPr sz="1200">
                <a:solidFill>
                  <a:srgbClr val="AAE0FA"/>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838200" y="6356354"/>
            <a:ext cx="73152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CA" dirty="0"/>
              <a:t>www.discovertheuniverse.ca  |  www.decouvertedelunivers.ca</a:t>
            </a:r>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91381" y="13380"/>
            <a:ext cx="6209237" cy="1470510"/>
          </a:xfrm>
          <a:prstGeom prst="rect">
            <a:avLst/>
          </a:prstGeom>
        </p:spPr>
      </p:pic>
      <p:pic>
        <p:nvPicPr>
          <p:cNvPr id="8" name="Picture 7">
            <a:extLst>
              <a:ext uri="{FF2B5EF4-FFF2-40B4-BE49-F238E27FC236}">
                <a16:creationId xmlns:a16="http://schemas.microsoft.com/office/drawing/2014/main" id="{E28D7343-27AE-48E9-B068-1719713D0AE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a:off x="0" y="0"/>
            <a:ext cx="472151" cy="6858000"/>
          </a:xfrm>
          <a:prstGeom prst="rect">
            <a:avLst/>
          </a:prstGeom>
        </p:spPr>
      </p:pic>
    </p:spTree>
    <p:extLst>
      <p:ext uri="{BB962C8B-B14F-4D97-AF65-F5344CB8AC3E}">
        <p14:creationId xmlns:p14="http://schemas.microsoft.com/office/powerpoint/2010/main" val="1389985980"/>
      </p:ext>
    </p:extLst>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8" r:id="rId4"/>
    <p:sldLayoutId id="2147483689" r:id="rId5"/>
  </p:sldLayoutIdLst>
  <p:txStyles>
    <p:titleStyle>
      <a:lvl1pPr algn="ctr"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7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0036FA-E4D1-4561-BB08-9C4C89AC6AB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24370"/>
          <a:stretch/>
        </p:blipFill>
        <p:spPr>
          <a:xfrm>
            <a:off x="0" y="-1"/>
            <a:ext cx="12192000" cy="6858001"/>
          </a:xfrm>
          <a:prstGeom prst="rect">
            <a:avLst/>
          </a:prstGeom>
        </p:spPr>
      </p:pic>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470191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cap="all" baseline="0">
          <a:solidFill>
            <a:srgbClr val="AAE0FA"/>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lumMod val="8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409899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71"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1"/>
            </a:gs>
            <a:gs pos="90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15273768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709408-4D23-454C-A22E-AF5813408EE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FBE6268E-946D-4142-A1EB-BDAB6C21F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E1E9830-8076-4AB8-AA23-8896AEA39E7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7765" y="6222456"/>
            <a:ext cx="2283691" cy="540838"/>
          </a:xfrm>
          <a:prstGeom prst="rect">
            <a:avLst/>
          </a:prstGeom>
        </p:spPr>
      </p:pic>
    </p:spTree>
    <p:extLst>
      <p:ext uri="{BB962C8B-B14F-4D97-AF65-F5344CB8AC3E}">
        <p14:creationId xmlns:p14="http://schemas.microsoft.com/office/powerpoint/2010/main" val="24416842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lnSpc>
          <a:spcPct val="90000"/>
        </a:lnSpc>
        <a:spcBef>
          <a:spcPct val="0"/>
        </a:spcBef>
        <a:buNone/>
        <a:defRPr sz="4400" kern="1200" cap="all" baseline="0">
          <a:solidFill>
            <a:srgbClr val="2AA9E0"/>
          </a:solidFill>
          <a:latin typeface="Impact" panose="020B080603090205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80000">
              <a:srgbClr val="2AA9E0">
                <a:lumMod val="35000"/>
              </a:srgbClr>
            </a:gs>
            <a:gs pos="86000">
              <a:srgbClr val="2AA9E0">
                <a:lumMod val="41000"/>
              </a:srgbClr>
            </a:gs>
            <a:gs pos="100000">
              <a:schemeClr val="tx1">
                <a:lumMod val="0"/>
              </a:schemeClr>
            </a:gs>
          </a:gsLst>
          <a:lin ang="5400000" scaled="1"/>
          <a:tileRect/>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EE0CE5-604E-4D1F-99B1-E84F736E62F8}"/>
              </a:ext>
            </a:extLst>
          </p:cNvPr>
          <p:cNvSpPr>
            <a:spLocks noGrp="1"/>
          </p:cNvSpPr>
          <p:nvPr>
            <p:ph type="dt" sz="half" idx="2"/>
          </p:nvPr>
        </p:nvSpPr>
        <p:spPr>
          <a:xfrm>
            <a:off x="8610600" y="6376992"/>
            <a:ext cx="2743200" cy="365125"/>
          </a:xfrm>
          <a:prstGeom prst="rect">
            <a:avLst/>
          </a:prstGeom>
        </p:spPr>
        <p:txBody>
          <a:bodyPr vert="horz" lIns="91440" tIns="45720" rIns="91440" bIns="45720" rtlCol="0" anchor="ctr"/>
          <a:lstStyle>
            <a:lvl1pPr algn="r">
              <a:defRPr sz="1200">
                <a:solidFill>
                  <a:srgbClr val="AAE0FA"/>
                </a:solidFill>
              </a:defRPr>
            </a:lvl1pPr>
          </a:lstStyle>
          <a:p>
            <a:endParaRPr lang="en-CA" dirty="0"/>
          </a:p>
        </p:txBody>
      </p:sp>
      <p:sp>
        <p:nvSpPr>
          <p:cNvPr id="5" name="Footer Placeholder 4">
            <a:extLst>
              <a:ext uri="{FF2B5EF4-FFF2-40B4-BE49-F238E27FC236}">
                <a16:creationId xmlns:a16="http://schemas.microsoft.com/office/drawing/2014/main" id="{58B360CC-24D7-4B84-B110-0080247F1A25}"/>
              </a:ext>
            </a:extLst>
          </p:cNvPr>
          <p:cNvSpPr>
            <a:spLocks noGrp="1"/>
          </p:cNvSpPr>
          <p:nvPr>
            <p:ph type="ftr" sz="quarter" idx="3"/>
          </p:nvPr>
        </p:nvSpPr>
        <p:spPr>
          <a:xfrm>
            <a:off x="838200" y="6356354"/>
            <a:ext cx="73152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r>
              <a:rPr lang="en-CA" dirty="0"/>
              <a:t>www.discovertheuniverse.ca  |  www.decouvertedelunivers.ca</a:t>
            </a:r>
          </a:p>
        </p:txBody>
      </p:sp>
      <p:pic>
        <p:nvPicPr>
          <p:cNvPr id="10" name="Picture 9">
            <a:extLst>
              <a:ext uri="{FF2B5EF4-FFF2-40B4-BE49-F238E27FC236}">
                <a16:creationId xmlns:a16="http://schemas.microsoft.com/office/drawing/2014/main" id="{F63CF095-6219-46D0-B4A8-3D0C1F75A1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91380" y="40422"/>
            <a:ext cx="6209237" cy="1470510"/>
          </a:xfrm>
          <a:prstGeom prst="rect">
            <a:avLst/>
          </a:prstGeom>
        </p:spPr>
      </p:pic>
      <p:pic>
        <p:nvPicPr>
          <p:cNvPr id="8" name="Picture 7">
            <a:extLst>
              <a:ext uri="{FF2B5EF4-FFF2-40B4-BE49-F238E27FC236}">
                <a16:creationId xmlns:a16="http://schemas.microsoft.com/office/drawing/2014/main" id="{E28D7343-27AE-48E9-B068-1719713D0A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0"/>
            <a:ext cx="472151" cy="6858000"/>
          </a:xfrm>
          <a:prstGeom prst="rect">
            <a:avLst/>
          </a:prstGeom>
        </p:spPr>
      </p:pic>
      <p:pic>
        <p:nvPicPr>
          <p:cNvPr id="7" name="Picture 6">
            <a:extLst>
              <a:ext uri="{FF2B5EF4-FFF2-40B4-BE49-F238E27FC236}">
                <a16:creationId xmlns:a16="http://schemas.microsoft.com/office/drawing/2014/main" id="{3F34C1C8-DA26-49E7-8CA3-14273A4E5D1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48567" y="4503958"/>
            <a:ext cx="609524" cy="609524"/>
          </a:xfrm>
          <a:prstGeom prst="rect">
            <a:avLst/>
          </a:prstGeom>
        </p:spPr>
      </p:pic>
      <p:pic>
        <p:nvPicPr>
          <p:cNvPr id="13" name="Picture 12">
            <a:extLst>
              <a:ext uri="{FF2B5EF4-FFF2-40B4-BE49-F238E27FC236}">
                <a16:creationId xmlns:a16="http://schemas.microsoft.com/office/drawing/2014/main" id="{3163CCAF-7BA8-46D8-AA56-DA7A135C062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791238" y="4503958"/>
            <a:ext cx="609524" cy="609524"/>
          </a:xfrm>
          <a:prstGeom prst="rect">
            <a:avLst/>
          </a:prstGeom>
        </p:spPr>
      </p:pic>
      <p:pic>
        <p:nvPicPr>
          <p:cNvPr id="15" name="Picture 14">
            <a:extLst>
              <a:ext uri="{FF2B5EF4-FFF2-40B4-BE49-F238E27FC236}">
                <a16:creationId xmlns:a16="http://schemas.microsoft.com/office/drawing/2014/main" id="{B5B4C156-9818-4D68-9A0D-3F970508EB9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381858" y="4503958"/>
            <a:ext cx="609524" cy="609524"/>
          </a:xfrm>
          <a:prstGeom prst="rect">
            <a:avLst/>
          </a:prstGeom>
        </p:spPr>
      </p:pic>
      <p:sp>
        <p:nvSpPr>
          <p:cNvPr id="16" name="TextBox 15">
            <a:extLst>
              <a:ext uri="{FF2B5EF4-FFF2-40B4-BE49-F238E27FC236}">
                <a16:creationId xmlns:a16="http://schemas.microsoft.com/office/drawing/2014/main" id="{9CFABD69-A42E-464A-A913-0166AF4CB702}"/>
              </a:ext>
            </a:extLst>
          </p:cNvPr>
          <p:cNvSpPr txBox="1"/>
          <p:nvPr userDrawn="1"/>
        </p:nvSpPr>
        <p:spPr>
          <a:xfrm>
            <a:off x="5383305" y="5372321"/>
            <a:ext cx="1425390" cy="523220"/>
          </a:xfrm>
          <a:prstGeom prst="rect">
            <a:avLst/>
          </a:prstGeom>
          <a:noFill/>
        </p:spPr>
        <p:txBody>
          <a:bodyPr wrap="none" rtlCol="0">
            <a:spAutoFit/>
          </a:bodyPr>
          <a:lstStyle/>
          <a:p>
            <a:pPr algn="ctr"/>
            <a:r>
              <a:rPr lang="en-US" sz="1400" dirty="0" err="1">
                <a:solidFill>
                  <a:schemeClr val="bg1"/>
                </a:solidFill>
              </a:rPr>
              <a:t>DU_astronomy</a:t>
            </a:r>
            <a:endParaRPr lang="en-US" sz="1400" dirty="0">
              <a:solidFill>
                <a:schemeClr val="bg1"/>
              </a:solidFill>
            </a:endParaRPr>
          </a:p>
          <a:p>
            <a:pPr algn="ctr"/>
            <a:r>
              <a:rPr lang="en-US" sz="1400" dirty="0" err="1">
                <a:solidFill>
                  <a:schemeClr val="bg1"/>
                </a:solidFill>
              </a:rPr>
              <a:t>DU_astronomie</a:t>
            </a:r>
            <a:endParaRPr lang="en-CA" sz="1400" dirty="0">
              <a:solidFill>
                <a:schemeClr val="bg1"/>
              </a:solidFill>
            </a:endParaRPr>
          </a:p>
        </p:txBody>
      </p:sp>
      <p:sp>
        <p:nvSpPr>
          <p:cNvPr id="17" name="TextBox 16">
            <a:extLst>
              <a:ext uri="{FF2B5EF4-FFF2-40B4-BE49-F238E27FC236}">
                <a16:creationId xmlns:a16="http://schemas.microsoft.com/office/drawing/2014/main" id="{4EDACACE-4B71-4CEC-A489-7F9CBF366D2D}"/>
              </a:ext>
            </a:extLst>
          </p:cNvPr>
          <p:cNvSpPr txBox="1"/>
          <p:nvPr userDrawn="1"/>
        </p:nvSpPr>
        <p:spPr>
          <a:xfrm>
            <a:off x="7803064" y="5372321"/>
            <a:ext cx="3100529" cy="523220"/>
          </a:xfrm>
          <a:prstGeom prst="rect">
            <a:avLst/>
          </a:prstGeom>
          <a:noFill/>
        </p:spPr>
        <p:txBody>
          <a:bodyPr wrap="none" rtlCol="0">
            <a:spAutoFit/>
          </a:bodyPr>
          <a:lstStyle/>
          <a:p>
            <a:pPr algn="ctr"/>
            <a:r>
              <a:rPr lang="en-US" sz="1400" dirty="0">
                <a:solidFill>
                  <a:schemeClr val="bg1"/>
                </a:solidFill>
              </a:rPr>
              <a:t>facebook.com/</a:t>
            </a:r>
            <a:r>
              <a:rPr lang="en-US" sz="1400" dirty="0" err="1">
                <a:solidFill>
                  <a:schemeClr val="bg1"/>
                </a:solidFill>
              </a:rPr>
              <a:t>discovertheuniverse</a:t>
            </a:r>
            <a:endParaRPr lang="en-US" sz="1400" dirty="0">
              <a:solidFill>
                <a:schemeClr val="bg1"/>
              </a:solidFill>
            </a:endParaRPr>
          </a:p>
          <a:p>
            <a:pPr algn="ctr"/>
            <a:r>
              <a:rPr lang="en-US" sz="1400" dirty="0">
                <a:solidFill>
                  <a:schemeClr val="bg1"/>
                </a:solidFill>
              </a:rPr>
              <a:t>facebook.com/</a:t>
            </a:r>
            <a:r>
              <a:rPr lang="en-US" sz="1400" dirty="0" err="1">
                <a:solidFill>
                  <a:schemeClr val="bg1"/>
                </a:solidFill>
              </a:rPr>
              <a:t>decouvertedelunivers</a:t>
            </a:r>
            <a:endParaRPr lang="en-CA" sz="1400" dirty="0">
              <a:solidFill>
                <a:schemeClr val="bg1"/>
              </a:solidFill>
            </a:endParaRPr>
          </a:p>
        </p:txBody>
      </p:sp>
      <p:sp>
        <p:nvSpPr>
          <p:cNvPr id="18" name="TextBox 17">
            <a:extLst>
              <a:ext uri="{FF2B5EF4-FFF2-40B4-BE49-F238E27FC236}">
                <a16:creationId xmlns:a16="http://schemas.microsoft.com/office/drawing/2014/main" id="{C4443242-17B6-4D2F-9B77-A3FA4B90C5B7}"/>
              </a:ext>
            </a:extLst>
          </p:cNvPr>
          <p:cNvSpPr txBox="1"/>
          <p:nvPr userDrawn="1"/>
        </p:nvSpPr>
        <p:spPr>
          <a:xfrm>
            <a:off x="1490619" y="5372321"/>
            <a:ext cx="2392001" cy="523220"/>
          </a:xfrm>
          <a:prstGeom prst="rect">
            <a:avLst/>
          </a:prstGeom>
          <a:noFill/>
        </p:spPr>
        <p:txBody>
          <a:bodyPr wrap="none" rtlCol="0">
            <a:spAutoFit/>
          </a:bodyPr>
          <a:lstStyle/>
          <a:p>
            <a:pPr algn="ctr"/>
            <a:r>
              <a:rPr lang="en-US" sz="1400" dirty="0">
                <a:solidFill>
                  <a:schemeClr val="bg1"/>
                </a:solidFill>
              </a:rPr>
              <a:t>Discover the Universe</a:t>
            </a:r>
          </a:p>
          <a:p>
            <a:pPr algn="ctr"/>
            <a:r>
              <a:rPr lang="en-US" sz="1400" dirty="0">
                <a:solidFill>
                  <a:schemeClr val="bg1"/>
                </a:solidFill>
              </a:rPr>
              <a:t>À la </a:t>
            </a:r>
            <a:r>
              <a:rPr lang="en-US" sz="1400" dirty="0" err="1">
                <a:solidFill>
                  <a:schemeClr val="bg1"/>
                </a:solidFill>
              </a:rPr>
              <a:t>découverte</a:t>
            </a:r>
            <a:r>
              <a:rPr lang="en-US" sz="1400" dirty="0">
                <a:solidFill>
                  <a:schemeClr val="bg1"/>
                </a:solidFill>
              </a:rPr>
              <a:t> de </a:t>
            </a:r>
            <a:r>
              <a:rPr lang="en-US" sz="1400" dirty="0" err="1">
                <a:solidFill>
                  <a:schemeClr val="bg1"/>
                </a:solidFill>
              </a:rPr>
              <a:t>l’univers</a:t>
            </a:r>
            <a:endParaRPr lang="en-CA" sz="1400" dirty="0">
              <a:solidFill>
                <a:schemeClr val="bg1"/>
              </a:solidFill>
            </a:endParaRPr>
          </a:p>
        </p:txBody>
      </p:sp>
      <p:sp>
        <p:nvSpPr>
          <p:cNvPr id="20" name="TextBox 19">
            <a:extLst>
              <a:ext uri="{FF2B5EF4-FFF2-40B4-BE49-F238E27FC236}">
                <a16:creationId xmlns:a16="http://schemas.microsoft.com/office/drawing/2014/main" id="{89422B56-E39F-49EA-8F1E-D211BD14F3DA}"/>
              </a:ext>
            </a:extLst>
          </p:cNvPr>
          <p:cNvSpPr txBox="1"/>
          <p:nvPr userDrawn="1"/>
        </p:nvSpPr>
        <p:spPr>
          <a:xfrm>
            <a:off x="838200" y="2150751"/>
            <a:ext cx="10515600" cy="2285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srgbClr val="2AA9E0"/>
                </a:solidFill>
                <a:latin typeface="Impact" panose="020B0806030902050204" pitchFamily="34" charset="0"/>
              </a:rPr>
              <a:t>     Contact Us!           </a:t>
            </a:r>
            <a:r>
              <a:rPr lang="en-US" sz="4800" dirty="0" err="1">
                <a:solidFill>
                  <a:srgbClr val="2AA9E0"/>
                </a:solidFill>
                <a:latin typeface="Impact" panose="020B0806030902050204" pitchFamily="34" charset="0"/>
              </a:rPr>
              <a:t>Contactez</a:t>
            </a:r>
            <a:r>
              <a:rPr lang="en-US" sz="4800" dirty="0">
                <a:solidFill>
                  <a:srgbClr val="2AA9E0"/>
                </a:solidFill>
                <a:latin typeface="Impact" panose="020B0806030902050204" pitchFamily="34" charset="0"/>
              </a:rPr>
              <a:t>-nous!</a:t>
            </a:r>
            <a:endParaRPr lang="en-US" sz="4800" b="0" dirty="0">
              <a:solidFill>
                <a:srgbClr val="2AA9E0"/>
              </a:solidFill>
              <a:latin typeface="Impact" panose="020B080603090205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rPr>
              <a:t>www.discovertheuniverse.ca  |  www.decouvertedelunivers.ca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0" dirty="0">
              <a:solidFill>
                <a:srgbClr val="AAE0F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AAE0FA"/>
                </a:solidFill>
              </a:rPr>
              <a:t>info@discovertheuniverse.ca | info@decouvertedelunivers.ca</a:t>
            </a:r>
          </a:p>
          <a:p>
            <a:endParaRPr lang="en-CA" dirty="0"/>
          </a:p>
        </p:txBody>
      </p:sp>
    </p:spTree>
    <p:extLst>
      <p:ext uri="{BB962C8B-B14F-4D97-AF65-F5344CB8AC3E}">
        <p14:creationId xmlns:p14="http://schemas.microsoft.com/office/powerpoint/2010/main" val="3134611052"/>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914377" rtl="0" eaLnBrk="1" latinLnBrk="0" hangingPunct="1">
        <a:lnSpc>
          <a:spcPct val="90000"/>
        </a:lnSpc>
        <a:spcBef>
          <a:spcPct val="0"/>
        </a:spcBef>
        <a:buNone/>
        <a:defRPr sz="4400" kern="1200">
          <a:solidFill>
            <a:srgbClr val="AAE0FA"/>
          </a:solidFill>
          <a:latin typeface="+mj-lt"/>
          <a:ea typeface="+mj-ea"/>
          <a:cs typeface="+mj-cs"/>
        </a:defRPr>
      </a:lvl1pPr>
    </p:titleStyle>
    <p:body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8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hyperlink" Target="http://claudeduplessi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hyperlink" Target="https://www.eso.org/public/images/potw1726a/?la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hyperlink" Target="https://www.eso.org/public/images/potw1726b/"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hubblesite.org/contents/media/videos/2009/25/620-Video.html" TargetMode="External"/><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hyperlink" Target="https://www.eso.org/public/news/eso2003/?lang" TargetMode="External"/><Relationship Id="rId4" Type="http://schemas.openxmlformats.org/officeDocument/2006/relationships/hyperlink" Target="https://www.eso.org/public/france/images/eso2003c/?lan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hyperlink" Target="http://claudeduplessis.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hyperlink" Target="https://www.eso.org/public/france/news/eso2003/" TargetMode="External"/><Relationship Id="rId4" Type="http://schemas.openxmlformats.org/officeDocument/2006/relationships/hyperlink" Target="http://stellarium.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2A42FB-236D-4B8C-B949-6F7B8D1F52DC}"/>
              </a:ext>
            </a:extLst>
          </p:cNvPr>
          <p:cNvSpPr>
            <a:spLocks noGrp="1"/>
          </p:cNvSpPr>
          <p:nvPr>
            <p:ph type="title"/>
          </p:nvPr>
        </p:nvSpPr>
        <p:spPr>
          <a:xfrm>
            <a:off x="2586990" y="2766218"/>
            <a:ext cx="7018020" cy="1325563"/>
          </a:xfrm>
        </p:spPr>
        <p:txBody>
          <a:bodyPr/>
          <a:lstStyle/>
          <a:p>
            <a:r>
              <a:rPr lang="en-CA"/>
              <a:t>What’s happening with the star Betelgeuse?</a:t>
            </a:r>
          </a:p>
        </p:txBody>
      </p:sp>
      <p:sp>
        <p:nvSpPr>
          <p:cNvPr id="5" name="Content Placeholder 4">
            <a:extLst>
              <a:ext uri="{FF2B5EF4-FFF2-40B4-BE49-F238E27FC236}">
                <a16:creationId xmlns:a16="http://schemas.microsoft.com/office/drawing/2014/main" id="{7A37AF36-DAE4-46FD-BC1F-915DEA258007}"/>
              </a:ext>
            </a:extLst>
          </p:cNvPr>
          <p:cNvSpPr>
            <a:spLocks noGrp="1"/>
          </p:cNvSpPr>
          <p:nvPr>
            <p:ph idx="1"/>
          </p:nvPr>
        </p:nvSpPr>
        <p:spPr>
          <a:xfrm>
            <a:off x="9128760" y="6176119"/>
            <a:ext cx="2819400" cy="541673"/>
          </a:xfrm>
        </p:spPr>
        <p:txBody>
          <a:bodyPr>
            <a:normAutofit/>
          </a:bodyPr>
          <a:lstStyle/>
          <a:p>
            <a:pPr marL="0" indent="0">
              <a:buNone/>
            </a:pPr>
            <a:r>
              <a:rPr lang="en-CA" sz="2400" i="1" dirty="0"/>
              <a:t>March 4, 2020</a:t>
            </a:r>
          </a:p>
        </p:txBody>
      </p:sp>
    </p:spTree>
    <p:extLst>
      <p:ext uri="{BB962C8B-B14F-4D97-AF65-F5344CB8AC3E}">
        <p14:creationId xmlns:p14="http://schemas.microsoft.com/office/powerpoint/2010/main" val="38914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2862D-E0F6-FC4A-AFDC-ED16286A1E78}"/>
              </a:ext>
            </a:extLst>
          </p:cNvPr>
          <p:cNvSpPr>
            <a:spLocks noGrp="1"/>
          </p:cNvSpPr>
          <p:nvPr>
            <p:ph type="ctrTitle"/>
          </p:nvPr>
        </p:nvSpPr>
        <p:spPr>
          <a:xfrm>
            <a:off x="1524000" y="1808416"/>
            <a:ext cx="9144000" cy="1145454"/>
          </a:xfrm>
        </p:spPr>
        <p:txBody>
          <a:bodyPr/>
          <a:lstStyle/>
          <a:p>
            <a:r>
              <a:rPr lang="en-US" dirty="0"/>
              <a:t>to go further…</a:t>
            </a:r>
          </a:p>
        </p:txBody>
      </p:sp>
    </p:spTree>
    <p:extLst>
      <p:ext uri="{BB962C8B-B14F-4D97-AF65-F5344CB8AC3E}">
        <p14:creationId xmlns:p14="http://schemas.microsoft.com/office/powerpoint/2010/main" val="3117872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5">
            <a:extLst>
              <a:ext uri="{FF2B5EF4-FFF2-40B4-BE49-F238E27FC236}">
                <a16:creationId xmlns:a16="http://schemas.microsoft.com/office/drawing/2014/main" id="{1E2DB0C4-57E4-D74C-BB15-3B1B587DBDBD}"/>
              </a:ext>
            </a:extLst>
          </p:cNvPr>
          <p:cNvSpPr txBox="1">
            <a:spLocks/>
          </p:cNvSpPr>
          <p:nvPr/>
        </p:nvSpPr>
        <p:spPr>
          <a:xfrm>
            <a:off x="313583" y="1248544"/>
            <a:ext cx="3758545" cy="4360911"/>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000" dirty="0"/>
              <a:t>Hertzsprung-Russel diagram, showing the different types of stars. Luminosity is on the vertical axis while temperature (and colour) is on the horizontal axis. </a:t>
            </a:r>
          </a:p>
          <a:p>
            <a:pPr marL="0" indent="0">
              <a:buFont typeface="Arial" panose="020B0604020202020204" pitchFamily="34" charset="0"/>
              <a:buNone/>
            </a:pPr>
            <a:endParaRPr lang="en-CA" sz="2000" dirty="0"/>
          </a:p>
          <a:p>
            <a:pPr marL="0" indent="0">
              <a:buFont typeface="Arial" panose="020B0604020202020204" pitchFamily="34" charset="0"/>
              <a:buNone/>
            </a:pPr>
            <a:r>
              <a:rPr lang="en-CA" sz="2000" dirty="0"/>
              <a:t>The hottest and very luminous stars are blue giants at the top left, while faint and red stars are at the bottom right. Betelgeuse is a red supergiant (very luminous but less hot than blue stars). </a:t>
            </a:r>
          </a:p>
        </p:txBody>
      </p:sp>
      <p:pic>
        <p:nvPicPr>
          <p:cNvPr id="3" name="Picture 2" descr="A close up of a screen&#10;&#10;Description automatically generated">
            <a:extLst>
              <a:ext uri="{FF2B5EF4-FFF2-40B4-BE49-F238E27FC236}">
                <a16:creationId xmlns:a16="http://schemas.microsoft.com/office/drawing/2014/main" id="{13D84CE4-7EC8-1847-9E16-25879A3B8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7566" y="423672"/>
            <a:ext cx="8014208" cy="6010656"/>
          </a:xfrm>
          <a:prstGeom prst="rect">
            <a:avLst/>
          </a:prstGeom>
        </p:spPr>
      </p:pic>
    </p:spTree>
    <p:extLst>
      <p:ext uri="{BB962C8B-B14F-4D97-AF65-F5344CB8AC3E}">
        <p14:creationId xmlns:p14="http://schemas.microsoft.com/office/powerpoint/2010/main" val="3127639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11">
            <a:extLst>
              <a:ext uri="{FF2B5EF4-FFF2-40B4-BE49-F238E27FC236}">
                <a16:creationId xmlns:a16="http://schemas.microsoft.com/office/drawing/2014/main" id="{03B1C7E7-B26D-9B40-92C4-66ABF70FD4FB}"/>
              </a:ext>
            </a:extLst>
          </p:cNvPr>
          <p:cNvSpPr txBox="1"/>
          <p:nvPr/>
        </p:nvSpPr>
        <p:spPr>
          <a:xfrm>
            <a:off x="2021511" y="152445"/>
            <a:ext cx="8841092" cy="584775"/>
          </a:xfrm>
          <a:prstGeom prst="rect">
            <a:avLst/>
          </a:prstGeom>
          <a:noFill/>
        </p:spPr>
        <p:txBody>
          <a:bodyPr wrap="square" rtlCol="0">
            <a:spAutoFit/>
          </a:bodyPr>
          <a:lstStyle/>
          <a:p>
            <a:pPr algn="ctr"/>
            <a:r>
              <a:rPr lang="en-CA" sz="3200" dirty="0">
                <a:solidFill>
                  <a:srgbClr val="30BEFC"/>
                </a:solidFill>
                <a:latin typeface="Impact" panose="020B0806030902050204" pitchFamily="34" charset="0"/>
              </a:rPr>
              <a:t>LIFE CYCLE OF STARS</a:t>
            </a:r>
          </a:p>
        </p:txBody>
      </p:sp>
      <p:grpSp>
        <p:nvGrpSpPr>
          <p:cNvPr id="22" name="Group 21">
            <a:extLst>
              <a:ext uri="{FF2B5EF4-FFF2-40B4-BE49-F238E27FC236}">
                <a16:creationId xmlns:a16="http://schemas.microsoft.com/office/drawing/2014/main" id="{2E01984D-E753-BD4D-A815-E518B27A0F7D}"/>
              </a:ext>
            </a:extLst>
          </p:cNvPr>
          <p:cNvGrpSpPr/>
          <p:nvPr/>
        </p:nvGrpSpPr>
        <p:grpSpPr>
          <a:xfrm>
            <a:off x="1477819" y="737220"/>
            <a:ext cx="9771684" cy="5956916"/>
            <a:chOff x="-32310" y="583276"/>
            <a:chExt cx="9324003" cy="5691447"/>
          </a:xfrm>
        </p:grpSpPr>
        <p:pic>
          <p:nvPicPr>
            <p:cNvPr id="23" name="Image 1" descr="stellarevolution.jpg">
              <a:extLst>
                <a:ext uri="{FF2B5EF4-FFF2-40B4-BE49-F238E27FC236}">
                  <a16:creationId xmlns:a16="http://schemas.microsoft.com/office/drawing/2014/main" id="{5C53C8A5-231C-4E4E-88F0-D345C3C43D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3276"/>
              <a:ext cx="9144000" cy="5691447"/>
            </a:xfrm>
            <a:prstGeom prst="rect">
              <a:avLst/>
            </a:prstGeom>
          </p:spPr>
        </p:pic>
        <p:sp>
          <p:nvSpPr>
            <p:cNvPr id="24" name="ZoneTexte 3">
              <a:extLst>
                <a:ext uri="{FF2B5EF4-FFF2-40B4-BE49-F238E27FC236}">
                  <a16:creationId xmlns:a16="http://schemas.microsoft.com/office/drawing/2014/main" id="{34C1D0EF-D81C-7C42-B7E5-93433DC28097}"/>
                </a:ext>
              </a:extLst>
            </p:cNvPr>
            <p:cNvSpPr txBox="1"/>
            <p:nvPr/>
          </p:nvSpPr>
          <p:spPr>
            <a:xfrm>
              <a:off x="4463988" y="2977207"/>
              <a:ext cx="2232248" cy="318203"/>
            </a:xfrm>
            <a:prstGeom prst="rect">
              <a:avLst/>
            </a:prstGeom>
            <a:noFill/>
          </p:spPr>
          <p:txBody>
            <a:bodyPr wrap="square" rtlCol="0">
              <a:spAutoFit/>
            </a:bodyPr>
            <a:lstStyle/>
            <a:p>
              <a:r>
                <a:rPr lang="en-CA" sz="1400" b="1" dirty="0">
                  <a:solidFill>
                    <a:schemeClr val="bg1"/>
                  </a:solidFill>
                </a:rPr>
                <a:t>Nebula</a:t>
              </a:r>
            </a:p>
          </p:txBody>
        </p:sp>
        <p:sp>
          <p:nvSpPr>
            <p:cNvPr id="25" name="ZoneTexte 4">
              <a:extLst>
                <a:ext uri="{FF2B5EF4-FFF2-40B4-BE49-F238E27FC236}">
                  <a16:creationId xmlns:a16="http://schemas.microsoft.com/office/drawing/2014/main" id="{16D3B4F5-22CD-6B4C-BC06-1F63636EE254}"/>
                </a:ext>
              </a:extLst>
            </p:cNvPr>
            <p:cNvSpPr txBox="1"/>
            <p:nvPr/>
          </p:nvSpPr>
          <p:spPr>
            <a:xfrm>
              <a:off x="4572000" y="1684315"/>
              <a:ext cx="2232248" cy="318203"/>
            </a:xfrm>
            <a:prstGeom prst="rect">
              <a:avLst/>
            </a:prstGeom>
            <a:noFill/>
          </p:spPr>
          <p:txBody>
            <a:bodyPr wrap="square" rtlCol="0">
              <a:spAutoFit/>
            </a:bodyPr>
            <a:lstStyle/>
            <a:p>
              <a:r>
                <a:rPr lang="en-CA" sz="1400" b="1" dirty="0" err="1">
                  <a:solidFill>
                    <a:schemeClr val="bg1"/>
                  </a:solidFill>
                </a:rPr>
                <a:t>Protostars</a:t>
              </a:r>
              <a:endParaRPr lang="en-CA" sz="1400" b="1" dirty="0">
                <a:solidFill>
                  <a:schemeClr val="bg1"/>
                </a:solidFill>
              </a:endParaRPr>
            </a:p>
          </p:txBody>
        </p:sp>
        <p:sp>
          <p:nvSpPr>
            <p:cNvPr id="26" name="ZoneTexte 5">
              <a:extLst>
                <a:ext uri="{FF2B5EF4-FFF2-40B4-BE49-F238E27FC236}">
                  <a16:creationId xmlns:a16="http://schemas.microsoft.com/office/drawing/2014/main" id="{C63FA29B-B5D1-EE41-9115-640AB0C29D6E}"/>
                </a:ext>
              </a:extLst>
            </p:cNvPr>
            <p:cNvSpPr txBox="1"/>
            <p:nvPr/>
          </p:nvSpPr>
          <p:spPr>
            <a:xfrm>
              <a:off x="5943320" y="1405558"/>
              <a:ext cx="2232248" cy="318203"/>
            </a:xfrm>
            <a:prstGeom prst="rect">
              <a:avLst/>
            </a:prstGeom>
            <a:noFill/>
          </p:spPr>
          <p:txBody>
            <a:bodyPr wrap="square" rtlCol="0">
              <a:spAutoFit/>
            </a:bodyPr>
            <a:lstStyle/>
            <a:p>
              <a:r>
                <a:rPr lang="en-CA" sz="1400" b="1" dirty="0">
                  <a:solidFill>
                    <a:schemeClr val="bg1"/>
                  </a:solidFill>
                </a:rPr>
                <a:t>Blue Star</a:t>
              </a:r>
            </a:p>
          </p:txBody>
        </p:sp>
        <p:sp>
          <p:nvSpPr>
            <p:cNvPr id="27" name="ZoneTexte 6">
              <a:extLst>
                <a:ext uri="{FF2B5EF4-FFF2-40B4-BE49-F238E27FC236}">
                  <a16:creationId xmlns:a16="http://schemas.microsoft.com/office/drawing/2014/main" id="{3490EC74-612A-1245-9B9D-C7771090406D}"/>
                </a:ext>
              </a:extLst>
            </p:cNvPr>
            <p:cNvSpPr txBox="1"/>
            <p:nvPr/>
          </p:nvSpPr>
          <p:spPr>
            <a:xfrm>
              <a:off x="7697732" y="2423527"/>
              <a:ext cx="1593961" cy="318203"/>
            </a:xfrm>
            <a:prstGeom prst="rect">
              <a:avLst/>
            </a:prstGeom>
            <a:noFill/>
          </p:spPr>
          <p:txBody>
            <a:bodyPr wrap="square" rtlCol="0">
              <a:spAutoFit/>
            </a:bodyPr>
            <a:lstStyle/>
            <a:p>
              <a:r>
                <a:rPr lang="en-CA" sz="1400" b="1" dirty="0">
                  <a:solidFill>
                    <a:schemeClr val="bg1"/>
                  </a:solidFill>
                </a:rPr>
                <a:t>Red Supergiant</a:t>
              </a:r>
            </a:p>
          </p:txBody>
        </p:sp>
        <p:sp>
          <p:nvSpPr>
            <p:cNvPr id="28" name="ZoneTexte 7">
              <a:extLst>
                <a:ext uri="{FF2B5EF4-FFF2-40B4-BE49-F238E27FC236}">
                  <a16:creationId xmlns:a16="http://schemas.microsoft.com/office/drawing/2014/main" id="{7CAC7AB0-0088-F64C-88C1-A6001195979E}"/>
                </a:ext>
              </a:extLst>
            </p:cNvPr>
            <p:cNvSpPr txBox="1"/>
            <p:nvPr/>
          </p:nvSpPr>
          <p:spPr>
            <a:xfrm>
              <a:off x="7059445" y="4621054"/>
              <a:ext cx="2232248" cy="318203"/>
            </a:xfrm>
            <a:prstGeom prst="rect">
              <a:avLst/>
            </a:prstGeom>
            <a:noFill/>
          </p:spPr>
          <p:txBody>
            <a:bodyPr wrap="square" rtlCol="0">
              <a:spAutoFit/>
            </a:bodyPr>
            <a:lstStyle/>
            <a:p>
              <a:r>
                <a:rPr lang="en-CA" sz="1400" b="1" dirty="0">
                  <a:solidFill>
                    <a:schemeClr val="bg1"/>
                  </a:solidFill>
                </a:rPr>
                <a:t>Supernova</a:t>
              </a:r>
            </a:p>
          </p:txBody>
        </p:sp>
        <p:sp>
          <p:nvSpPr>
            <p:cNvPr id="29" name="ZoneTexte 8">
              <a:extLst>
                <a:ext uri="{FF2B5EF4-FFF2-40B4-BE49-F238E27FC236}">
                  <a16:creationId xmlns:a16="http://schemas.microsoft.com/office/drawing/2014/main" id="{26127518-B62F-414C-8DA5-F23535924175}"/>
                </a:ext>
              </a:extLst>
            </p:cNvPr>
            <p:cNvSpPr txBox="1"/>
            <p:nvPr/>
          </p:nvSpPr>
          <p:spPr>
            <a:xfrm>
              <a:off x="4555845" y="5119868"/>
              <a:ext cx="2232248" cy="318203"/>
            </a:xfrm>
            <a:prstGeom prst="rect">
              <a:avLst/>
            </a:prstGeom>
            <a:noFill/>
          </p:spPr>
          <p:txBody>
            <a:bodyPr wrap="square" rtlCol="0">
              <a:spAutoFit/>
            </a:bodyPr>
            <a:lstStyle/>
            <a:p>
              <a:r>
                <a:rPr lang="en-CA" sz="1400" b="1" dirty="0">
                  <a:solidFill>
                    <a:schemeClr val="bg1"/>
                  </a:solidFill>
                </a:rPr>
                <a:t>Neutron Star</a:t>
              </a:r>
            </a:p>
          </p:txBody>
        </p:sp>
        <p:sp>
          <p:nvSpPr>
            <p:cNvPr id="30" name="ZoneTexte 9">
              <a:extLst>
                <a:ext uri="{FF2B5EF4-FFF2-40B4-BE49-F238E27FC236}">
                  <a16:creationId xmlns:a16="http://schemas.microsoft.com/office/drawing/2014/main" id="{CC7EBCF9-DBF5-8241-9059-D50295CADABA}"/>
                </a:ext>
              </a:extLst>
            </p:cNvPr>
            <p:cNvSpPr txBox="1"/>
            <p:nvPr/>
          </p:nvSpPr>
          <p:spPr>
            <a:xfrm>
              <a:off x="6068127" y="5656588"/>
              <a:ext cx="2232248" cy="318203"/>
            </a:xfrm>
            <a:prstGeom prst="rect">
              <a:avLst/>
            </a:prstGeom>
            <a:noFill/>
          </p:spPr>
          <p:txBody>
            <a:bodyPr wrap="square" rtlCol="0">
              <a:spAutoFit/>
            </a:bodyPr>
            <a:lstStyle/>
            <a:p>
              <a:r>
                <a:rPr lang="en-CA" sz="1400" b="1" dirty="0">
                  <a:solidFill>
                    <a:schemeClr val="bg1"/>
                  </a:solidFill>
                </a:rPr>
                <a:t>Black Hole</a:t>
              </a:r>
            </a:p>
          </p:txBody>
        </p:sp>
        <p:sp>
          <p:nvSpPr>
            <p:cNvPr id="31" name="ZoneTexte 10">
              <a:extLst>
                <a:ext uri="{FF2B5EF4-FFF2-40B4-BE49-F238E27FC236}">
                  <a16:creationId xmlns:a16="http://schemas.microsoft.com/office/drawing/2014/main" id="{D8BB0675-11A5-3C49-BBED-590CFFB1DE9D}"/>
                </a:ext>
              </a:extLst>
            </p:cNvPr>
            <p:cNvSpPr txBox="1"/>
            <p:nvPr/>
          </p:nvSpPr>
          <p:spPr>
            <a:xfrm>
              <a:off x="2657673" y="953276"/>
              <a:ext cx="2232248" cy="318203"/>
            </a:xfrm>
            <a:prstGeom prst="rect">
              <a:avLst/>
            </a:prstGeom>
            <a:noFill/>
          </p:spPr>
          <p:txBody>
            <a:bodyPr wrap="square" rtlCol="0">
              <a:spAutoFit/>
            </a:bodyPr>
            <a:lstStyle/>
            <a:p>
              <a:r>
                <a:rPr lang="en-CA" sz="1400" b="1" dirty="0">
                  <a:solidFill>
                    <a:schemeClr val="bg1"/>
                  </a:solidFill>
                </a:rPr>
                <a:t>Sun-like Star</a:t>
              </a:r>
            </a:p>
          </p:txBody>
        </p:sp>
        <p:sp>
          <p:nvSpPr>
            <p:cNvPr id="32" name="ZoneTexte 11">
              <a:extLst>
                <a:ext uri="{FF2B5EF4-FFF2-40B4-BE49-F238E27FC236}">
                  <a16:creationId xmlns:a16="http://schemas.microsoft.com/office/drawing/2014/main" id="{CFE3A343-E6DB-F543-8C46-C1F1451A75BC}"/>
                </a:ext>
              </a:extLst>
            </p:cNvPr>
            <p:cNvSpPr txBox="1"/>
            <p:nvPr/>
          </p:nvSpPr>
          <p:spPr>
            <a:xfrm>
              <a:off x="1115616" y="3136308"/>
              <a:ext cx="2232248" cy="318203"/>
            </a:xfrm>
            <a:prstGeom prst="rect">
              <a:avLst/>
            </a:prstGeom>
            <a:noFill/>
          </p:spPr>
          <p:txBody>
            <a:bodyPr wrap="square" rtlCol="0">
              <a:spAutoFit/>
            </a:bodyPr>
            <a:lstStyle/>
            <a:p>
              <a:r>
                <a:rPr lang="en-CA" sz="1400" b="1" dirty="0">
                  <a:solidFill>
                    <a:schemeClr val="bg1"/>
                  </a:solidFill>
                </a:rPr>
                <a:t>Red Giant</a:t>
              </a:r>
            </a:p>
          </p:txBody>
        </p:sp>
        <p:sp>
          <p:nvSpPr>
            <p:cNvPr id="33" name="ZoneTexte 12">
              <a:extLst>
                <a:ext uri="{FF2B5EF4-FFF2-40B4-BE49-F238E27FC236}">
                  <a16:creationId xmlns:a16="http://schemas.microsoft.com/office/drawing/2014/main" id="{2F98F416-C6B6-484A-83AF-1FC9E76BFDAC}"/>
                </a:ext>
              </a:extLst>
            </p:cNvPr>
            <p:cNvSpPr txBox="1"/>
            <p:nvPr/>
          </p:nvSpPr>
          <p:spPr>
            <a:xfrm>
              <a:off x="-32310" y="5001137"/>
              <a:ext cx="2232248" cy="318203"/>
            </a:xfrm>
            <a:prstGeom prst="rect">
              <a:avLst/>
            </a:prstGeom>
            <a:noFill/>
          </p:spPr>
          <p:txBody>
            <a:bodyPr wrap="square" rtlCol="0">
              <a:spAutoFit/>
            </a:bodyPr>
            <a:lstStyle/>
            <a:p>
              <a:r>
                <a:rPr lang="en-CA" sz="1400" b="1" dirty="0">
                  <a:solidFill>
                    <a:schemeClr val="bg1"/>
                  </a:solidFill>
                </a:rPr>
                <a:t>Planetary Nebula</a:t>
              </a:r>
            </a:p>
          </p:txBody>
        </p:sp>
        <p:sp>
          <p:nvSpPr>
            <p:cNvPr id="34" name="ZoneTexte 13">
              <a:extLst>
                <a:ext uri="{FF2B5EF4-FFF2-40B4-BE49-F238E27FC236}">
                  <a16:creationId xmlns:a16="http://schemas.microsoft.com/office/drawing/2014/main" id="{80178E5B-843C-4242-82DD-B94466F49B0D}"/>
                </a:ext>
              </a:extLst>
            </p:cNvPr>
            <p:cNvSpPr txBox="1"/>
            <p:nvPr/>
          </p:nvSpPr>
          <p:spPr>
            <a:xfrm>
              <a:off x="3347864" y="5815690"/>
              <a:ext cx="2232248" cy="318203"/>
            </a:xfrm>
            <a:prstGeom prst="rect">
              <a:avLst/>
            </a:prstGeom>
            <a:noFill/>
          </p:spPr>
          <p:txBody>
            <a:bodyPr wrap="square" rtlCol="0">
              <a:spAutoFit/>
            </a:bodyPr>
            <a:lstStyle/>
            <a:p>
              <a:r>
                <a:rPr lang="en-CA" sz="1400" b="1" dirty="0">
                  <a:solidFill>
                    <a:schemeClr val="bg1"/>
                  </a:solidFill>
                </a:rPr>
                <a:t>White Dwarf</a:t>
              </a:r>
            </a:p>
          </p:txBody>
        </p:sp>
      </p:grpSp>
      <p:sp>
        <p:nvSpPr>
          <p:cNvPr id="19" name="ZoneTexte 11">
            <a:extLst>
              <a:ext uri="{FF2B5EF4-FFF2-40B4-BE49-F238E27FC236}">
                <a16:creationId xmlns:a16="http://schemas.microsoft.com/office/drawing/2014/main" id="{AACCED38-4E3B-8947-8CA5-7F614C729B7B}"/>
              </a:ext>
            </a:extLst>
          </p:cNvPr>
          <p:cNvSpPr txBox="1"/>
          <p:nvPr/>
        </p:nvSpPr>
        <p:spPr>
          <a:xfrm>
            <a:off x="619628" y="1830483"/>
            <a:ext cx="2586868" cy="369332"/>
          </a:xfrm>
          <a:prstGeom prst="rect">
            <a:avLst/>
          </a:prstGeom>
          <a:noFill/>
        </p:spPr>
        <p:txBody>
          <a:bodyPr wrap="square" rtlCol="0">
            <a:spAutoFit/>
          </a:bodyPr>
          <a:lstStyle/>
          <a:p>
            <a:r>
              <a:rPr lang="en-CA" dirty="0">
                <a:solidFill>
                  <a:srgbClr val="30BEFC"/>
                </a:solidFill>
                <a:latin typeface="Impact" panose="020B0806030902050204" pitchFamily="34" charset="0"/>
              </a:rPr>
              <a:t>LOW-MASS STARS</a:t>
            </a:r>
          </a:p>
        </p:txBody>
      </p:sp>
      <p:sp>
        <p:nvSpPr>
          <p:cNvPr id="20" name="ZoneTexte 11">
            <a:extLst>
              <a:ext uri="{FF2B5EF4-FFF2-40B4-BE49-F238E27FC236}">
                <a16:creationId xmlns:a16="http://schemas.microsoft.com/office/drawing/2014/main" id="{B0AAD2F1-A07C-E444-A85B-A66F4B72F123}"/>
              </a:ext>
            </a:extLst>
          </p:cNvPr>
          <p:cNvSpPr txBox="1"/>
          <p:nvPr/>
        </p:nvSpPr>
        <p:spPr>
          <a:xfrm>
            <a:off x="9716322" y="1404608"/>
            <a:ext cx="1927995" cy="369332"/>
          </a:xfrm>
          <a:prstGeom prst="rect">
            <a:avLst/>
          </a:prstGeom>
          <a:noFill/>
        </p:spPr>
        <p:txBody>
          <a:bodyPr wrap="square" rtlCol="0">
            <a:spAutoFit/>
          </a:bodyPr>
          <a:lstStyle/>
          <a:p>
            <a:r>
              <a:rPr lang="en-CA">
                <a:solidFill>
                  <a:srgbClr val="30BEFC"/>
                </a:solidFill>
                <a:latin typeface="Impact" panose="020B0806030902050204" pitchFamily="34" charset="0"/>
              </a:rPr>
              <a:t>MASSIVE STARS</a:t>
            </a:r>
          </a:p>
        </p:txBody>
      </p:sp>
    </p:spTree>
    <p:extLst>
      <p:ext uri="{BB962C8B-B14F-4D97-AF65-F5344CB8AC3E}">
        <p14:creationId xmlns:p14="http://schemas.microsoft.com/office/powerpoint/2010/main" val="1014046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98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r, sitting, table, laptop&#10;&#10;Description automatically generated">
            <a:extLst>
              <a:ext uri="{FF2B5EF4-FFF2-40B4-BE49-F238E27FC236}">
                <a16:creationId xmlns:a16="http://schemas.microsoft.com/office/drawing/2014/main" id="{9B67F0FE-6A67-D44B-A16F-B7891796ECAF}"/>
              </a:ext>
            </a:extLst>
          </p:cNvPr>
          <p:cNvPicPr>
            <a:picLocks noChangeAspect="1"/>
          </p:cNvPicPr>
          <p:nvPr/>
        </p:nvPicPr>
        <p:blipFill rotWithShape="1">
          <a:blip r:embed="rId3">
            <a:extLst>
              <a:ext uri="{28A0092B-C50C-407E-A947-70E740481C1C}">
                <a14:useLocalDpi xmlns:a14="http://schemas.microsoft.com/office/drawing/2010/main" val="0"/>
              </a:ext>
            </a:extLst>
          </a:blip>
          <a:srcRect l="17583" t="23488" r="26803" b="15172"/>
          <a:stretch/>
        </p:blipFill>
        <p:spPr>
          <a:xfrm>
            <a:off x="6219987" y="397347"/>
            <a:ext cx="5847715" cy="5405579"/>
          </a:xfrm>
          <a:prstGeom prst="rect">
            <a:avLst/>
          </a:prstGeom>
        </p:spPr>
      </p:pic>
      <p:sp>
        <p:nvSpPr>
          <p:cNvPr id="6" name="Subtitle 5">
            <a:extLst>
              <a:ext uri="{FF2B5EF4-FFF2-40B4-BE49-F238E27FC236}">
                <a16:creationId xmlns:a16="http://schemas.microsoft.com/office/drawing/2014/main" id="{DFF10B3E-1301-4334-8F37-167C1EFC8EDA}"/>
              </a:ext>
            </a:extLst>
          </p:cNvPr>
          <p:cNvSpPr>
            <a:spLocks noGrp="1"/>
          </p:cNvSpPr>
          <p:nvPr>
            <p:ph type="subTitle" idx="1"/>
          </p:nvPr>
        </p:nvSpPr>
        <p:spPr>
          <a:xfrm>
            <a:off x="685834" y="1055074"/>
            <a:ext cx="5286180" cy="3987292"/>
          </a:xfrm>
        </p:spPr>
        <p:txBody>
          <a:bodyPr>
            <a:normAutofit/>
          </a:bodyPr>
          <a:lstStyle/>
          <a:p>
            <a:pPr algn="l"/>
            <a:r>
              <a:rPr lang="en-CA" dirty="0"/>
              <a:t>The star Betelgeuse has fainted a lot in the last few months, dropping from the 10</a:t>
            </a:r>
            <a:r>
              <a:rPr lang="en-CA" baseline="30000" dirty="0"/>
              <a:t>th</a:t>
            </a:r>
            <a:r>
              <a:rPr lang="en-CA" dirty="0"/>
              <a:t> to the 21</a:t>
            </a:r>
            <a:r>
              <a:rPr lang="en-CA" baseline="30000" dirty="0"/>
              <a:t>st</a:t>
            </a:r>
            <a:r>
              <a:rPr lang="en-CA" dirty="0"/>
              <a:t> position of the brightest stars in our sky.</a:t>
            </a:r>
          </a:p>
          <a:p>
            <a:pPr algn="l"/>
            <a:endParaRPr lang="en-CA" dirty="0"/>
          </a:p>
          <a:p>
            <a:pPr algn="l"/>
            <a:r>
              <a:rPr lang="en-CA" dirty="0"/>
              <a:t>This drastic change intrigued astronomers and many were wondering if it was linked to the star reaching the final stages of its evolution. </a:t>
            </a:r>
          </a:p>
        </p:txBody>
      </p:sp>
      <p:sp>
        <p:nvSpPr>
          <p:cNvPr id="5" name="Subtitle 5">
            <a:extLst>
              <a:ext uri="{FF2B5EF4-FFF2-40B4-BE49-F238E27FC236}">
                <a16:creationId xmlns:a16="http://schemas.microsoft.com/office/drawing/2014/main" id="{BBD96BB3-118E-484F-B955-3013561D4FB2}"/>
              </a:ext>
            </a:extLst>
          </p:cNvPr>
          <p:cNvSpPr txBox="1">
            <a:spLocks/>
          </p:cNvSpPr>
          <p:nvPr/>
        </p:nvSpPr>
        <p:spPr>
          <a:xfrm>
            <a:off x="5569367" y="6085669"/>
            <a:ext cx="6498336" cy="864701"/>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t">
              <a:lnSpc>
                <a:spcPct val="100000"/>
              </a:lnSpc>
              <a:spcBef>
                <a:spcPts val="0"/>
              </a:spcBef>
            </a:pPr>
            <a:r>
              <a:rPr lang="en-CA" sz="1400">
                <a:solidFill>
                  <a:schemeClr val="bg1">
                    <a:lumMod val="75000"/>
                  </a:schemeClr>
                </a:solidFill>
              </a:rPr>
              <a:t>Credit: Claude Duplessis</a:t>
            </a:r>
          </a:p>
          <a:p>
            <a:pPr algn="r" fontAlgn="t">
              <a:lnSpc>
                <a:spcPct val="100000"/>
              </a:lnSpc>
              <a:spcBef>
                <a:spcPts val="0"/>
              </a:spcBef>
            </a:pPr>
            <a:r>
              <a:rPr lang="en-CA" sz="1400">
                <a:hlinkClick r:id="rId4"/>
              </a:rPr>
              <a:t>http://claudeduplessis.com/</a:t>
            </a:r>
            <a:endParaRPr lang="en-CA" sz="1400"/>
          </a:p>
          <a:p>
            <a:pPr algn="r" fontAlgn="t">
              <a:lnSpc>
                <a:spcPct val="100000"/>
              </a:lnSpc>
              <a:spcBef>
                <a:spcPts val="0"/>
              </a:spcBef>
            </a:pPr>
            <a:endParaRPr lang="en-CA" sz="1400">
              <a:solidFill>
                <a:schemeClr val="bg1">
                  <a:lumMod val="75000"/>
                </a:schemeClr>
              </a:solidFill>
            </a:endParaRPr>
          </a:p>
        </p:txBody>
      </p:sp>
    </p:spTree>
    <p:extLst>
      <p:ext uri="{BB962C8B-B14F-4D97-AF65-F5344CB8AC3E}">
        <p14:creationId xmlns:p14="http://schemas.microsoft.com/office/powerpoint/2010/main" val="185254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2C8ED-9E59-8343-82C2-F173526DE8BF}"/>
              </a:ext>
            </a:extLst>
          </p:cNvPr>
          <p:cNvPicPr>
            <a:picLocks noChangeAspect="1"/>
          </p:cNvPicPr>
          <p:nvPr/>
        </p:nvPicPr>
        <p:blipFill rotWithShape="1">
          <a:blip r:embed="rId3"/>
          <a:srcRect l="9929" t="9287" r="12754" b="11411"/>
          <a:stretch/>
        </p:blipFill>
        <p:spPr>
          <a:xfrm>
            <a:off x="5920353" y="0"/>
            <a:ext cx="5636217" cy="5780883"/>
          </a:xfrm>
          <a:prstGeom prst="rect">
            <a:avLst/>
          </a:prstGeom>
        </p:spPr>
      </p:pic>
      <p:sp>
        <p:nvSpPr>
          <p:cNvPr id="7" name="Subtitle 5">
            <a:extLst>
              <a:ext uri="{FF2B5EF4-FFF2-40B4-BE49-F238E27FC236}">
                <a16:creationId xmlns:a16="http://schemas.microsoft.com/office/drawing/2014/main" id="{DE1F09B1-B628-3940-8A09-F8A63E2F7064}"/>
              </a:ext>
            </a:extLst>
          </p:cNvPr>
          <p:cNvSpPr>
            <a:spLocks noGrp="1"/>
          </p:cNvSpPr>
          <p:nvPr>
            <p:ph type="subTitle" idx="1"/>
          </p:nvPr>
        </p:nvSpPr>
        <p:spPr>
          <a:xfrm>
            <a:off x="635430" y="1293282"/>
            <a:ext cx="5594682" cy="864702"/>
          </a:xfrm>
        </p:spPr>
        <p:txBody>
          <a:bodyPr>
            <a:normAutofit/>
          </a:bodyPr>
          <a:lstStyle/>
          <a:p>
            <a:pPr algn="l"/>
            <a:r>
              <a:rPr lang="en-CA" dirty="0"/>
              <a:t>Betelgeuse is a red supergiant star.</a:t>
            </a:r>
          </a:p>
        </p:txBody>
      </p:sp>
      <p:sp>
        <p:nvSpPr>
          <p:cNvPr id="9" name="Subtitle 5">
            <a:extLst>
              <a:ext uri="{FF2B5EF4-FFF2-40B4-BE49-F238E27FC236}">
                <a16:creationId xmlns:a16="http://schemas.microsoft.com/office/drawing/2014/main" id="{D49365FE-BAEC-424A-B9D3-D16B35ACB42C}"/>
              </a:ext>
            </a:extLst>
          </p:cNvPr>
          <p:cNvSpPr txBox="1">
            <a:spLocks/>
          </p:cNvSpPr>
          <p:nvPr/>
        </p:nvSpPr>
        <p:spPr>
          <a:xfrm>
            <a:off x="5569367" y="6085669"/>
            <a:ext cx="6498336" cy="864701"/>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t">
              <a:lnSpc>
                <a:spcPct val="100000"/>
              </a:lnSpc>
              <a:spcBef>
                <a:spcPts val="0"/>
              </a:spcBef>
            </a:pPr>
            <a:r>
              <a:rPr lang="en-CA" sz="1600" dirty="0">
                <a:solidFill>
                  <a:schemeClr val="bg1">
                    <a:lumMod val="75000"/>
                  </a:schemeClr>
                </a:solidFill>
              </a:rPr>
              <a:t>Betelgeuse captured by the radio telescope ALMA in Chile</a:t>
            </a:r>
          </a:p>
          <a:p>
            <a:pPr algn="r" fontAlgn="t">
              <a:lnSpc>
                <a:spcPct val="100000"/>
              </a:lnSpc>
              <a:spcBef>
                <a:spcPts val="0"/>
              </a:spcBef>
            </a:pPr>
            <a:r>
              <a:rPr lang="en-CA" sz="1400" dirty="0">
                <a:solidFill>
                  <a:schemeClr val="bg1">
                    <a:lumMod val="75000"/>
                  </a:schemeClr>
                </a:solidFill>
              </a:rPr>
              <a:t>Credit: ALMA (ESO/NAOJ/NRAO)/E. O’Gorman/P. </a:t>
            </a:r>
            <a:r>
              <a:rPr lang="en-CA" sz="1400" dirty="0" err="1">
                <a:solidFill>
                  <a:schemeClr val="bg1">
                    <a:lumMod val="75000"/>
                  </a:schemeClr>
                </a:solidFill>
              </a:rPr>
              <a:t>Kervella</a:t>
            </a:r>
            <a:endParaRPr lang="en-CA" sz="1400" dirty="0">
              <a:solidFill>
                <a:schemeClr val="bg1">
                  <a:lumMod val="75000"/>
                </a:schemeClr>
              </a:solidFill>
            </a:endParaRPr>
          </a:p>
          <a:p>
            <a:pPr algn="r" fontAlgn="t">
              <a:lnSpc>
                <a:spcPct val="100000"/>
              </a:lnSpc>
              <a:spcBef>
                <a:spcPts val="0"/>
              </a:spcBef>
            </a:pPr>
            <a:r>
              <a:rPr lang="en-CA" sz="1400" dirty="0">
                <a:hlinkClick r:id="rId4"/>
              </a:rPr>
              <a:t>https://www.eso.org/public/images/potw1726a/?lang</a:t>
            </a:r>
            <a:endParaRPr lang="en-CA" sz="1400" dirty="0">
              <a:solidFill>
                <a:schemeClr val="bg1">
                  <a:lumMod val="75000"/>
                </a:schemeClr>
              </a:solidFill>
            </a:endParaRPr>
          </a:p>
        </p:txBody>
      </p:sp>
    </p:spTree>
    <p:extLst>
      <p:ext uri="{BB962C8B-B14F-4D97-AF65-F5344CB8AC3E}">
        <p14:creationId xmlns:p14="http://schemas.microsoft.com/office/powerpoint/2010/main" val="3976462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114A2-191E-7246-B9E3-56C1752FAE10}"/>
              </a:ext>
            </a:extLst>
          </p:cNvPr>
          <p:cNvPicPr>
            <a:picLocks noChangeAspect="1"/>
          </p:cNvPicPr>
          <p:nvPr/>
        </p:nvPicPr>
        <p:blipFill rotWithShape="1">
          <a:blip r:embed="rId3"/>
          <a:srcRect l="6051" t="9768" r="7835" b="9704"/>
          <a:stretch/>
        </p:blipFill>
        <p:spPr>
          <a:xfrm>
            <a:off x="5951349" y="433953"/>
            <a:ext cx="5734373" cy="5362413"/>
          </a:xfrm>
          <a:prstGeom prst="rect">
            <a:avLst/>
          </a:prstGeom>
        </p:spPr>
      </p:pic>
      <p:sp>
        <p:nvSpPr>
          <p:cNvPr id="5" name="Subtitle 5">
            <a:extLst>
              <a:ext uri="{FF2B5EF4-FFF2-40B4-BE49-F238E27FC236}">
                <a16:creationId xmlns:a16="http://schemas.microsoft.com/office/drawing/2014/main" id="{4391E0EE-525D-9A4E-A52F-2673A49AC643}"/>
              </a:ext>
            </a:extLst>
          </p:cNvPr>
          <p:cNvSpPr txBox="1">
            <a:spLocks/>
          </p:cNvSpPr>
          <p:nvPr/>
        </p:nvSpPr>
        <p:spPr>
          <a:xfrm>
            <a:off x="5569367" y="6085669"/>
            <a:ext cx="6498336" cy="864701"/>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t">
              <a:lnSpc>
                <a:spcPct val="100000"/>
              </a:lnSpc>
              <a:spcBef>
                <a:spcPts val="0"/>
              </a:spcBef>
            </a:pPr>
            <a:r>
              <a:rPr lang="en-CA" sz="1600" dirty="0">
                <a:solidFill>
                  <a:schemeClr val="bg1">
                    <a:lumMod val="75000"/>
                  </a:schemeClr>
                </a:solidFill>
              </a:rPr>
              <a:t>Betelgeuse captured by the radio telescope ALMA in Chile</a:t>
            </a:r>
          </a:p>
          <a:p>
            <a:pPr algn="r" fontAlgn="t">
              <a:lnSpc>
                <a:spcPct val="100000"/>
              </a:lnSpc>
              <a:spcBef>
                <a:spcPts val="0"/>
              </a:spcBef>
            </a:pPr>
            <a:r>
              <a:rPr lang="en-CA" sz="1400" dirty="0">
                <a:solidFill>
                  <a:schemeClr val="bg1">
                    <a:lumMod val="75000"/>
                  </a:schemeClr>
                </a:solidFill>
              </a:rPr>
              <a:t>Credit: ALMA (ESO/NAOJ/NRAO)/E. O’Gorman/P. </a:t>
            </a:r>
            <a:r>
              <a:rPr lang="en-CA" sz="1400" dirty="0" err="1">
                <a:solidFill>
                  <a:schemeClr val="bg1">
                    <a:lumMod val="75000"/>
                  </a:schemeClr>
                </a:solidFill>
              </a:rPr>
              <a:t>Kervella</a:t>
            </a:r>
            <a:endParaRPr lang="en-CA" sz="1400" dirty="0">
              <a:solidFill>
                <a:schemeClr val="bg1">
                  <a:lumMod val="75000"/>
                </a:schemeClr>
              </a:solidFill>
            </a:endParaRPr>
          </a:p>
          <a:p>
            <a:pPr algn="r" fontAlgn="t">
              <a:lnSpc>
                <a:spcPct val="100000"/>
              </a:lnSpc>
              <a:spcBef>
                <a:spcPts val="0"/>
              </a:spcBef>
            </a:pPr>
            <a:r>
              <a:rPr lang="en-CA" sz="1400" dirty="0">
                <a:hlinkClick r:id="rId4"/>
              </a:rPr>
              <a:t>https://www.eso.org/public/images/potw1726b/</a:t>
            </a:r>
            <a:endParaRPr lang="fr-CA" sz="1400" dirty="0">
              <a:solidFill>
                <a:schemeClr val="bg1">
                  <a:lumMod val="75000"/>
                </a:schemeClr>
              </a:solidFill>
            </a:endParaRPr>
          </a:p>
        </p:txBody>
      </p:sp>
      <p:sp>
        <p:nvSpPr>
          <p:cNvPr id="7" name="Subtitle 5">
            <a:extLst>
              <a:ext uri="{FF2B5EF4-FFF2-40B4-BE49-F238E27FC236}">
                <a16:creationId xmlns:a16="http://schemas.microsoft.com/office/drawing/2014/main" id="{E6908F9A-B832-B74E-B17D-D1492A46ABB2}"/>
              </a:ext>
            </a:extLst>
          </p:cNvPr>
          <p:cNvSpPr>
            <a:spLocks noGrp="1"/>
          </p:cNvSpPr>
          <p:nvPr>
            <p:ph type="subTitle" idx="1"/>
          </p:nvPr>
        </p:nvSpPr>
        <p:spPr>
          <a:xfrm>
            <a:off x="635430" y="1293282"/>
            <a:ext cx="4933937" cy="3693246"/>
          </a:xfrm>
        </p:spPr>
        <p:txBody>
          <a:bodyPr>
            <a:normAutofit/>
          </a:bodyPr>
          <a:lstStyle/>
          <a:p>
            <a:pPr algn="l"/>
            <a:r>
              <a:rPr lang="en-CA" dirty="0"/>
              <a:t>Betelgeuse is a red supergiant star.</a:t>
            </a:r>
          </a:p>
          <a:p>
            <a:pPr algn="l"/>
            <a:endParaRPr lang="en-CA" dirty="0"/>
          </a:p>
          <a:p>
            <a:pPr algn="l"/>
            <a:r>
              <a:rPr lang="en-CA" dirty="0"/>
              <a:t>If it replaced the Sun at the centre of the solar system, it would engulf planets all the way to Jupiter. That’s big!</a:t>
            </a:r>
          </a:p>
        </p:txBody>
      </p:sp>
    </p:spTree>
    <p:extLst>
      <p:ext uri="{BB962C8B-B14F-4D97-AF65-F5344CB8AC3E}">
        <p14:creationId xmlns:p14="http://schemas.microsoft.com/office/powerpoint/2010/main" val="1711719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TScI-H-v0925f-1920x1080" descr="STScI-H-v0925f-1920x1080">
            <a:hlinkClick r:id="" action="ppaction://media"/>
            <a:extLst>
              <a:ext uri="{FF2B5EF4-FFF2-40B4-BE49-F238E27FC236}">
                <a16:creationId xmlns:a16="http://schemas.microsoft.com/office/drawing/2014/main" id="{1CCA65CE-AF8B-604A-B2F3-1FE62CB5FC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2212" y="139486"/>
            <a:ext cx="9753599" cy="5486399"/>
          </a:xfrm>
          <a:prstGeom prst="rect">
            <a:avLst/>
          </a:prstGeom>
        </p:spPr>
      </p:pic>
      <p:sp>
        <p:nvSpPr>
          <p:cNvPr id="6" name="Subtitle 5">
            <a:extLst>
              <a:ext uri="{FF2B5EF4-FFF2-40B4-BE49-F238E27FC236}">
                <a16:creationId xmlns:a16="http://schemas.microsoft.com/office/drawing/2014/main" id="{DFF10B3E-1301-4334-8F37-167C1EFC8EDA}"/>
              </a:ext>
            </a:extLst>
          </p:cNvPr>
          <p:cNvSpPr>
            <a:spLocks noGrp="1"/>
          </p:cNvSpPr>
          <p:nvPr>
            <p:ph type="subTitle" idx="1"/>
          </p:nvPr>
        </p:nvSpPr>
        <p:spPr>
          <a:xfrm>
            <a:off x="1216189" y="4726984"/>
            <a:ext cx="10411554" cy="1131376"/>
          </a:xfrm>
        </p:spPr>
        <p:txBody>
          <a:bodyPr>
            <a:normAutofit/>
          </a:bodyPr>
          <a:lstStyle/>
          <a:p>
            <a:pPr algn="l"/>
            <a:r>
              <a:rPr lang="en-CA" dirty="0"/>
              <a:t>The next step in its stellar evolution will be to explode: that’s what we call a supernova. It’s impossible to predict when this will happen. It could be tomorrow or in 100,000 years! </a:t>
            </a:r>
          </a:p>
        </p:txBody>
      </p:sp>
      <p:sp>
        <p:nvSpPr>
          <p:cNvPr id="7" name="Subtitle 5">
            <a:extLst>
              <a:ext uri="{FF2B5EF4-FFF2-40B4-BE49-F238E27FC236}">
                <a16:creationId xmlns:a16="http://schemas.microsoft.com/office/drawing/2014/main" id="{6E30CBEF-0CFA-BD4A-B575-C1F2D538F63B}"/>
              </a:ext>
            </a:extLst>
          </p:cNvPr>
          <p:cNvSpPr txBox="1">
            <a:spLocks/>
          </p:cNvSpPr>
          <p:nvPr/>
        </p:nvSpPr>
        <p:spPr>
          <a:xfrm>
            <a:off x="5569367" y="6085669"/>
            <a:ext cx="6498336" cy="864701"/>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t">
              <a:lnSpc>
                <a:spcPct val="100000"/>
              </a:lnSpc>
              <a:spcBef>
                <a:spcPts val="0"/>
              </a:spcBef>
            </a:pPr>
            <a:r>
              <a:rPr lang="en-CA" sz="1600">
                <a:solidFill>
                  <a:schemeClr val="bg1">
                    <a:lumMod val="75000"/>
                  </a:schemeClr>
                </a:solidFill>
              </a:rPr>
              <a:t>Animation (artist rendition) of a supernova</a:t>
            </a:r>
          </a:p>
          <a:p>
            <a:pPr algn="r" fontAlgn="t">
              <a:lnSpc>
                <a:spcPct val="100000"/>
              </a:lnSpc>
              <a:spcBef>
                <a:spcPts val="0"/>
              </a:spcBef>
            </a:pPr>
            <a:r>
              <a:rPr lang="en-CA" sz="1400">
                <a:solidFill>
                  <a:schemeClr val="bg1">
                    <a:lumMod val="75000"/>
                  </a:schemeClr>
                </a:solidFill>
              </a:rPr>
              <a:t>Credit:</a:t>
            </a:r>
            <a:r>
              <a:rPr lang="en-CA" sz="1400" b="1">
                <a:solidFill>
                  <a:schemeClr val="bg1">
                    <a:lumMod val="75000"/>
                  </a:schemeClr>
                </a:solidFill>
              </a:rPr>
              <a:t> </a:t>
            </a:r>
            <a:r>
              <a:rPr lang="en-CA" sz="1400">
                <a:solidFill>
                  <a:schemeClr val="bg1">
                    <a:lumMod val="75000"/>
                  </a:schemeClr>
                </a:solidFill>
              </a:rPr>
              <a:t>NASA, ESA, and the Hubble SM4 ERO Team </a:t>
            </a:r>
            <a:r>
              <a:rPr lang="en-CA" sz="1400">
                <a:hlinkClick r:id="rId6"/>
              </a:rPr>
              <a:t>https://hubblesite.org/contents/media/videos/2009/25/620-Video.html</a:t>
            </a:r>
            <a:endParaRPr lang="en-CA" sz="1400">
              <a:solidFill>
                <a:schemeClr val="bg1">
                  <a:lumMod val="75000"/>
                </a:schemeClr>
              </a:solidFill>
            </a:endParaRPr>
          </a:p>
        </p:txBody>
      </p:sp>
    </p:spTree>
    <p:extLst>
      <p:ext uri="{BB962C8B-B14F-4D97-AF65-F5344CB8AC3E}">
        <p14:creationId xmlns:p14="http://schemas.microsoft.com/office/powerpoint/2010/main" val="120464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DC279FFE-1A05-9F44-BB03-9612B7C364CE}"/>
              </a:ext>
            </a:extLst>
          </p:cNvPr>
          <p:cNvSpPr txBox="1">
            <a:spLocks/>
          </p:cNvSpPr>
          <p:nvPr/>
        </p:nvSpPr>
        <p:spPr>
          <a:xfrm>
            <a:off x="911816" y="412778"/>
            <a:ext cx="10680916" cy="1431519"/>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AAE0F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AAE0F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AAE0F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AAE0F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400"/>
              <a:t>Observations of Betelgeuse in early and late 2019. We can see its brightness has changed, as well as its shape. Many scientists are now studying Betelgeuse to better understand red supergiant stars. </a:t>
            </a:r>
          </a:p>
        </p:txBody>
      </p:sp>
      <p:pic>
        <p:nvPicPr>
          <p:cNvPr id="2" name="Picture 1">
            <a:extLst>
              <a:ext uri="{FF2B5EF4-FFF2-40B4-BE49-F238E27FC236}">
                <a16:creationId xmlns:a16="http://schemas.microsoft.com/office/drawing/2014/main" id="{285F0CCA-AD99-C04E-9361-F5760D13DA0F}"/>
              </a:ext>
            </a:extLst>
          </p:cNvPr>
          <p:cNvPicPr>
            <a:picLocks noChangeAspect="1"/>
          </p:cNvPicPr>
          <p:nvPr/>
        </p:nvPicPr>
        <p:blipFill>
          <a:blip r:embed="rId3"/>
          <a:stretch>
            <a:fillRect/>
          </a:stretch>
        </p:blipFill>
        <p:spPr>
          <a:xfrm>
            <a:off x="2225513" y="1758953"/>
            <a:ext cx="7740974" cy="3870487"/>
          </a:xfrm>
          <a:prstGeom prst="rect">
            <a:avLst/>
          </a:prstGeom>
        </p:spPr>
      </p:pic>
      <p:sp>
        <p:nvSpPr>
          <p:cNvPr id="7" name="Subtitle 5">
            <a:extLst>
              <a:ext uri="{FF2B5EF4-FFF2-40B4-BE49-F238E27FC236}">
                <a16:creationId xmlns:a16="http://schemas.microsoft.com/office/drawing/2014/main" id="{906A21C0-C95D-084B-B5D9-69BF8D29EBBC}"/>
              </a:ext>
            </a:extLst>
          </p:cNvPr>
          <p:cNvSpPr txBox="1">
            <a:spLocks/>
          </p:cNvSpPr>
          <p:nvPr/>
        </p:nvSpPr>
        <p:spPr>
          <a:xfrm>
            <a:off x="5491876" y="6163160"/>
            <a:ext cx="6498336" cy="864701"/>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t">
              <a:lnSpc>
                <a:spcPct val="100000"/>
              </a:lnSpc>
              <a:spcBef>
                <a:spcPts val="0"/>
              </a:spcBef>
            </a:pPr>
            <a:r>
              <a:rPr lang="en-CA" sz="1400">
                <a:solidFill>
                  <a:schemeClr val="bg1">
                    <a:lumMod val="75000"/>
                  </a:schemeClr>
                </a:solidFill>
              </a:rPr>
              <a:t>Credit: ESO/M. Montargès et al.</a:t>
            </a:r>
            <a:r>
              <a:rPr lang="en-CA" sz="1400">
                <a:hlinkClick r:id="rId4"/>
              </a:rPr>
              <a:t> </a:t>
            </a:r>
            <a:r>
              <a:rPr lang="en-CA" sz="1400">
                <a:hlinkClick r:id="rId5"/>
              </a:rPr>
              <a:t>https://www.eso.org/public/news/eso2003/?lang</a:t>
            </a:r>
            <a:endParaRPr lang="en-CA" sz="1400">
              <a:solidFill>
                <a:schemeClr val="bg1">
                  <a:lumMod val="75000"/>
                </a:schemeClr>
              </a:solidFill>
            </a:endParaRPr>
          </a:p>
        </p:txBody>
      </p:sp>
    </p:spTree>
    <p:extLst>
      <p:ext uri="{BB962C8B-B14F-4D97-AF65-F5344CB8AC3E}">
        <p14:creationId xmlns:p14="http://schemas.microsoft.com/office/powerpoint/2010/main" val="1007271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DFF10B3E-1301-4334-8F37-167C1EFC8EDA}"/>
              </a:ext>
            </a:extLst>
          </p:cNvPr>
          <p:cNvSpPr>
            <a:spLocks noGrp="1"/>
          </p:cNvSpPr>
          <p:nvPr>
            <p:ph type="subTitle" idx="4294967295"/>
          </p:nvPr>
        </p:nvSpPr>
        <p:spPr>
          <a:xfrm>
            <a:off x="1524103" y="1072382"/>
            <a:ext cx="9143794" cy="3605834"/>
          </a:xfrm>
        </p:spPr>
        <p:txBody>
          <a:bodyPr>
            <a:normAutofit/>
          </a:bodyPr>
          <a:lstStyle/>
          <a:p>
            <a:pPr marL="0" indent="0" algn="just">
              <a:buNone/>
            </a:pPr>
            <a:r>
              <a:rPr lang="en-CA" dirty="0"/>
              <a:t>Betelgeuse is also a variable star, meaning its brightness varies with time. Usually, the dips in brightness are not as extreme as the one right now. </a:t>
            </a:r>
          </a:p>
          <a:p>
            <a:pPr marL="0" indent="0" algn="just">
              <a:buNone/>
            </a:pPr>
            <a:endParaRPr lang="en-CA" dirty="0"/>
          </a:p>
          <a:p>
            <a:pPr marL="0" indent="0" algn="just">
              <a:buNone/>
            </a:pPr>
            <a:r>
              <a:rPr lang="en-CA" dirty="0"/>
              <a:t>Since the end of February, Betelgeuse has started brightening again. It will most likely not explode soon.</a:t>
            </a:r>
          </a:p>
        </p:txBody>
      </p:sp>
    </p:spTree>
    <p:extLst>
      <p:ext uri="{BB962C8B-B14F-4D97-AF65-F5344CB8AC3E}">
        <p14:creationId xmlns:p14="http://schemas.microsoft.com/office/powerpoint/2010/main" val="76638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r, sitting, table, laptop&#10;&#10;Description automatically generated">
            <a:extLst>
              <a:ext uri="{FF2B5EF4-FFF2-40B4-BE49-F238E27FC236}">
                <a16:creationId xmlns:a16="http://schemas.microsoft.com/office/drawing/2014/main" id="{9B67F0FE-6A67-D44B-A16F-B7891796ECAF}"/>
              </a:ext>
            </a:extLst>
          </p:cNvPr>
          <p:cNvPicPr>
            <a:picLocks noChangeAspect="1"/>
          </p:cNvPicPr>
          <p:nvPr/>
        </p:nvPicPr>
        <p:blipFill rotWithShape="1">
          <a:blip r:embed="rId3">
            <a:extLst>
              <a:ext uri="{28A0092B-C50C-407E-A947-70E740481C1C}">
                <a14:useLocalDpi xmlns:a14="http://schemas.microsoft.com/office/drawing/2010/main" val="0"/>
              </a:ext>
            </a:extLst>
          </a:blip>
          <a:srcRect l="17583" t="23488" r="26803" b="15172"/>
          <a:stretch/>
        </p:blipFill>
        <p:spPr>
          <a:xfrm>
            <a:off x="6219987" y="397347"/>
            <a:ext cx="5847715" cy="5405579"/>
          </a:xfrm>
          <a:prstGeom prst="rect">
            <a:avLst/>
          </a:prstGeom>
        </p:spPr>
      </p:pic>
      <p:sp>
        <p:nvSpPr>
          <p:cNvPr id="6" name="Subtitle 5">
            <a:extLst>
              <a:ext uri="{FF2B5EF4-FFF2-40B4-BE49-F238E27FC236}">
                <a16:creationId xmlns:a16="http://schemas.microsoft.com/office/drawing/2014/main" id="{DFF10B3E-1301-4334-8F37-167C1EFC8EDA}"/>
              </a:ext>
            </a:extLst>
          </p:cNvPr>
          <p:cNvSpPr>
            <a:spLocks noGrp="1"/>
          </p:cNvSpPr>
          <p:nvPr>
            <p:ph type="subTitle" idx="4294967295"/>
          </p:nvPr>
        </p:nvSpPr>
        <p:spPr>
          <a:xfrm>
            <a:off x="499872" y="1435894"/>
            <a:ext cx="5286375" cy="3986212"/>
          </a:xfrm>
        </p:spPr>
        <p:txBody>
          <a:bodyPr>
            <a:normAutofit/>
          </a:bodyPr>
          <a:lstStyle/>
          <a:p>
            <a:pPr marL="0" indent="0" algn="l">
              <a:buNone/>
            </a:pPr>
            <a:r>
              <a:rPr lang="en-CA" sz="2400" dirty="0"/>
              <a:t>Observe it in the sky and compare it to the stars Bellatrix and Rigel. </a:t>
            </a:r>
          </a:p>
          <a:p>
            <a:pPr marL="0" indent="0" algn="l">
              <a:buNone/>
            </a:pPr>
            <a:endParaRPr lang="en-CA" sz="2400" dirty="0"/>
          </a:p>
          <a:p>
            <a:pPr marL="0" indent="0" algn="l">
              <a:buNone/>
            </a:pPr>
            <a:r>
              <a:rPr lang="en-CA" sz="2400" dirty="0"/>
              <a:t>Betelgeuse is usually similar to Rigel in terms of brightness but it’s now much more similar to fainter Bellatrix. </a:t>
            </a:r>
          </a:p>
        </p:txBody>
      </p:sp>
      <p:sp>
        <p:nvSpPr>
          <p:cNvPr id="5" name="Subtitle 5">
            <a:extLst>
              <a:ext uri="{FF2B5EF4-FFF2-40B4-BE49-F238E27FC236}">
                <a16:creationId xmlns:a16="http://schemas.microsoft.com/office/drawing/2014/main" id="{BBD96BB3-118E-484F-B955-3013561D4FB2}"/>
              </a:ext>
            </a:extLst>
          </p:cNvPr>
          <p:cNvSpPr txBox="1">
            <a:spLocks/>
          </p:cNvSpPr>
          <p:nvPr/>
        </p:nvSpPr>
        <p:spPr>
          <a:xfrm>
            <a:off x="5569367" y="6085669"/>
            <a:ext cx="6498336" cy="864701"/>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t">
              <a:lnSpc>
                <a:spcPct val="100000"/>
              </a:lnSpc>
              <a:spcBef>
                <a:spcPts val="0"/>
              </a:spcBef>
            </a:pPr>
            <a:r>
              <a:rPr lang="en-CA" sz="1400">
                <a:solidFill>
                  <a:schemeClr val="bg1">
                    <a:lumMod val="75000"/>
                  </a:schemeClr>
                </a:solidFill>
              </a:rPr>
              <a:t>Credit: Claude Duplessis</a:t>
            </a:r>
          </a:p>
          <a:p>
            <a:pPr algn="r" fontAlgn="t">
              <a:lnSpc>
                <a:spcPct val="100000"/>
              </a:lnSpc>
              <a:spcBef>
                <a:spcPts val="0"/>
              </a:spcBef>
            </a:pPr>
            <a:r>
              <a:rPr lang="en-CA" sz="1400">
                <a:hlinkClick r:id="rId4"/>
              </a:rPr>
              <a:t>http://claudeduplessis.com/</a:t>
            </a:r>
            <a:endParaRPr lang="en-CA" sz="1400"/>
          </a:p>
          <a:p>
            <a:pPr algn="r" fontAlgn="t">
              <a:lnSpc>
                <a:spcPct val="100000"/>
              </a:lnSpc>
              <a:spcBef>
                <a:spcPts val="0"/>
              </a:spcBef>
            </a:pPr>
            <a:endParaRPr lang="en-CA" sz="1400">
              <a:solidFill>
                <a:schemeClr val="bg1">
                  <a:lumMod val="75000"/>
                </a:schemeClr>
              </a:solidFill>
            </a:endParaRPr>
          </a:p>
        </p:txBody>
      </p:sp>
    </p:spTree>
    <p:extLst>
      <p:ext uri="{BB962C8B-B14F-4D97-AF65-F5344CB8AC3E}">
        <p14:creationId xmlns:p14="http://schemas.microsoft.com/office/powerpoint/2010/main" val="211525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8AAD55-EB2D-ED45-85E7-F74B4B59737C}"/>
              </a:ext>
            </a:extLst>
          </p:cNvPr>
          <p:cNvPicPr>
            <a:picLocks noChangeAspect="1"/>
          </p:cNvPicPr>
          <p:nvPr/>
        </p:nvPicPr>
        <p:blipFill>
          <a:blip r:embed="rId3"/>
          <a:stretch>
            <a:fillRect/>
          </a:stretch>
        </p:blipFill>
        <p:spPr>
          <a:xfrm>
            <a:off x="411009" y="466972"/>
            <a:ext cx="8585455" cy="5520540"/>
          </a:xfrm>
          <a:prstGeom prst="rect">
            <a:avLst/>
          </a:prstGeom>
        </p:spPr>
      </p:pic>
      <p:sp>
        <p:nvSpPr>
          <p:cNvPr id="5" name="Subtitle 5">
            <a:extLst>
              <a:ext uri="{FF2B5EF4-FFF2-40B4-BE49-F238E27FC236}">
                <a16:creationId xmlns:a16="http://schemas.microsoft.com/office/drawing/2014/main" id="{5C43C585-3D4C-3B47-92E7-90C666693299}"/>
              </a:ext>
            </a:extLst>
          </p:cNvPr>
          <p:cNvSpPr txBox="1">
            <a:spLocks/>
          </p:cNvSpPr>
          <p:nvPr/>
        </p:nvSpPr>
        <p:spPr>
          <a:xfrm>
            <a:off x="7488264" y="3918487"/>
            <a:ext cx="4703736" cy="1908876"/>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t">
              <a:lnSpc>
                <a:spcPct val="100000"/>
              </a:lnSpc>
              <a:spcBef>
                <a:spcPts val="0"/>
              </a:spcBef>
            </a:pPr>
            <a:r>
              <a:rPr lang="en-CA" dirty="0">
                <a:solidFill>
                  <a:schemeClr val="bg1">
                    <a:lumMod val="75000"/>
                  </a:schemeClr>
                </a:solidFill>
              </a:rPr>
              <a:t>The sky at the beginning of March, around 7pm. </a:t>
            </a:r>
          </a:p>
          <a:p>
            <a:pPr algn="l" fontAlgn="t">
              <a:lnSpc>
                <a:spcPct val="100000"/>
              </a:lnSpc>
              <a:spcBef>
                <a:spcPts val="0"/>
              </a:spcBef>
            </a:pPr>
            <a:endParaRPr lang="en-CA" dirty="0">
              <a:solidFill>
                <a:schemeClr val="bg1">
                  <a:lumMod val="75000"/>
                </a:schemeClr>
              </a:solidFill>
            </a:endParaRPr>
          </a:p>
          <a:p>
            <a:pPr algn="l" fontAlgn="t">
              <a:lnSpc>
                <a:spcPct val="100000"/>
              </a:lnSpc>
              <a:spcBef>
                <a:spcPts val="0"/>
              </a:spcBef>
            </a:pPr>
            <a:r>
              <a:rPr lang="en-CA" dirty="0">
                <a:solidFill>
                  <a:schemeClr val="bg1">
                    <a:lumMod val="75000"/>
                  </a:schemeClr>
                </a:solidFill>
              </a:rPr>
              <a:t>Orion is visible to the south after sunset. </a:t>
            </a:r>
          </a:p>
        </p:txBody>
      </p:sp>
      <p:sp>
        <p:nvSpPr>
          <p:cNvPr id="7" name="Subtitle 5">
            <a:extLst>
              <a:ext uri="{FF2B5EF4-FFF2-40B4-BE49-F238E27FC236}">
                <a16:creationId xmlns:a16="http://schemas.microsoft.com/office/drawing/2014/main" id="{D2324CFC-66A0-2C44-A82A-16290B242881}"/>
              </a:ext>
            </a:extLst>
          </p:cNvPr>
          <p:cNvSpPr txBox="1">
            <a:spLocks/>
          </p:cNvSpPr>
          <p:nvPr/>
        </p:nvSpPr>
        <p:spPr>
          <a:xfrm>
            <a:off x="8300634" y="6147661"/>
            <a:ext cx="3494868" cy="586352"/>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rgbClr val="AAE0FA"/>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rgbClr val="AAE0FA"/>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rgbClr val="AAE0FA"/>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rgbClr val="AAE0FA"/>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t">
              <a:lnSpc>
                <a:spcPct val="100000"/>
              </a:lnSpc>
              <a:spcBef>
                <a:spcPts val="0"/>
              </a:spcBef>
            </a:pPr>
            <a:r>
              <a:rPr lang="en-CA" sz="1400" dirty="0">
                <a:solidFill>
                  <a:schemeClr val="bg1">
                    <a:lumMod val="75000"/>
                  </a:schemeClr>
                </a:solidFill>
              </a:rPr>
              <a:t>Image created with </a:t>
            </a:r>
            <a:r>
              <a:rPr lang="en-CA" sz="1400" dirty="0" err="1">
                <a:solidFill>
                  <a:schemeClr val="bg1">
                    <a:lumMod val="75000"/>
                  </a:schemeClr>
                </a:solidFill>
              </a:rPr>
              <a:t>Stellarium</a:t>
            </a:r>
            <a:endParaRPr lang="en-CA" sz="1400" dirty="0">
              <a:solidFill>
                <a:schemeClr val="bg1">
                  <a:lumMod val="75000"/>
                </a:schemeClr>
              </a:solidFill>
            </a:endParaRPr>
          </a:p>
          <a:p>
            <a:pPr algn="r" fontAlgn="t">
              <a:lnSpc>
                <a:spcPct val="100000"/>
              </a:lnSpc>
              <a:spcBef>
                <a:spcPts val="0"/>
              </a:spcBef>
            </a:pPr>
            <a:r>
              <a:rPr lang="en-CA" sz="1400" dirty="0">
                <a:hlinkClick r:id="rId4"/>
              </a:rPr>
              <a:t>http://stellarium.org/</a:t>
            </a:r>
            <a:endParaRPr lang="en-CA" sz="1400" dirty="0">
              <a:solidFill>
                <a:schemeClr val="bg1">
                  <a:lumMod val="75000"/>
                </a:schemeClr>
              </a:solidFill>
              <a:hlinkClick r:id="rId5"/>
            </a:endParaRPr>
          </a:p>
        </p:txBody>
      </p:sp>
    </p:spTree>
    <p:extLst>
      <p:ext uri="{BB962C8B-B14F-4D97-AF65-F5344CB8AC3E}">
        <p14:creationId xmlns:p14="http://schemas.microsoft.com/office/powerpoint/2010/main" val="235169396"/>
      </p:ext>
    </p:extLst>
  </p:cSld>
  <p:clrMapOvr>
    <a:masterClrMapping/>
  </p:clrMapOvr>
</p:sld>
</file>

<file path=ppt/theme/theme1.xml><?xml version="1.0" encoding="utf-8"?>
<a:theme xmlns:a="http://schemas.openxmlformats.org/drawingml/2006/main" name="DU Title">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U Header">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U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U Black Header">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U Black Reg">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ocial  &amp; Contact">
  <a:themeElements>
    <a:clrScheme name="Custom 2">
      <a:dk1>
        <a:sysClr val="windowText" lastClr="000000"/>
      </a:dk1>
      <a:lt1>
        <a:sysClr val="window" lastClr="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Discover the Universe">
      <a:majorFont>
        <a:latin typeface="Coluna Rounded"/>
        <a:ea typeface=""/>
        <a:cs typeface=""/>
      </a:majorFont>
      <a:minorFont>
        <a:latin typeface="Avenir LT Std 3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10513</TotalTime>
  <Words>562</Words>
  <Application>Microsoft Macintosh PowerPoint</Application>
  <PresentationFormat>Widescreen</PresentationFormat>
  <Paragraphs>63</Paragraphs>
  <Slides>13</Slides>
  <Notes>10</Notes>
  <HiddenSlides>0</HiddenSlides>
  <MMClips>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13</vt:i4>
      </vt:variant>
    </vt:vector>
  </HeadingPairs>
  <TitlesOfParts>
    <vt:vector size="23" baseType="lpstr">
      <vt:lpstr>Arial</vt:lpstr>
      <vt:lpstr>Avenir LT Std 35 Light</vt:lpstr>
      <vt:lpstr>Calibri</vt:lpstr>
      <vt:lpstr>Impact</vt:lpstr>
      <vt:lpstr>DU Title</vt:lpstr>
      <vt:lpstr>DU Header</vt:lpstr>
      <vt:lpstr>DU Reg</vt:lpstr>
      <vt:lpstr>DU Black Header</vt:lpstr>
      <vt:lpstr>DU Black Reg</vt:lpstr>
      <vt:lpstr>Social  &amp; Contact</vt:lpstr>
      <vt:lpstr>What’s happening with the star Betelgeuse?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go further…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dc:creator>
  <cp:lastModifiedBy>Julie Bolduc-Duval</cp:lastModifiedBy>
  <cp:revision>51</cp:revision>
  <dcterms:created xsi:type="dcterms:W3CDTF">2019-05-06T20:07:08Z</dcterms:created>
  <dcterms:modified xsi:type="dcterms:W3CDTF">2020-03-04T22:34:43Z</dcterms:modified>
</cp:coreProperties>
</file>