
<file path=[Content_Types].xml><?xml version="1.0" encoding="utf-8"?>
<Types xmlns="http://schemas.openxmlformats.org/package/2006/content-types">
  <Default Extension="gif" ContentType="image/gif"/>
  <Default Extension="jpeg" ContentType="image/jpeg"/>
  <Default Extension="jpg" ContentType="image/jpeg"/>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8" r:id="rId3"/>
    <p:sldId id="257" r:id="rId4"/>
    <p:sldId id="259" r:id="rId5"/>
    <p:sldId id="261" r:id="rId6"/>
    <p:sldId id="262" r:id="rId7"/>
    <p:sldId id="260" r:id="rId8"/>
    <p:sldId id="268" r:id="rId9"/>
    <p:sldId id="272" r:id="rId10"/>
    <p:sldId id="264" r:id="rId11"/>
    <p:sldId id="266" r:id="rId12"/>
    <p:sldId id="267" r:id="rId13"/>
    <p:sldId id="273" r:id="rId14"/>
    <p:sldId id="274" r:id="rId15"/>
    <p:sldId id="275" r:id="rId16"/>
    <p:sldId id="27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BC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96"/>
    <p:restoredTop sz="94690"/>
  </p:normalViewPr>
  <p:slideViewPr>
    <p:cSldViewPr snapToGrid="0" snapToObjects="1">
      <p:cViewPr varScale="1">
        <p:scale>
          <a:sx n="99" d="100"/>
          <a:sy n="99" d="100"/>
        </p:scale>
        <p:origin x="59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520C4D-AEB3-224A-BEFC-47534C22BE6C}" type="datetimeFigureOut">
              <a:rPr lang="en-US" smtClean="0"/>
              <a:t>9/3/19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17C8AE-CD65-EA46-80FF-5EE699BBE75B}" type="slidenum">
              <a:rPr lang="en-US" smtClean="0"/>
              <a:t>‹#›</a:t>
            </a:fld>
            <a:endParaRPr lang="en-US"/>
          </a:p>
        </p:txBody>
      </p:sp>
    </p:spTree>
    <p:extLst>
      <p:ext uri="{BB962C8B-B14F-4D97-AF65-F5344CB8AC3E}">
        <p14:creationId xmlns:p14="http://schemas.microsoft.com/office/powerpoint/2010/main" val="117569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17C8AE-CD65-EA46-80FF-5EE699BBE75B}" type="slidenum">
              <a:rPr lang="en-US" smtClean="0"/>
              <a:t>4</a:t>
            </a:fld>
            <a:endParaRPr lang="en-US"/>
          </a:p>
        </p:txBody>
      </p:sp>
    </p:spTree>
    <p:extLst>
      <p:ext uri="{BB962C8B-B14F-4D97-AF65-F5344CB8AC3E}">
        <p14:creationId xmlns:p14="http://schemas.microsoft.com/office/powerpoint/2010/main" val="1983111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17C8AE-CD65-EA46-80FF-5EE699BBE75B}" type="slidenum">
              <a:rPr lang="en-US" smtClean="0"/>
              <a:t>6</a:t>
            </a:fld>
            <a:endParaRPr lang="en-US"/>
          </a:p>
        </p:txBody>
      </p:sp>
    </p:spTree>
    <p:extLst>
      <p:ext uri="{BB962C8B-B14F-4D97-AF65-F5344CB8AC3E}">
        <p14:creationId xmlns:p14="http://schemas.microsoft.com/office/powerpoint/2010/main" val="1648101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17C8AE-CD65-EA46-80FF-5EE699BBE75B}" type="slidenum">
              <a:rPr lang="en-US" smtClean="0"/>
              <a:t>9</a:t>
            </a:fld>
            <a:endParaRPr lang="en-US"/>
          </a:p>
        </p:txBody>
      </p:sp>
    </p:spTree>
    <p:extLst>
      <p:ext uri="{BB962C8B-B14F-4D97-AF65-F5344CB8AC3E}">
        <p14:creationId xmlns:p14="http://schemas.microsoft.com/office/powerpoint/2010/main" val="4076802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17C8AE-CD65-EA46-80FF-5EE699BBE75B}" type="slidenum">
              <a:rPr lang="en-US" smtClean="0"/>
              <a:t>14</a:t>
            </a:fld>
            <a:endParaRPr lang="en-US"/>
          </a:p>
        </p:txBody>
      </p:sp>
    </p:spTree>
    <p:extLst>
      <p:ext uri="{BB962C8B-B14F-4D97-AF65-F5344CB8AC3E}">
        <p14:creationId xmlns:p14="http://schemas.microsoft.com/office/powerpoint/2010/main" val="1295038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17C8AE-CD65-EA46-80FF-5EE699BBE75B}" type="slidenum">
              <a:rPr lang="en-US" smtClean="0"/>
              <a:t>16</a:t>
            </a:fld>
            <a:endParaRPr lang="en-US"/>
          </a:p>
        </p:txBody>
      </p:sp>
    </p:spTree>
    <p:extLst>
      <p:ext uri="{BB962C8B-B14F-4D97-AF65-F5344CB8AC3E}">
        <p14:creationId xmlns:p14="http://schemas.microsoft.com/office/powerpoint/2010/main" val="4253616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EE80D-B133-9346-8D4A-A00F3E6700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C0434F-DD80-7340-8F07-141456D8EA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B6AC80-26A2-A34B-9CF4-A3F639700B12}"/>
              </a:ext>
            </a:extLst>
          </p:cNvPr>
          <p:cNvSpPr>
            <a:spLocks noGrp="1"/>
          </p:cNvSpPr>
          <p:nvPr>
            <p:ph type="dt" sz="half" idx="10"/>
          </p:nvPr>
        </p:nvSpPr>
        <p:spPr/>
        <p:txBody>
          <a:bodyPr/>
          <a:lstStyle/>
          <a:p>
            <a:fld id="{4B2EADF2-107F-6041-9F01-C228B8CF0CBA}" type="datetimeFigureOut">
              <a:rPr lang="en-US" smtClean="0"/>
              <a:t>9/3/19</a:t>
            </a:fld>
            <a:endParaRPr lang="en-US"/>
          </a:p>
        </p:txBody>
      </p:sp>
      <p:sp>
        <p:nvSpPr>
          <p:cNvPr id="5" name="Footer Placeholder 4">
            <a:extLst>
              <a:ext uri="{FF2B5EF4-FFF2-40B4-BE49-F238E27FC236}">
                <a16:creationId xmlns:a16="http://schemas.microsoft.com/office/drawing/2014/main" id="{4BF8919F-45AB-344C-82E3-80B1DB7784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B2030-2BFF-3948-98AE-A9FE0B7A2C32}"/>
              </a:ext>
            </a:extLst>
          </p:cNvPr>
          <p:cNvSpPr>
            <a:spLocks noGrp="1"/>
          </p:cNvSpPr>
          <p:nvPr>
            <p:ph type="sldNum" sz="quarter" idx="12"/>
          </p:nvPr>
        </p:nvSpPr>
        <p:spPr/>
        <p:txBody>
          <a:bodyPr/>
          <a:lstStyle/>
          <a:p>
            <a:fld id="{A693B08D-1218-4E41-B1CE-0EFB5F638EC3}" type="slidenum">
              <a:rPr lang="en-US" smtClean="0"/>
              <a:t>‹#›</a:t>
            </a:fld>
            <a:endParaRPr lang="en-US"/>
          </a:p>
        </p:txBody>
      </p:sp>
    </p:spTree>
    <p:extLst>
      <p:ext uri="{BB962C8B-B14F-4D97-AF65-F5344CB8AC3E}">
        <p14:creationId xmlns:p14="http://schemas.microsoft.com/office/powerpoint/2010/main" val="2862767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73AFC-A15B-D742-875E-F39F314C27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35BF15-543C-6A41-9741-42B6AB1665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5B1D0-B4B8-1D4A-9C76-E09670918A95}"/>
              </a:ext>
            </a:extLst>
          </p:cNvPr>
          <p:cNvSpPr>
            <a:spLocks noGrp="1"/>
          </p:cNvSpPr>
          <p:nvPr>
            <p:ph type="dt" sz="half" idx="10"/>
          </p:nvPr>
        </p:nvSpPr>
        <p:spPr/>
        <p:txBody>
          <a:bodyPr/>
          <a:lstStyle/>
          <a:p>
            <a:fld id="{4B2EADF2-107F-6041-9F01-C228B8CF0CBA}" type="datetimeFigureOut">
              <a:rPr lang="en-US" smtClean="0"/>
              <a:t>9/3/19</a:t>
            </a:fld>
            <a:endParaRPr lang="en-US"/>
          </a:p>
        </p:txBody>
      </p:sp>
      <p:sp>
        <p:nvSpPr>
          <p:cNvPr id="5" name="Footer Placeholder 4">
            <a:extLst>
              <a:ext uri="{FF2B5EF4-FFF2-40B4-BE49-F238E27FC236}">
                <a16:creationId xmlns:a16="http://schemas.microsoft.com/office/drawing/2014/main" id="{6BC60107-8B49-9F48-9906-EB3E1FEAD5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AA7567-AD69-7749-BED2-1E1F363C4BF3}"/>
              </a:ext>
            </a:extLst>
          </p:cNvPr>
          <p:cNvSpPr>
            <a:spLocks noGrp="1"/>
          </p:cNvSpPr>
          <p:nvPr>
            <p:ph type="sldNum" sz="quarter" idx="12"/>
          </p:nvPr>
        </p:nvSpPr>
        <p:spPr/>
        <p:txBody>
          <a:bodyPr/>
          <a:lstStyle/>
          <a:p>
            <a:fld id="{A693B08D-1218-4E41-B1CE-0EFB5F638EC3}" type="slidenum">
              <a:rPr lang="en-US" smtClean="0"/>
              <a:t>‹#›</a:t>
            </a:fld>
            <a:endParaRPr lang="en-US"/>
          </a:p>
        </p:txBody>
      </p:sp>
    </p:spTree>
    <p:extLst>
      <p:ext uri="{BB962C8B-B14F-4D97-AF65-F5344CB8AC3E}">
        <p14:creationId xmlns:p14="http://schemas.microsoft.com/office/powerpoint/2010/main" val="2934727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7661DC-2064-0F41-B4CE-35D5D79786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DBC6E0-CC0A-8443-8354-9195BC7599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022BB0-A08C-334A-9CA5-0F5572C2A3EA}"/>
              </a:ext>
            </a:extLst>
          </p:cNvPr>
          <p:cNvSpPr>
            <a:spLocks noGrp="1"/>
          </p:cNvSpPr>
          <p:nvPr>
            <p:ph type="dt" sz="half" idx="10"/>
          </p:nvPr>
        </p:nvSpPr>
        <p:spPr/>
        <p:txBody>
          <a:bodyPr/>
          <a:lstStyle/>
          <a:p>
            <a:fld id="{4B2EADF2-107F-6041-9F01-C228B8CF0CBA}" type="datetimeFigureOut">
              <a:rPr lang="en-US" smtClean="0"/>
              <a:t>9/3/19</a:t>
            </a:fld>
            <a:endParaRPr lang="en-US"/>
          </a:p>
        </p:txBody>
      </p:sp>
      <p:sp>
        <p:nvSpPr>
          <p:cNvPr id="5" name="Footer Placeholder 4">
            <a:extLst>
              <a:ext uri="{FF2B5EF4-FFF2-40B4-BE49-F238E27FC236}">
                <a16:creationId xmlns:a16="http://schemas.microsoft.com/office/drawing/2014/main" id="{2B021198-5B30-7543-A8AD-569B419525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8E36AB-2318-5D49-A022-F8C9502DC1DE}"/>
              </a:ext>
            </a:extLst>
          </p:cNvPr>
          <p:cNvSpPr>
            <a:spLocks noGrp="1"/>
          </p:cNvSpPr>
          <p:nvPr>
            <p:ph type="sldNum" sz="quarter" idx="12"/>
          </p:nvPr>
        </p:nvSpPr>
        <p:spPr/>
        <p:txBody>
          <a:bodyPr/>
          <a:lstStyle/>
          <a:p>
            <a:fld id="{A693B08D-1218-4E41-B1CE-0EFB5F638EC3}" type="slidenum">
              <a:rPr lang="en-US" smtClean="0"/>
              <a:t>‹#›</a:t>
            </a:fld>
            <a:endParaRPr lang="en-US"/>
          </a:p>
        </p:txBody>
      </p:sp>
    </p:spTree>
    <p:extLst>
      <p:ext uri="{BB962C8B-B14F-4D97-AF65-F5344CB8AC3E}">
        <p14:creationId xmlns:p14="http://schemas.microsoft.com/office/powerpoint/2010/main" val="275850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B3348-F43D-484E-95B6-6D890F8F3F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87CDF3-BC84-3546-A789-4332DE4F88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5431D8-77B3-2140-A618-4FFEB44D2BFF}"/>
              </a:ext>
            </a:extLst>
          </p:cNvPr>
          <p:cNvSpPr>
            <a:spLocks noGrp="1"/>
          </p:cNvSpPr>
          <p:nvPr>
            <p:ph type="dt" sz="half" idx="10"/>
          </p:nvPr>
        </p:nvSpPr>
        <p:spPr/>
        <p:txBody>
          <a:bodyPr/>
          <a:lstStyle/>
          <a:p>
            <a:fld id="{4B2EADF2-107F-6041-9F01-C228B8CF0CBA}" type="datetimeFigureOut">
              <a:rPr lang="en-US" smtClean="0"/>
              <a:t>9/3/19</a:t>
            </a:fld>
            <a:endParaRPr lang="en-US"/>
          </a:p>
        </p:txBody>
      </p:sp>
      <p:sp>
        <p:nvSpPr>
          <p:cNvPr id="5" name="Footer Placeholder 4">
            <a:extLst>
              <a:ext uri="{FF2B5EF4-FFF2-40B4-BE49-F238E27FC236}">
                <a16:creationId xmlns:a16="http://schemas.microsoft.com/office/drawing/2014/main" id="{2DF4FD46-0691-E84C-A273-1DF6246EEC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04ABFD-9BF7-9B4D-A83F-1C0EF4C13401}"/>
              </a:ext>
            </a:extLst>
          </p:cNvPr>
          <p:cNvSpPr>
            <a:spLocks noGrp="1"/>
          </p:cNvSpPr>
          <p:nvPr>
            <p:ph type="sldNum" sz="quarter" idx="12"/>
          </p:nvPr>
        </p:nvSpPr>
        <p:spPr/>
        <p:txBody>
          <a:bodyPr/>
          <a:lstStyle/>
          <a:p>
            <a:fld id="{A693B08D-1218-4E41-B1CE-0EFB5F638EC3}" type="slidenum">
              <a:rPr lang="en-US" smtClean="0"/>
              <a:t>‹#›</a:t>
            </a:fld>
            <a:endParaRPr lang="en-US"/>
          </a:p>
        </p:txBody>
      </p:sp>
    </p:spTree>
    <p:extLst>
      <p:ext uri="{BB962C8B-B14F-4D97-AF65-F5344CB8AC3E}">
        <p14:creationId xmlns:p14="http://schemas.microsoft.com/office/powerpoint/2010/main" val="1537324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EFC07-7F42-A64D-A2D4-4F00477183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BDF331-6F98-3A4F-B16E-71716448E3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1852E6-5B54-5745-8FD0-0F4953A8C697}"/>
              </a:ext>
            </a:extLst>
          </p:cNvPr>
          <p:cNvSpPr>
            <a:spLocks noGrp="1"/>
          </p:cNvSpPr>
          <p:nvPr>
            <p:ph type="dt" sz="half" idx="10"/>
          </p:nvPr>
        </p:nvSpPr>
        <p:spPr/>
        <p:txBody>
          <a:bodyPr/>
          <a:lstStyle/>
          <a:p>
            <a:fld id="{4B2EADF2-107F-6041-9F01-C228B8CF0CBA}" type="datetimeFigureOut">
              <a:rPr lang="en-US" smtClean="0"/>
              <a:t>9/3/19</a:t>
            </a:fld>
            <a:endParaRPr lang="en-US"/>
          </a:p>
        </p:txBody>
      </p:sp>
      <p:sp>
        <p:nvSpPr>
          <p:cNvPr id="5" name="Footer Placeholder 4">
            <a:extLst>
              <a:ext uri="{FF2B5EF4-FFF2-40B4-BE49-F238E27FC236}">
                <a16:creationId xmlns:a16="http://schemas.microsoft.com/office/drawing/2014/main" id="{D69ADEFB-5998-8040-9A78-2A8C71BD5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1F99D7-8BF8-5341-81C5-0AF9E3F33E7A}"/>
              </a:ext>
            </a:extLst>
          </p:cNvPr>
          <p:cNvSpPr>
            <a:spLocks noGrp="1"/>
          </p:cNvSpPr>
          <p:nvPr>
            <p:ph type="sldNum" sz="quarter" idx="12"/>
          </p:nvPr>
        </p:nvSpPr>
        <p:spPr/>
        <p:txBody>
          <a:bodyPr/>
          <a:lstStyle/>
          <a:p>
            <a:fld id="{A693B08D-1218-4E41-B1CE-0EFB5F638EC3}" type="slidenum">
              <a:rPr lang="en-US" smtClean="0"/>
              <a:t>‹#›</a:t>
            </a:fld>
            <a:endParaRPr lang="en-US"/>
          </a:p>
        </p:txBody>
      </p:sp>
    </p:spTree>
    <p:extLst>
      <p:ext uri="{BB962C8B-B14F-4D97-AF65-F5344CB8AC3E}">
        <p14:creationId xmlns:p14="http://schemas.microsoft.com/office/powerpoint/2010/main" val="3488979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53D61-F6EF-E84B-A1BB-EDF15D7C58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A01204-24B6-8448-8A0A-B97F14A679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95CD17-CB70-154B-9610-2190E3B7A0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9B8B2E-244B-0846-95F6-80DB99D54E40}"/>
              </a:ext>
            </a:extLst>
          </p:cNvPr>
          <p:cNvSpPr>
            <a:spLocks noGrp="1"/>
          </p:cNvSpPr>
          <p:nvPr>
            <p:ph type="dt" sz="half" idx="10"/>
          </p:nvPr>
        </p:nvSpPr>
        <p:spPr/>
        <p:txBody>
          <a:bodyPr/>
          <a:lstStyle/>
          <a:p>
            <a:fld id="{4B2EADF2-107F-6041-9F01-C228B8CF0CBA}" type="datetimeFigureOut">
              <a:rPr lang="en-US" smtClean="0"/>
              <a:t>9/3/19</a:t>
            </a:fld>
            <a:endParaRPr lang="en-US"/>
          </a:p>
        </p:txBody>
      </p:sp>
      <p:sp>
        <p:nvSpPr>
          <p:cNvPr id="6" name="Footer Placeholder 5">
            <a:extLst>
              <a:ext uri="{FF2B5EF4-FFF2-40B4-BE49-F238E27FC236}">
                <a16:creationId xmlns:a16="http://schemas.microsoft.com/office/drawing/2014/main" id="{F8442DD2-D2D1-F548-8190-52F36C0420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224B77-1BDF-2743-AB2C-5E60ECCC6B7A}"/>
              </a:ext>
            </a:extLst>
          </p:cNvPr>
          <p:cNvSpPr>
            <a:spLocks noGrp="1"/>
          </p:cNvSpPr>
          <p:nvPr>
            <p:ph type="sldNum" sz="quarter" idx="12"/>
          </p:nvPr>
        </p:nvSpPr>
        <p:spPr/>
        <p:txBody>
          <a:bodyPr/>
          <a:lstStyle/>
          <a:p>
            <a:fld id="{A693B08D-1218-4E41-B1CE-0EFB5F638EC3}" type="slidenum">
              <a:rPr lang="en-US" smtClean="0"/>
              <a:t>‹#›</a:t>
            </a:fld>
            <a:endParaRPr lang="en-US"/>
          </a:p>
        </p:txBody>
      </p:sp>
    </p:spTree>
    <p:extLst>
      <p:ext uri="{BB962C8B-B14F-4D97-AF65-F5344CB8AC3E}">
        <p14:creationId xmlns:p14="http://schemas.microsoft.com/office/powerpoint/2010/main" val="2939513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A0C3A-8BEE-B146-BD1D-93944FF0C3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79D1C2-FA62-324B-A7FC-AD70EB01AE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A61F22-0D94-ED48-82C4-A50BEFA1F2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9FD3C-B944-3A4F-AB62-21EC09B869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93686D-DD9C-C846-AED7-D3647F9F77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BB5377-9749-2D41-9364-B8AE17559D9D}"/>
              </a:ext>
            </a:extLst>
          </p:cNvPr>
          <p:cNvSpPr>
            <a:spLocks noGrp="1"/>
          </p:cNvSpPr>
          <p:nvPr>
            <p:ph type="dt" sz="half" idx="10"/>
          </p:nvPr>
        </p:nvSpPr>
        <p:spPr/>
        <p:txBody>
          <a:bodyPr/>
          <a:lstStyle/>
          <a:p>
            <a:fld id="{4B2EADF2-107F-6041-9F01-C228B8CF0CBA}" type="datetimeFigureOut">
              <a:rPr lang="en-US" smtClean="0"/>
              <a:t>9/3/19</a:t>
            </a:fld>
            <a:endParaRPr lang="en-US"/>
          </a:p>
        </p:txBody>
      </p:sp>
      <p:sp>
        <p:nvSpPr>
          <p:cNvPr id="8" name="Footer Placeholder 7">
            <a:extLst>
              <a:ext uri="{FF2B5EF4-FFF2-40B4-BE49-F238E27FC236}">
                <a16:creationId xmlns:a16="http://schemas.microsoft.com/office/drawing/2014/main" id="{158F2090-21F3-1444-B12F-01C4799692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8564AB-B758-4142-B3A2-9C3417A4EFED}"/>
              </a:ext>
            </a:extLst>
          </p:cNvPr>
          <p:cNvSpPr>
            <a:spLocks noGrp="1"/>
          </p:cNvSpPr>
          <p:nvPr>
            <p:ph type="sldNum" sz="quarter" idx="12"/>
          </p:nvPr>
        </p:nvSpPr>
        <p:spPr/>
        <p:txBody>
          <a:bodyPr/>
          <a:lstStyle/>
          <a:p>
            <a:fld id="{A693B08D-1218-4E41-B1CE-0EFB5F638EC3}" type="slidenum">
              <a:rPr lang="en-US" smtClean="0"/>
              <a:t>‹#›</a:t>
            </a:fld>
            <a:endParaRPr lang="en-US"/>
          </a:p>
        </p:txBody>
      </p:sp>
    </p:spTree>
    <p:extLst>
      <p:ext uri="{BB962C8B-B14F-4D97-AF65-F5344CB8AC3E}">
        <p14:creationId xmlns:p14="http://schemas.microsoft.com/office/powerpoint/2010/main" val="2663131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7D05-E97C-2348-956D-73B0E6E872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A2F68D-F4EC-034A-91A9-2508D5AD4A63}"/>
              </a:ext>
            </a:extLst>
          </p:cNvPr>
          <p:cNvSpPr>
            <a:spLocks noGrp="1"/>
          </p:cNvSpPr>
          <p:nvPr>
            <p:ph type="dt" sz="half" idx="10"/>
          </p:nvPr>
        </p:nvSpPr>
        <p:spPr/>
        <p:txBody>
          <a:bodyPr/>
          <a:lstStyle/>
          <a:p>
            <a:fld id="{4B2EADF2-107F-6041-9F01-C228B8CF0CBA}" type="datetimeFigureOut">
              <a:rPr lang="en-US" smtClean="0"/>
              <a:t>9/3/19</a:t>
            </a:fld>
            <a:endParaRPr lang="en-US"/>
          </a:p>
        </p:txBody>
      </p:sp>
      <p:sp>
        <p:nvSpPr>
          <p:cNvPr id="4" name="Footer Placeholder 3">
            <a:extLst>
              <a:ext uri="{FF2B5EF4-FFF2-40B4-BE49-F238E27FC236}">
                <a16:creationId xmlns:a16="http://schemas.microsoft.com/office/drawing/2014/main" id="{B9B3AA38-CFD3-C845-976B-08B906E57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140A87-1828-1847-BF15-A71656899BA3}"/>
              </a:ext>
            </a:extLst>
          </p:cNvPr>
          <p:cNvSpPr>
            <a:spLocks noGrp="1"/>
          </p:cNvSpPr>
          <p:nvPr>
            <p:ph type="sldNum" sz="quarter" idx="12"/>
          </p:nvPr>
        </p:nvSpPr>
        <p:spPr/>
        <p:txBody>
          <a:bodyPr/>
          <a:lstStyle/>
          <a:p>
            <a:fld id="{A693B08D-1218-4E41-B1CE-0EFB5F638EC3}" type="slidenum">
              <a:rPr lang="en-US" smtClean="0"/>
              <a:t>‹#›</a:t>
            </a:fld>
            <a:endParaRPr lang="en-US"/>
          </a:p>
        </p:txBody>
      </p:sp>
    </p:spTree>
    <p:extLst>
      <p:ext uri="{BB962C8B-B14F-4D97-AF65-F5344CB8AC3E}">
        <p14:creationId xmlns:p14="http://schemas.microsoft.com/office/powerpoint/2010/main" val="886303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A6D7F9-0540-2D41-B5CA-15760A8D84B8}"/>
              </a:ext>
            </a:extLst>
          </p:cNvPr>
          <p:cNvSpPr>
            <a:spLocks noGrp="1"/>
          </p:cNvSpPr>
          <p:nvPr>
            <p:ph type="dt" sz="half" idx="10"/>
          </p:nvPr>
        </p:nvSpPr>
        <p:spPr/>
        <p:txBody>
          <a:bodyPr/>
          <a:lstStyle/>
          <a:p>
            <a:fld id="{4B2EADF2-107F-6041-9F01-C228B8CF0CBA}" type="datetimeFigureOut">
              <a:rPr lang="en-US" smtClean="0"/>
              <a:t>9/3/19</a:t>
            </a:fld>
            <a:endParaRPr lang="en-US"/>
          </a:p>
        </p:txBody>
      </p:sp>
      <p:sp>
        <p:nvSpPr>
          <p:cNvPr id="3" name="Footer Placeholder 2">
            <a:extLst>
              <a:ext uri="{FF2B5EF4-FFF2-40B4-BE49-F238E27FC236}">
                <a16:creationId xmlns:a16="http://schemas.microsoft.com/office/drawing/2014/main" id="{D807D457-32F5-294B-9A44-025B176372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78FD40-E3FD-4240-8546-572F54083533}"/>
              </a:ext>
            </a:extLst>
          </p:cNvPr>
          <p:cNvSpPr>
            <a:spLocks noGrp="1"/>
          </p:cNvSpPr>
          <p:nvPr>
            <p:ph type="sldNum" sz="quarter" idx="12"/>
          </p:nvPr>
        </p:nvSpPr>
        <p:spPr/>
        <p:txBody>
          <a:bodyPr/>
          <a:lstStyle/>
          <a:p>
            <a:fld id="{A693B08D-1218-4E41-B1CE-0EFB5F638EC3}" type="slidenum">
              <a:rPr lang="en-US" smtClean="0"/>
              <a:t>‹#›</a:t>
            </a:fld>
            <a:endParaRPr lang="en-US"/>
          </a:p>
        </p:txBody>
      </p:sp>
    </p:spTree>
    <p:extLst>
      <p:ext uri="{BB962C8B-B14F-4D97-AF65-F5344CB8AC3E}">
        <p14:creationId xmlns:p14="http://schemas.microsoft.com/office/powerpoint/2010/main" val="2409465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AAA15-62D2-5A41-AF30-F40E9273EE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C9F739-706C-AF42-B7E5-B0669F1FAC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6CDF5E-3042-DB46-B3B3-8CD2AD24E1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CF38E7-B1E9-3448-A268-1753C967B3F9}"/>
              </a:ext>
            </a:extLst>
          </p:cNvPr>
          <p:cNvSpPr>
            <a:spLocks noGrp="1"/>
          </p:cNvSpPr>
          <p:nvPr>
            <p:ph type="dt" sz="half" idx="10"/>
          </p:nvPr>
        </p:nvSpPr>
        <p:spPr/>
        <p:txBody>
          <a:bodyPr/>
          <a:lstStyle/>
          <a:p>
            <a:fld id="{4B2EADF2-107F-6041-9F01-C228B8CF0CBA}" type="datetimeFigureOut">
              <a:rPr lang="en-US" smtClean="0"/>
              <a:t>9/3/19</a:t>
            </a:fld>
            <a:endParaRPr lang="en-US"/>
          </a:p>
        </p:txBody>
      </p:sp>
      <p:sp>
        <p:nvSpPr>
          <p:cNvPr id="6" name="Footer Placeholder 5">
            <a:extLst>
              <a:ext uri="{FF2B5EF4-FFF2-40B4-BE49-F238E27FC236}">
                <a16:creationId xmlns:a16="http://schemas.microsoft.com/office/drawing/2014/main" id="{669AB2FA-EEE1-744F-B0D1-BAA2EA4E2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1A7FA9-66DA-D84A-98DB-E21F6E1AB210}"/>
              </a:ext>
            </a:extLst>
          </p:cNvPr>
          <p:cNvSpPr>
            <a:spLocks noGrp="1"/>
          </p:cNvSpPr>
          <p:nvPr>
            <p:ph type="sldNum" sz="quarter" idx="12"/>
          </p:nvPr>
        </p:nvSpPr>
        <p:spPr/>
        <p:txBody>
          <a:bodyPr/>
          <a:lstStyle/>
          <a:p>
            <a:fld id="{A693B08D-1218-4E41-B1CE-0EFB5F638EC3}" type="slidenum">
              <a:rPr lang="en-US" smtClean="0"/>
              <a:t>‹#›</a:t>
            </a:fld>
            <a:endParaRPr lang="en-US"/>
          </a:p>
        </p:txBody>
      </p:sp>
    </p:spTree>
    <p:extLst>
      <p:ext uri="{BB962C8B-B14F-4D97-AF65-F5344CB8AC3E}">
        <p14:creationId xmlns:p14="http://schemas.microsoft.com/office/powerpoint/2010/main" val="3611061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8F710-5A99-D14C-8BAD-60DA8F686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9A3E8E-F2A1-F74C-AAC1-594006D77B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6F2C9D-F3AA-E741-B370-B086B72E1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41A2ED-6CE5-934D-B1DE-D6879FF4BB5E}"/>
              </a:ext>
            </a:extLst>
          </p:cNvPr>
          <p:cNvSpPr>
            <a:spLocks noGrp="1"/>
          </p:cNvSpPr>
          <p:nvPr>
            <p:ph type="dt" sz="half" idx="10"/>
          </p:nvPr>
        </p:nvSpPr>
        <p:spPr/>
        <p:txBody>
          <a:bodyPr/>
          <a:lstStyle/>
          <a:p>
            <a:fld id="{4B2EADF2-107F-6041-9F01-C228B8CF0CBA}" type="datetimeFigureOut">
              <a:rPr lang="en-US" smtClean="0"/>
              <a:t>9/3/19</a:t>
            </a:fld>
            <a:endParaRPr lang="en-US"/>
          </a:p>
        </p:txBody>
      </p:sp>
      <p:sp>
        <p:nvSpPr>
          <p:cNvPr id="6" name="Footer Placeholder 5">
            <a:extLst>
              <a:ext uri="{FF2B5EF4-FFF2-40B4-BE49-F238E27FC236}">
                <a16:creationId xmlns:a16="http://schemas.microsoft.com/office/drawing/2014/main" id="{9388DBC1-D4CF-1941-AAAC-964A035868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78DD4B-2EB3-4545-99B3-F4C6334F273E}"/>
              </a:ext>
            </a:extLst>
          </p:cNvPr>
          <p:cNvSpPr>
            <a:spLocks noGrp="1"/>
          </p:cNvSpPr>
          <p:nvPr>
            <p:ph type="sldNum" sz="quarter" idx="12"/>
          </p:nvPr>
        </p:nvSpPr>
        <p:spPr/>
        <p:txBody>
          <a:bodyPr/>
          <a:lstStyle/>
          <a:p>
            <a:fld id="{A693B08D-1218-4E41-B1CE-0EFB5F638EC3}" type="slidenum">
              <a:rPr lang="en-US" smtClean="0"/>
              <a:t>‹#›</a:t>
            </a:fld>
            <a:endParaRPr lang="en-US"/>
          </a:p>
        </p:txBody>
      </p:sp>
    </p:spTree>
    <p:extLst>
      <p:ext uri="{BB962C8B-B14F-4D97-AF65-F5344CB8AC3E}">
        <p14:creationId xmlns:p14="http://schemas.microsoft.com/office/powerpoint/2010/main" val="3021689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90DB2E-044A-794A-97E2-52EACD8CC7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BA41E4-0702-3140-88C3-A66EC6763C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AFE89E-0059-2344-A507-55862DB0B2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2EADF2-107F-6041-9F01-C228B8CF0CBA}" type="datetimeFigureOut">
              <a:rPr lang="en-US" smtClean="0"/>
              <a:t>9/3/19</a:t>
            </a:fld>
            <a:endParaRPr lang="en-US"/>
          </a:p>
        </p:txBody>
      </p:sp>
      <p:sp>
        <p:nvSpPr>
          <p:cNvPr id="5" name="Footer Placeholder 4">
            <a:extLst>
              <a:ext uri="{FF2B5EF4-FFF2-40B4-BE49-F238E27FC236}">
                <a16:creationId xmlns:a16="http://schemas.microsoft.com/office/drawing/2014/main" id="{963AFBF6-0231-A64A-B616-2746E3AF96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4A4689-7C2C-0F4B-9CA6-A125A67278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93B08D-1218-4E41-B1CE-0EFB5F638EC3}" type="slidenum">
              <a:rPr lang="en-US" smtClean="0"/>
              <a:t>‹#›</a:t>
            </a:fld>
            <a:endParaRPr lang="en-US"/>
          </a:p>
        </p:txBody>
      </p:sp>
    </p:spTree>
    <p:extLst>
      <p:ext uri="{BB962C8B-B14F-4D97-AF65-F5344CB8AC3E}">
        <p14:creationId xmlns:p14="http://schemas.microsoft.com/office/powerpoint/2010/main" val="3651990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mailto:baron@astro.umontreal.ca"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mailto:julie@decouvertedelunivers.ca"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AB9C708-F65C-ED4F-8F77-27D47FDE8C55}"/>
              </a:ext>
            </a:extLst>
          </p:cNvPr>
          <p:cNvSpPr txBox="1"/>
          <p:nvPr/>
        </p:nvSpPr>
        <p:spPr>
          <a:xfrm>
            <a:off x="3394714" y="6150887"/>
            <a:ext cx="5399903" cy="338554"/>
          </a:xfrm>
          <a:prstGeom prst="rect">
            <a:avLst/>
          </a:prstGeom>
          <a:noFill/>
        </p:spPr>
        <p:txBody>
          <a:bodyPr wrap="square" rtlCol="0">
            <a:spAutoFit/>
          </a:bodyPr>
          <a:lstStyle/>
          <a:p>
            <a:pPr algn="ctr"/>
            <a:r>
              <a:rPr lang="fr-CA" sz="1600" dirty="0">
                <a:solidFill>
                  <a:schemeClr val="bg1">
                    <a:lumMod val="75000"/>
                  </a:schemeClr>
                </a:solidFill>
                <a:latin typeface="Avenir Book" panose="02000503020000020003" pitchFamily="2" charset="0"/>
              </a:rPr>
              <a:t>Organisé par la Société canadienne d’astronomie</a:t>
            </a:r>
          </a:p>
        </p:txBody>
      </p:sp>
      <p:pic>
        <p:nvPicPr>
          <p:cNvPr id="3" name="Picture 2">
            <a:extLst>
              <a:ext uri="{FF2B5EF4-FFF2-40B4-BE49-F238E27FC236}">
                <a16:creationId xmlns:a16="http://schemas.microsoft.com/office/drawing/2014/main" id="{17E22F53-2601-644A-B8EA-1D9ADF37CE99}"/>
              </a:ext>
            </a:extLst>
          </p:cNvPr>
          <p:cNvPicPr>
            <a:picLocks noChangeAspect="1"/>
          </p:cNvPicPr>
          <p:nvPr/>
        </p:nvPicPr>
        <p:blipFill>
          <a:blip r:embed="rId2"/>
          <a:stretch>
            <a:fillRect/>
          </a:stretch>
        </p:blipFill>
        <p:spPr>
          <a:xfrm>
            <a:off x="0" y="498470"/>
            <a:ext cx="12199086" cy="5471406"/>
          </a:xfrm>
          <a:prstGeom prst="rect">
            <a:avLst/>
          </a:prstGeom>
        </p:spPr>
      </p:pic>
    </p:spTree>
    <p:extLst>
      <p:ext uri="{BB962C8B-B14F-4D97-AF65-F5344CB8AC3E}">
        <p14:creationId xmlns:p14="http://schemas.microsoft.com/office/powerpoint/2010/main" val="3616669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AB9C708-F65C-ED4F-8F77-27D47FDE8C55}"/>
              </a:ext>
            </a:extLst>
          </p:cNvPr>
          <p:cNvSpPr txBox="1"/>
          <p:nvPr/>
        </p:nvSpPr>
        <p:spPr>
          <a:xfrm>
            <a:off x="393064" y="5565058"/>
            <a:ext cx="5928852" cy="523220"/>
          </a:xfrm>
          <a:prstGeom prst="rect">
            <a:avLst/>
          </a:prstGeom>
          <a:solidFill>
            <a:schemeClr val="tx1">
              <a:alpha val="52000"/>
            </a:schemeClr>
          </a:solidFill>
        </p:spPr>
        <p:txBody>
          <a:bodyPr wrap="square" rtlCol="0">
            <a:spAutoFit/>
          </a:bodyPr>
          <a:lstStyle/>
          <a:p>
            <a:r>
              <a:rPr lang="fr-CA" sz="1400">
                <a:solidFill>
                  <a:schemeClr val="bg1">
                    <a:lumMod val="75000"/>
                  </a:schemeClr>
                </a:solidFill>
                <a:latin typeface="Avenir Book" panose="02000503020000020003" pitchFamily="2" charset="0"/>
              </a:rPr>
              <a:t>Image créée par le programme planetarium Stellarium </a:t>
            </a:r>
          </a:p>
          <a:p>
            <a:endParaRPr lang="fr-CA" sz="1400">
              <a:solidFill>
                <a:schemeClr val="bg1">
                  <a:lumMod val="75000"/>
                </a:schemeClr>
              </a:solidFill>
              <a:latin typeface="Avenir Book" panose="02000503020000020003" pitchFamily="2" charset="0"/>
            </a:endParaRPr>
          </a:p>
        </p:txBody>
      </p:sp>
      <p:sp>
        <p:nvSpPr>
          <p:cNvPr id="4" name="TextBox 3">
            <a:extLst>
              <a:ext uri="{FF2B5EF4-FFF2-40B4-BE49-F238E27FC236}">
                <a16:creationId xmlns:a16="http://schemas.microsoft.com/office/drawing/2014/main" id="{29C3DD94-190F-5342-B6F6-828FA8AA0AFC}"/>
              </a:ext>
            </a:extLst>
          </p:cNvPr>
          <p:cNvSpPr txBox="1"/>
          <p:nvPr/>
        </p:nvSpPr>
        <p:spPr>
          <a:xfrm>
            <a:off x="889687" y="296949"/>
            <a:ext cx="10700951" cy="769441"/>
          </a:xfrm>
          <a:prstGeom prst="rect">
            <a:avLst/>
          </a:prstGeom>
          <a:solidFill>
            <a:schemeClr val="tx1">
              <a:alpha val="68000"/>
            </a:schemeClr>
          </a:solidFill>
        </p:spPr>
        <p:txBody>
          <a:bodyPr wrap="square" rtlCol="0">
            <a:spAutoFit/>
          </a:bodyPr>
          <a:lstStyle/>
          <a:p>
            <a:pPr algn="ctr"/>
            <a:r>
              <a:rPr lang="fr-CA" sz="4400">
                <a:solidFill>
                  <a:srgbClr val="F9BC43"/>
                </a:solidFill>
                <a:latin typeface="Impact" panose="020B0806030902050204" pitchFamily="34" charset="0"/>
              </a:rPr>
              <a:t>Où est l’étoile HD 136418 dans le ciel?</a:t>
            </a:r>
          </a:p>
        </p:txBody>
      </p:sp>
      <p:sp>
        <p:nvSpPr>
          <p:cNvPr id="8" name="TextBox 7">
            <a:extLst>
              <a:ext uri="{FF2B5EF4-FFF2-40B4-BE49-F238E27FC236}">
                <a16:creationId xmlns:a16="http://schemas.microsoft.com/office/drawing/2014/main" id="{8590D0C7-18DC-B646-93AF-80C7F59EC29D}"/>
              </a:ext>
            </a:extLst>
          </p:cNvPr>
          <p:cNvSpPr txBox="1"/>
          <p:nvPr/>
        </p:nvSpPr>
        <p:spPr>
          <a:xfrm>
            <a:off x="6938183" y="1594740"/>
            <a:ext cx="4549624" cy="3970318"/>
          </a:xfrm>
          <a:prstGeom prst="rect">
            <a:avLst/>
          </a:prstGeom>
          <a:solidFill>
            <a:schemeClr val="tx1">
              <a:alpha val="68000"/>
            </a:schemeClr>
          </a:solidFill>
        </p:spPr>
        <p:txBody>
          <a:bodyPr wrap="square" rtlCol="0">
            <a:spAutoFit/>
          </a:bodyPr>
          <a:lstStyle/>
          <a:p>
            <a:r>
              <a:rPr lang="fr-CA" sz="2800" dirty="0">
                <a:solidFill>
                  <a:schemeClr val="bg1"/>
                </a:solidFill>
                <a:latin typeface="Avenir Book" panose="02000503020000020003" pitchFamily="2" charset="0"/>
              </a:rPr>
              <a:t>L’étoile HD136418 est située dans la constellation du Bouvier, non loin de la Grande Ourse. </a:t>
            </a:r>
          </a:p>
          <a:p>
            <a:endParaRPr lang="fr-CA" sz="2800" dirty="0">
              <a:solidFill>
                <a:schemeClr val="bg1"/>
              </a:solidFill>
              <a:latin typeface="Avenir Book" panose="02000503020000020003" pitchFamily="2" charset="0"/>
            </a:endParaRPr>
          </a:p>
          <a:p>
            <a:r>
              <a:rPr lang="fr-CA" sz="2800" dirty="0">
                <a:solidFill>
                  <a:schemeClr val="bg1"/>
                </a:solidFill>
                <a:latin typeface="Avenir Book" panose="02000503020000020003" pitchFamily="2" charset="0"/>
              </a:rPr>
              <a:t>Malheureusement, elle n’est pas visible à l’</a:t>
            </a:r>
            <a:r>
              <a:rPr lang="fr-CA" sz="2800" dirty="0" err="1">
                <a:solidFill>
                  <a:schemeClr val="bg1"/>
                </a:solidFill>
                <a:latin typeface="Avenir Book" panose="02000503020000020003" pitchFamily="2" charset="0"/>
              </a:rPr>
              <a:t>oeil</a:t>
            </a:r>
            <a:r>
              <a:rPr lang="fr-CA" sz="2800" dirty="0">
                <a:solidFill>
                  <a:schemeClr val="bg1"/>
                </a:solidFill>
                <a:latin typeface="Avenir Book" panose="02000503020000020003" pitchFamily="2" charset="0"/>
              </a:rPr>
              <a:t>. Il te faudrait des jumelles ou un télescope pour la voir.  </a:t>
            </a:r>
            <a:endParaRPr lang="fr-CA" sz="3600" dirty="0">
              <a:solidFill>
                <a:schemeClr val="bg1"/>
              </a:solidFill>
              <a:latin typeface="Avenir Book" panose="02000503020000020003" pitchFamily="2" charset="0"/>
            </a:endParaRPr>
          </a:p>
        </p:txBody>
      </p:sp>
      <p:grpSp>
        <p:nvGrpSpPr>
          <p:cNvPr id="2" name="Group 1">
            <a:extLst>
              <a:ext uri="{FF2B5EF4-FFF2-40B4-BE49-F238E27FC236}">
                <a16:creationId xmlns:a16="http://schemas.microsoft.com/office/drawing/2014/main" id="{717A4394-A3F0-0A4A-A8D7-B89A2BFD63A4}"/>
              </a:ext>
            </a:extLst>
          </p:cNvPr>
          <p:cNvGrpSpPr/>
          <p:nvPr/>
        </p:nvGrpSpPr>
        <p:grpSpPr>
          <a:xfrm>
            <a:off x="427477" y="1508432"/>
            <a:ext cx="6370171" cy="4056626"/>
            <a:chOff x="427477" y="1508432"/>
            <a:chExt cx="6370171" cy="4056626"/>
          </a:xfrm>
        </p:grpSpPr>
        <p:pic>
          <p:nvPicPr>
            <p:cNvPr id="15" name="Picture 14">
              <a:extLst>
                <a:ext uri="{FF2B5EF4-FFF2-40B4-BE49-F238E27FC236}">
                  <a16:creationId xmlns:a16="http://schemas.microsoft.com/office/drawing/2014/main" id="{19C5952D-C13D-F74D-8594-023024C67B79}"/>
                </a:ext>
              </a:extLst>
            </p:cNvPr>
            <p:cNvPicPr>
              <a:picLocks noChangeAspect="1"/>
            </p:cNvPicPr>
            <p:nvPr/>
          </p:nvPicPr>
          <p:blipFill>
            <a:blip r:embed="rId2"/>
            <a:stretch>
              <a:fillRect/>
            </a:stretch>
          </p:blipFill>
          <p:spPr>
            <a:xfrm>
              <a:off x="427477" y="1508432"/>
              <a:ext cx="6370171" cy="4056626"/>
            </a:xfrm>
            <a:prstGeom prst="rect">
              <a:avLst/>
            </a:prstGeom>
            <a:ln w="6350">
              <a:solidFill>
                <a:schemeClr val="bg1">
                  <a:lumMod val="75000"/>
                </a:schemeClr>
              </a:solidFill>
            </a:ln>
          </p:spPr>
        </p:pic>
        <p:cxnSp>
          <p:nvCxnSpPr>
            <p:cNvPr id="7" name="Straight Arrow Connector 6">
              <a:extLst>
                <a:ext uri="{FF2B5EF4-FFF2-40B4-BE49-F238E27FC236}">
                  <a16:creationId xmlns:a16="http://schemas.microsoft.com/office/drawing/2014/main" id="{B81AA34B-F6F3-B244-866E-F08D7C00DC61}"/>
                </a:ext>
              </a:extLst>
            </p:cNvPr>
            <p:cNvCxnSpPr>
              <a:cxnSpLocks/>
            </p:cNvCxnSpPr>
            <p:nvPr/>
          </p:nvCxnSpPr>
          <p:spPr>
            <a:xfrm flipH="1" flipV="1">
              <a:off x="2664542" y="2771622"/>
              <a:ext cx="1288026" cy="473024"/>
            </a:xfrm>
            <a:prstGeom prst="straightConnector1">
              <a:avLst/>
            </a:prstGeom>
            <a:ln w="19050">
              <a:solidFill>
                <a:srgbClr val="F9BC43"/>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B8015B6-E805-324E-A050-D6AE010A7701}"/>
                </a:ext>
              </a:extLst>
            </p:cNvPr>
            <p:cNvSpPr txBox="1"/>
            <p:nvPr/>
          </p:nvSpPr>
          <p:spPr>
            <a:xfrm>
              <a:off x="4530707" y="4112465"/>
              <a:ext cx="1709455" cy="584775"/>
            </a:xfrm>
            <a:prstGeom prst="rect">
              <a:avLst/>
            </a:prstGeom>
            <a:noFill/>
          </p:spPr>
          <p:txBody>
            <a:bodyPr wrap="square" rtlCol="0">
              <a:spAutoFit/>
            </a:bodyPr>
            <a:lstStyle/>
            <a:p>
              <a:r>
                <a:rPr lang="fr-CA">
                  <a:solidFill>
                    <a:schemeClr val="bg1">
                      <a:lumMod val="75000"/>
                    </a:schemeClr>
                  </a:solidFill>
                  <a:latin typeface="Avenir Book" panose="02000503020000020003" pitchFamily="2" charset="0"/>
                </a:rPr>
                <a:t>Grande Ourse</a:t>
              </a:r>
              <a:endParaRPr lang="fr-CA" sz="1400">
                <a:solidFill>
                  <a:schemeClr val="bg1">
                    <a:lumMod val="75000"/>
                  </a:schemeClr>
                </a:solidFill>
                <a:latin typeface="Avenir Book" panose="02000503020000020003" pitchFamily="2" charset="0"/>
              </a:endParaRPr>
            </a:p>
            <a:p>
              <a:endParaRPr lang="fr-CA" sz="1400">
                <a:solidFill>
                  <a:schemeClr val="bg1">
                    <a:lumMod val="75000"/>
                  </a:schemeClr>
                </a:solidFill>
                <a:latin typeface="Avenir Book" panose="02000503020000020003" pitchFamily="2" charset="0"/>
              </a:endParaRPr>
            </a:p>
          </p:txBody>
        </p:sp>
        <p:sp>
          <p:nvSpPr>
            <p:cNvPr id="14" name="TextBox 13">
              <a:extLst>
                <a:ext uri="{FF2B5EF4-FFF2-40B4-BE49-F238E27FC236}">
                  <a16:creationId xmlns:a16="http://schemas.microsoft.com/office/drawing/2014/main" id="{18BF298C-005F-E541-85D0-29FD87303C3B}"/>
                </a:ext>
              </a:extLst>
            </p:cNvPr>
            <p:cNvSpPr txBox="1"/>
            <p:nvPr/>
          </p:nvSpPr>
          <p:spPr>
            <a:xfrm>
              <a:off x="1597813" y="3382899"/>
              <a:ext cx="1294466" cy="584775"/>
            </a:xfrm>
            <a:prstGeom prst="rect">
              <a:avLst/>
            </a:prstGeom>
            <a:noFill/>
          </p:spPr>
          <p:txBody>
            <a:bodyPr wrap="square" rtlCol="0">
              <a:spAutoFit/>
            </a:bodyPr>
            <a:lstStyle/>
            <a:p>
              <a:r>
                <a:rPr lang="en-CA" dirty="0">
                  <a:solidFill>
                    <a:schemeClr val="bg1">
                      <a:lumMod val="75000"/>
                    </a:schemeClr>
                  </a:solidFill>
                  <a:latin typeface="Avenir Book" panose="02000503020000020003" pitchFamily="2" charset="0"/>
                </a:rPr>
                <a:t>Bouvier</a:t>
              </a:r>
              <a:endParaRPr lang="en-CA" sz="1400" dirty="0">
                <a:solidFill>
                  <a:schemeClr val="bg1">
                    <a:lumMod val="75000"/>
                  </a:schemeClr>
                </a:solidFill>
                <a:latin typeface="Avenir Book" panose="02000503020000020003" pitchFamily="2" charset="0"/>
              </a:endParaRPr>
            </a:p>
            <a:p>
              <a:endParaRPr lang="en-CA" sz="1400" dirty="0">
                <a:solidFill>
                  <a:schemeClr val="bg1">
                    <a:lumMod val="75000"/>
                  </a:schemeClr>
                </a:solidFill>
                <a:latin typeface="Avenir Book" panose="02000503020000020003" pitchFamily="2" charset="0"/>
              </a:endParaRPr>
            </a:p>
          </p:txBody>
        </p:sp>
      </p:grpSp>
    </p:spTree>
    <p:extLst>
      <p:ext uri="{BB962C8B-B14F-4D97-AF65-F5344CB8AC3E}">
        <p14:creationId xmlns:p14="http://schemas.microsoft.com/office/powerpoint/2010/main" val="2299170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C3DD94-190F-5342-B6F6-828FA8AA0AFC}"/>
              </a:ext>
            </a:extLst>
          </p:cNvPr>
          <p:cNvSpPr txBox="1"/>
          <p:nvPr/>
        </p:nvSpPr>
        <p:spPr>
          <a:xfrm>
            <a:off x="889687" y="296949"/>
            <a:ext cx="10700951" cy="769441"/>
          </a:xfrm>
          <a:prstGeom prst="rect">
            <a:avLst/>
          </a:prstGeom>
          <a:solidFill>
            <a:schemeClr val="tx1">
              <a:alpha val="68000"/>
            </a:schemeClr>
          </a:solidFill>
        </p:spPr>
        <p:txBody>
          <a:bodyPr wrap="square" rtlCol="0">
            <a:spAutoFit/>
          </a:bodyPr>
          <a:lstStyle/>
          <a:p>
            <a:pPr algn="ctr"/>
            <a:r>
              <a:rPr lang="fr-CA" sz="4400">
                <a:solidFill>
                  <a:srgbClr val="F9BC43"/>
                </a:solidFill>
                <a:latin typeface="Impact" panose="020B0806030902050204" pitchFamily="34" charset="0"/>
              </a:rPr>
              <a:t>Prêt à participer au concours?</a:t>
            </a:r>
          </a:p>
        </p:txBody>
      </p:sp>
      <p:sp>
        <p:nvSpPr>
          <p:cNvPr id="8" name="TextBox 7">
            <a:extLst>
              <a:ext uri="{FF2B5EF4-FFF2-40B4-BE49-F238E27FC236}">
                <a16:creationId xmlns:a16="http://schemas.microsoft.com/office/drawing/2014/main" id="{8590D0C7-18DC-B646-93AF-80C7F59EC29D}"/>
              </a:ext>
            </a:extLst>
          </p:cNvPr>
          <p:cNvSpPr txBox="1"/>
          <p:nvPr/>
        </p:nvSpPr>
        <p:spPr>
          <a:xfrm>
            <a:off x="1937348" y="1208083"/>
            <a:ext cx="8605628" cy="954107"/>
          </a:xfrm>
          <a:prstGeom prst="rect">
            <a:avLst/>
          </a:prstGeom>
          <a:solidFill>
            <a:schemeClr val="tx1">
              <a:alpha val="68000"/>
            </a:schemeClr>
          </a:solidFill>
        </p:spPr>
        <p:txBody>
          <a:bodyPr wrap="square" rtlCol="0">
            <a:spAutoFit/>
          </a:bodyPr>
          <a:lstStyle/>
          <a:p>
            <a:pPr algn="ctr"/>
            <a:r>
              <a:rPr lang="fr-CA" sz="2800" dirty="0">
                <a:solidFill>
                  <a:schemeClr val="bg1"/>
                </a:solidFill>
                <a:latin typeface="Avenir Book" panose="02000503020000020003" pitchFamily="2" charset="0"/>
              </a:rPr>
              <a:t>Visite </a:t>
            </a:r>
            <a:r>
              <a:rPr lang="fr-CA" sz="2800" dirty="0" err="1">
                <a:solidFill>
                  <a:schemeClr val="bg1"/>
                </a:solidFill>
                <a:latin typeface="Avenir Book" panose="02000503020000020003" pitchFamily="2" charset="0"/>
              </a:rPr>
              <a:t>casca.ca</a:t>
            </a:r>
            <a:r>
              <a:rPr lang="fr-CA" sz="2800" dirty="0">
                <a:solidFill>
                  <a:schemeClr val="bg1"/>
                </a:solidFill>
                <a:latin typeface="Avenir Book" panose="02000503020000020003" pitchFamily="2" charset="0"/>
              </a:rPr>
              <a:t>/</a:t>
            </a:r>
            <a:r>
              <a:rPr lang="fr-CA" sz="2800" dirty="0" err="1">
                <a:solidFill>
                  <a:schemeClr val="bg1"/>
                </a:solidFill>
                <a:latin typeface="Avenir Book" panose="02000503020000020003" pitchFamily="2" charset="0"/>
              </a:rPr>
              <a:t>exoplanete</a:t>
            </a:r>
            <a:r>
              <a:rPr lang="fr-CA" sz="2800" dirty="0">
                <a:solidFill>
                  <a:schemeClr val="bg1"/>
                </a:solidFill>
                <a:latin typeface="Avenir Book" panose="02000503020000020003" pitchFamily="2" charset="0"/>
              </a:rPr>
              <a:t> pour les détails et le formulaire de participation</a:t>
            </a:r>
            <a:endParaRPr lang="fr-CA" sz="3600" dirty="0">
              <a:solidFill>
                <a:schemeClr val="bg1"/>
              </a:solidFill>
              <a:latin typeface="Avenir Book" panose="02000503020000020003" pitchFamily="2" charset="0"/>
            </a:endParaRPr>
          </a:p>
        </p:txBody>
      </p:sp>
      <p:pic>
        <p:nvPicPr>
          <p:cNvPr id="7" name="Picture 6">
            <a:extLst>
              <a:ext uri="{FF2B5EF4-FFF2-40B4-BE49-F238E27FC236}">
                <a16:creationId xmlns:a16="http://schemas.microsoft.com/office/drawing/2014/main" id="{F436108F-2C56-7343-8111-00197F703CB4}"/>
              </a:ext>
            </a:extLst>
          </p:cNvPr>
          <p:cNvPicPr>
            <a:picLocks noChangeAspect="1"/>
          </p:cNvPicPr>
          <p:nvPr/>
        </p:nvPicPr>
        <p:blipFill>
          <a:blip r:embed="rId2"/>
          <a:stretch>
            <a:fillRect/>
          </a:stretch>
        </p:blipFill>
        <p:spPr>
          <a:xfrm>
            <a:off x="0" y="2162190"/>
            <a:ext cx="12181668" cy="4209113"/>
          </a:xfrm>
          <a:prstGeom prst="rect">
            <a:avLst/>
          </a:prstGeom>
        </p:spPr>
      </p:pic>
    </p:spTree>
    <p:extLst>
      <p:ext uri="{BB962C8B-B14F-4D97-AF65-F5344CB8AC3E}">
        <p14:creationId xmlns:p14="http://schemas.microsoft.com/office/powerpoint/2010/main" val="3972833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C3DD94-190F-5342-B6F6-828FA8AA0AFC}"/>
              </a:ext>
            </a:extLst>
          </p:cNvPr>
          <p:cNvSpPr txBox="1"/>
          <p:nvPr/>
        </p:nvSpPr>
        <p:spPr>
          <a:xfrm>
            <a:off x="919184" y="2125749"/>
            <a:ext cx="10700951" cy="769441"/>
          </a:xfrm>
          <a:prstGeom prst="rect">
            <a:avLst/>
          </a:prstGeom>
          <a:solidFill>
            <a:schemeClr val="tx1">
              <a:alpha val="68000"/>
            </a:schemeClr>
          </a:solidFill>
        </p:spPr>
        <p:txBody>
          <a:bodyPr wrap="square" rtlCol="0">
            <a:spAutoFit/>
          </a:bodyPr>
          <a:lstStyle/>
          <a:p>
            <a:pPr algn="ctr"/>
            <a:r>
              <a:rPr lang="fr-CA" sz="4400">
                <a:solidFill>
                  <a:srgbClr val="F9BC43"/>
                </a:solidFill>
                <a:latin typeface="Impact" panose="020B0806030902050204" pitchFamily="34" charset="0"/>
              </a:rPr>
              <a:t>Informations plus poussées…</a:t>
            </a:r>
          </a:p>
        </p:txBody>
      </p:sp>
    </p:spTree>
    <p:extLst>
      <p:ext uri="{BB962C8B-B14F-4D97-AF65-F5344CB8AC3E}">
        <p14:creationId xmlns:p14="http://schemas.microsoft.com/office/powerpoint/2010/main" val="2006516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C3DD94-190F-5342-B6F6-828FA8AA0AFC}"/>
              </a:ext>
            </a:extLst>
          </p:cNvPr>
          <p:cNvSpPr txBox="1"/>
          <p:nvPr/>
        </p:nvSpPr>
        <p:spPr>
          <a:xfrm>
            <a:off x="889687" y="296949"/>
            <a:ext cx="10700951" cy="769441"/>
          </a:xfrm>
          <a:prstGeom prst="rect">
            <a:avLst/>
          </a:prstGeom>
          <a:solidFill>
            <a:schemeClr val="tx1">
              <a:alpha val="68000"/>
            </a:schemeClr>
          </a:solidFill>
        </p:spPr>
        <p:txBody>
          <a:bodyPr wrap="square" rtlCol="0">
            <a:spAutoFit/>
          </a:bodyPr>
          <a:lstStyle/>
          <a:p>
            <a:pPr algn="ctr"/>
            <a:r>
              <a:rPr lang="fr-CA" sz="4400">
                <a:solidFill>
                  <a:schemeClr val="bg1"/>
                </a:solidFill>
                <a:latin typeface="Impact" panose="020B0806030902050204" pitchFamily="34" charset="0"/>
              </a:rPr>
              <a:t>Détails sur l’étoile et la planète</a:t>
            </a:r>
          </a:p>
        </p:txBody>
      </p:sp>
      <p:sp>
        <p:nvSpPr>
          <p:cNvPr id="7" name="TextBox 6">
            <a:extLst>
              <a:ext uri="{FF2B5EF4-FFF2-40B4-BE49-F238E27FC236}">
                <a16:creationId xmlns:a16="http://schemas.microsoft.com/office/drawing/2014/main" id="{EAC67E97-5B92-DF4D-A490-F4019FB02336}"/>
              </a:ext>
            </a:extLst>
          </p:cNvPr>
          <p:cNvSpPr txBox="1"/>
          <p:nvPr/>
        </p:nvSpPr>
        <p:spPr>
          <a:xfrm>
            <a:off x="743861" y="1652033"/>
            <a:ext cx="5352139" cy="4310667"/>
          </a:xfrm>
          <a:prstGeom prst="rect">
            <a:avLst/>
          </a:prstGeom>
          <a:solidFill>
            <a:schemeClr val="tx1">
              <a:alpha val="68000"/>
            </a:schemeClr>
          </a:solidFill>
        </p:spPr>
        <p:txBody>
          <a:bodyPr wrap="square" rtlCol="0">
            <a:spAutoFit/>
          </a:bodyPr>
          <a:lstStyle/>
          <a:p>
            <a:pPr algn="ctr"/>
            <a:r>
              <a:rPr lang="fr-CA" sz="2800" b="1">
                <a:solidFill>
                  <a:srgbClr val="F9BC43"/>
                </a:solidFill>
                <a:latin typeface="Avenir Book" panose="02000503020000020003" pitchFamily="2" charset="0"/>
              </a:rPr>
              <a:t>ÉTOILE</a:t>
            </a:r>
            <a:r>
              <a:rPr lang="fr-CA" sz="2800" b="1">
                <a:solidFill>
                  <a:srgbClr val="FFC000"/>
                </a:solidFill>
                <a:latin typeface="Avenir Book" panose="02000503020000020003" pitchFamily="2" charset="0"/>
              </a:rPr>
              <a:t>  HD 136418</a:t>
            </a:r>
          </a:p>
          <a:p>
            <a:pPr algn="ctr"/>
            <a:endParaRPr lang="fr-CA" sz="2800" b="1">
              <a:solidFill>
                <a:schemeClr val="bg1"/>
              </a:solidFill>
              <a:latin typeface="Avenir Book" panose="02000503020000020003" pitchFamily="2" charset="0"/>
            </a:endParaRPr>
          </a:p>
          <a:p>
            <a:pPr>
              <a:lnSpc>
                <a:spcPts val="2620"/>
              </a:lnSpc>
            </a:pPr>
            <a:r>
              <a:rPr lang="fr-CA" sz="2800">
                <a:solidFill>
                  <a:schemeClr val="bg1"/>
                </a:solidFill>
                <a:latin typeface="Avenir Book" panose="02000503020000020003" pitchFamily="2" charset="0"/>
              </a:rPr>
              <a:t>Distance : 320 années-lumière</a:t>
            </a:r>
          </a:p>
          <a:p>
            <a:pPr>
              <a:lnSpc>
                <a:spcPts val="2620"/>
              </a:lnSpc>
            </a:pPr>
            <a:endParaRPr lang="fr-CA" sz="2800">
              <a:solidFill>
                <a:schemeClr val="bg1"/>
              </a:solidFill>
              <a:latin typeface="Avenir Book" panose="02000503020000020003" pitchFamily="2" charset="0"/>
            </a:endParaRPr>
          </a:p>
          <a:p>
            <a:pPr>
              <a:lnSpc>
                <a:spcPts val="2620"/>
              </a:lnSpc>
            </a:pPr>
            <a:r>
              <a:rPr lang="fr-CA" sz="2800">
                <a:solidFill>
                  <a:schemeClr val="bg1"/>
                </a:solidFill>
                <a:latin typeface="Avenir Book" panose="02000503020000020003" pitchFamily="2" charset="0"/>
              </a:rPr>
              <a:t>Masse: 1,33 fois la masse du Soleil</a:t>
            </a:r>
          </a:p>
          <a:p>
            <a:pPr>
              <a:lnSpc>
                <a:spcPts val="2620"/>
              </a:lnSpc>
            </a:pPr>
            <a:endParaRPr lang="fr-CA" sz="2800">
              <a:solidFill>
                <a:schemeClr val="bg1"/>
              </a:solidFill>
              <a:latin typeface="Avenir Book" panose="02000503020000020003" pitchFamily="2" charset="0"/>
            </a:endParaRPr>
          </a:p>
          <a:p>
            <a:pPr>
              <a:lnSpc>
                <a:spcPts val="2620"/>
              </a:lnSpc>
            </a:pPr>
            <a:r>
              <a:rPr lang="fr-CA" sz="2800">
                <a:solidFill>
                  <a:schemeClr val="bg1"/>
                </a:solidFill>
                <a:latin typeface="Avenir Book" panose="02000503020000020003" pitchFamily="2" charset="0"/>
              </a:rPr>
              <a:t>Âge: 4 milliards d’années</a:t>
            </a:r>
          </a:p>
          <a:p>
            <a:pPr>
              <a:lnSpc>
                <a:spcPts val="2620"/>
              </a:lnSpc>
            </a:pPr>
            <a:endParaRPr lang="fr-CA" sz="2800">
              <a:solidFill>
                <a:schemeClr val="bg1"/>
              </a:solidFill>
              <a:latin typeface="Avenir Book" panose="02000503020000020003" pitchFamily="2" charset="0"/>
            </a:endParaRPr>
          </a:p>
          <a:p>
            <a:pPr>
              <a:lnSpc>
                <a:spcPts val="2620"/>
              </a:lnSpc>
            </a:pPr>
            <a:r>
              <a:rPr lang="fr-CA" sz="2800">
                <a:solidFill>
                  <a:schemeClr val="bg1"/>
                </a:solidFill>
                <a:latin typeface="Avenir Book" panose="02000503020000020003" pitchFamily="2" charset="0"/>
              </a:rPr>
              <a:t>Type d’étoile: sous-géante</a:t>
            </a:r>
          </a:p>
          <a:p>
            <a:pPr>
              <a:lnSpc>
                <a:spcPts val="2620"/>
              </a:lnSpc>
            </a:pPr>
            <a:endParaRPr lang="fr-CA" sz="2800">
              <a:solidFill>
                <a:schemeClr val="bg1"/>
              </a:solidFill>
              <a:latin typeface="Avenir Book" panose="02000503020000020003" pitchFamily="2" charset="0"/>
            </a:endParaRPr>
          </a:p>
          <a:p>
            <a:pPr>
              <a:lnSpc>
                <a:spcPts val="2620"/>
              </a:lnSpc>
            </a:pPr>
            <a:r>
              <a:rPr lang="fr-CA" sz="2800">
                <a:solidFill>
                  <a:schemeClr val="bg1"/>
                </a:solidFill>
                <a:latin typeface="Avenir Book" panose="02000503020000020003" pitchFamily="2" charset="0"/>
              </a:rPr>
              <a:t>Magnitude : 7,85  </a:t>
            </a:r>
            <a:endParaRPr lang="fr-CA" sz="3600">
              <a:solidFill>
                <a:schemeClr val="bg1"/>
              </a:solidFill>
              <a:latin typeface="Avenir Book" panose="02000503020000020003" pitchFamily="2" charset="0"/>
            </a:endParaRPr>
          </a:p>
        </p:txBody>
      </p:sp>
      <p:sp>
        <p:nvSpPr>
          <p:cNvPr id="9" name="TextBox 8">
            <a:extLst>
              <a:ext uri="{FF2B5EF4-FFF2-40B4-BE49-F238E27FC236}">
                <a16:creationId xmlns:a16="http://schemas.microsoft.com/office/drawing/2014/main" id="{0D8AB076-C325-F84A-839C-FBC3EF0C3BF3}"/>
              </a:ext>
            </a:extLst>
          </p:cNvPr>
          <p:cNvSpPr txBox="1"/>
          <p:nvPr/>
        </p:nvSpPr>
        <p:spPr>
          <a:xfrm>
            <a:off x="6240162" y="1652033"/>
            <a:ext cx="5770010" cy="4781950"/>
          </a:xfrm>
          <a:prstGeom prst="rect">
            <a:avLst/>
          </a:prstGeom>
          <a:solidFill>
            <a:schemeClr val="tx1">
              <a:alpha val="68000"/>
            </a:schemeClr>
          </a:solidFill>
        </p:spPr>
        <p:txBody>
          <a:bodyPr wrap="square" rtlCol="0">
            <a:spAutoFit/>
          </a:bodyPr>
          <a:lstStyle/>
          <a:p>
            <a:pPr algn="ctr"/>
            <a:r>
              <a:rPr lang="fr-CA" sz="2800" b="1">
                <a:solidFill>
                  <a:srgbClr val="F9BC43"/>
                </a:solidFill>
                <a:latin typeface="Avenir Book" panose="02000503020000020003" pitchFamily="2" charset="0"/>
              </a:rPr>
              <a:t>PLANÈTE HD 136418b</a:t>
            </a:r>
          </a:p>
          <a:p>
            <a:pPr algn="ctr"/>
            <a:endParaRPr lang="fr-CA" sz="2800" b="1">
              <a:solidFill>
                <a:schemeClr val="bg1"/>
              </a:solidFill>
              <a:latin typeface="Avenir Book" panose="02000503020000020003" pitchFamily="2" charset="0"/>
            </a:endParaRPr>
          </a:p>
          <a:p>
            <a:pPr>
              <a:lnSpc>
                <a:spcPts val="2660"/>
              </a:lnSpc>
            </a:pPr>
            <a:r>
              <a:rPr lang="fr-CA" sz="2800">
                <a:solidFill>
                  <a:schemeClr val="bg1"/>
                </a:solidFill>
                <a:latin typeface="Avenir Book" panose="02000503020000020003" pitchFamily="2" charset="0"/>
              </a:rPr>
              <a:t>Masse: 2,1 fois la masse de Jupiter</a:t>
            </a:r>
          </a:p>
          <a:p>
            <a:pPr>
              <a:lnSpc>
                <a:spcPts val="2660"/>
              </a:lnSpc>
            </a:pPr>
            <a:endParaRPr lang="fr-CA" sz="2800">
              <a:solidFill>
                <a:schemeClr val="bg1"/>
              </a:solidFill>
              <a:latin typeface="Avenir Book" panose="02000503020000020003" pitchFamily="2" charset="0"/>
            </a:endParaRPr>
          </a:p>
          <a:p>
            <a:pPr>
              <a:lnSpc>
                <a:spcPts val="2660"/>
              </a:lnSpc>
            </a:pPr>
            <a:r>
              <a:rPr lang="fr-CA" sz="2800">
                <a:solidFill>
                  <a:schemeClr val="bg1"/>
                </a:solidFill>
                <a:latin typeface="Avenir Book" panose="02000503020000020003" pitchFamily="2" charset="0"/>
              </a:rPr>
              <a:t>Diamètre: 1,2 fois le diamètre de Jupiter</a:t>
            </a:r>
          </a:p>
          <a:p>
            <a:pPr>
              <a:lnSpc>
                <a:spcPts val="2660"/>
              </a:lnSpc>
            </a:pPr>
            <a:endParaRPr lang="fr-CA" sz="2800">
              <a:solidFill>
                <a:schemeClr val="bg1"/>
              </a:solidFill>
              <a:latin typeface="Avenir Book" panose="02000503020000020003" pitchFamily="2" charset="0"/>
            </a:endParaRPr>
          </a:p>
          <a:p>
            <a:pPr>
              <a:lnSpc>
                <a:spcPts val="2660"/>
              </a:lnSpc>
            </a:pPr>
            <a:r>
              <a:rPr lang="fr-CA" sz="2800">
                <a:solidFill>
                  <a:schemeClr val="bg1"/>
                </a:solidFill>
                <a:latin typeface="Avenir Book" panose="02000503020000020003" pitchFamily="2" charset="0"/>
              </a:rPr>
              <a:t>Période orbitale: 464 jours</a:t>
            </a:r>
          </a:p>
          <a:p>
            <a:pPr>
              <a:lnSpc>
                <a:spcPts val="2660"/>
              </a:lnSpc>
            </a:pPr>
            <a:endParaRPr lang="fr-CA" sz="2800">
              <a:solidFill>
                <a:schemeClr val="bg1"/>
              </a:solidFill>
              <a:latin typeface="Avenir Book" panose="02000503020000020003" pitchFamily="2" charset="0"/>
            </a:endParaRPr>
          </a:p>
          <a:p>
            <a:pPr>
              <a:lnSpc>
                <a:spcPts val="2660"/>
              </a:lnSpc>
            </a:pPr>
            <a:r>
              <a:rPr lang="fr-CA" sz="2800">
                <a:solidFill>
                  <a:schemeClr val="bg1"/>
                </a:solidFill>
                <a:latin typeface="Avenir Book" panose="02000503020000020003" pitchFamily="2" charset="0"/>
              </a:rPr>
              <a:t>Distance orbitale: 1,29 unité astronomique</a:t>
            </a:r>
          </a:p>
          <a:p>
            <a:pPr>
              <a:lnSpc>
                <a:spcPts val="2660"/>
              </a:lnSpc>
            </a:pPr>
            <a:endParaRPr lang="fr-CA" sz="2800">
              <a:solidFill>
                <a:schemeClr val="bg1"/>
              </a:solidFill>
              <a:latin typeface="Avenir Book" panose="02000503020000020003" pitchFamily="2" charset="0"/>
            </a:endParaRPr>
          </a:p>
          <a:p>
            <a:pPr>
              <a:lnSpc>
                <a:spcPts val="2660"/>
              </a:lnSpc>
            </a:pPr>
            <a:r>
              <a:rPr lang="fr-CA" sz="2800">
                <a:solidFill>
                  <a:schemeClr val="bg1"/>
                </a:solidFill>
                <a:latin typeface="Avenir Book" panose="02000503020000020003" pitchFamily="2" charset="0"/>
              </a:rPr>
              <a:t>Découverte en 2009</a:t>
            </a:r>
          </a:p>
        </p:txBody>
      </p:sp>
    </p:spTree>
    <p:extLst>
      <p:ext uri="{BB962C8B-B14F-4D97-AF65-F5344CB8AC3E}">
        <p14:creationId xmlns:p14="http://schemas.microsoft.com/office/powerpoint/2010/main" val="447297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C3DD94-190F-5342-B6F6-828FA8AA0AFC}"/>
              </a:ext>
            </a:extLst>
          </p:cNvPr>
          <p:cNvSpPr txBox="1"/>
          <p:nvPr/>
        </p:nvSpPr>
        <p:spPr>
          <a:xfrm>
            <a:off x="889687" y="296949"/>
            <a:ext cx="10700951" cy="769441"/>
          </a:xfrm>
          <a:prstGeom prst="rect">
            <a:avLst/>
          </a:prstGeom>
          <a:solidFill>
            <a:schemeClr val="tx1">
              <a:alpha val="68000"/>
            </a:schemeClr>
          </a:solidFill>
        </p:spPr>
        <p:txBody>
          <a:bodyPr wrap="square" rtlCol="0">
            <a:spAutoFit/>
          </a:bodyPr>
          <a:lstStyle/>
          <a:p>
            <a:pPr algn="ctr"/>
            <a:r>
              <a:rPr lang="fr-CA" sz="4400" dirty="0">
                <a:solidFill>
                  <a:srgbClr val="F9BC43"/>
                </a:solidFill>
                <a:latin typeface="Impact" panose="020B0806030902050204" pitchFamily="34" charset="0"/>
              </a:rPr>
              <a:t>Méthode de la vitesse radiale</a:t>
            </a:r>
          </a:p>
        </p:txBody>
      </p:sp>
      <p:pic>
        <p:nvPicPr>
          <p:cNvPr id="3" name="Online Media 2" descr="radialvelocity">
            <a:hlinkClick r:id="" action="ppaction://media"/>
            <a:extLst>
              <a:ext uri="{FF2B5EF4-FFF2-40B4-BE49-F238E27FC236}">
                <a16:creationId xmlns:a16="http://schemas.microsoft.com/office/drawing/2014/main" id="{E30EB89D-B27C-F04D-98B2-C8A17743F87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30059" y="2333297"/>
            <a:ext cx="6706728" cy="3772535"/>
          </a:xfrm>
          <a:prstGeom prst="rect">
            <a:avLst/>
          </a:prstGeom>
        </p:spPr>
      </p:pic>
      <p:sp>
        <p:nvSpPr>
          <p:cNvPr id="8" name="TextBox 7">
            <a:extLst>
              <a:ext uri="{FF2B5EF4-FFF2-40B4-BE49-F238E27FC236}">
                <a16:creationId xmlns:a16="http://schemas.microsoft.com/office/drawing/2014/main" id="{04CCE49A-E21C-7140-BDBB-B42429749883}"/>
              </a:ext>
            </a:extLst>
          </p:cNvPr>
          <p:cNvSpPr txBox="1"/>
          <p:nvPr/>
        </p:nvSpPr>
        <p:spPr>
          <a:xfrm>
            <a:off x="1030059" y="1243787"/>
            <a:ext cx="10560579" cy="830997"/>
          </a:xfrm>
          <a:prstGeom prst="rect">
            <a:avLst/>
          </a:prstGeom>
          <a:solidFill>
            <a:schemeClr val="tx1">
              <a:alpha val="68000"/>
            </a:schemeClr>
          </a:solidFill>
        </p:spPr>
        <p:txBody>
          <a:bodyPr wrap="square" rtlCol="0">
            <a:spAutoFit/>
          </a:bodyPr>
          <a:lstStyle/>
          <a:p>
            <a:r>
              <a:rPr lang="fr-CA" sz="2400" dirty="0">
                <a:solidFill>
                  <a:schemeClr val="bg1"/>
                </a:solidFill>
                <a:latin typeface="Avenir Book" panose="02000503020000020003" pitchFamily="2" charset="0"/>
              </a:rPr>
              <a:t>La planète HD136418b a été découverte en utilisant la méthode de la vitesse radiale, qui utilise l’effet Doppler appliqué à la lumière. </a:t>
            </a:r>
          </a:p>
        </p:txBody>
      </p:sp>
      <p:sp>
        <p:nvSpPr>
          <p:cNvPr id="10" name="TextBox 9">
            <a:extLst>
              <a:ext uri="{FF2B5EF4-FFF2-40B4-BE49-F238E27FC236}">
                <a16:creationId xmlns:a16="http://schemas.microsoft.com/office/drawing/2014/main" id="{A5B29D20-5A5C-BB46-99D5-0F8B4ADB36A7}"/>
              </a:ext>
            </a:extLst>
          </p:cNvPr>
          <p:cNvSpPr txBox="1"/>
          <p:nvPr/>
        </p:nvSpPr>
        <p:spPr>
          <a:xfrm>
            <a:off x="1260669" y="6384309"/>
            <a:ext cx="5625826" cy="523220"/>
          </a:xfrm>
          <a:prstGeom prst="rect">
            <a:avLst/>
          </a:prstGeom>
          <a:noFill/>
        </p:spPr>
        <p:txBody>
          <a:bodyPr wrap="square" rtlCol="0">
            <a:spAutoFit/>
          </a:bodyPr>
          <a:lstStyle/>
          <a:p>
            <a:r>
              <a:rPr lang="fr-CA" sz="1400">
                <a:solidFill>
                  <a:schemeClr val="bg1">
                    <a:lumMod val="75000"/>
                  </a:schemeClr>
                </a:solidFill>
                <a:latin typeface="Avenir Book" panose="02000503020000020003" pitchFamily="2" charset="0"/>
              </a:rPr>
              <a:t>Crédit: ESO/L.Calçada</a:t>
            </a:r>
          </a:p>
          <a:p>
            <a:endParaRPr lang="fr-CA" sz="1400">
              <a:solidFill>
                <a:schemeClr val="bg1">
                  <a:lumMod val="75000"/>
                </a:schemeClr>
              </a:solidFill>
              <a:latin typeface="Avenir Book" panose="02000503020000020003" pitchFamily="2" charset="0"/>
            </a:endParaRPr>
          </a:p>
        </p:txBody>
      </p:sp>
      <p:sp>
        <p:nvSpPr>
          <p:cNvPr id="11" name="TextBox 10">
            <a:extLst>
              <a:ext uri="{FF2B5EF4-FFF2-40B4-BE49-F238E27FC236}">
                <a16:creationId xmlns:a16="http://schemas.microsoft.com/office/drawing/2014/main" id="{E9AD83AE-BFBF-D04E-B6C2-E260B47FF139}"/>
              </a:ext>
            </a:extLst>
          </p:cNvPr>
          <p:cNvSpPr txBox="1"/>
          <p:nvPr/>
        </p:nvSpPr>
        <p:spPr>
          <a:xfrm>
            <a:off x="7953673" y="2255402"/>
            <a:ext cx="3912505" cy="4093428"/>
          </a:xfrm>
          <a:prstGeom prst="rect">
            <a:avLst/>
          </a:prstGeom>
          <a:solidFill>
            <a:schemeClr val="tx1">
              <a:alpha val="68000"/>
            </a:schemeClr>
          </a:solidFill>
        </p:spPr>
        <p:txBody>
          <a:bodyPr wrap="square" rtlCol="0">
            <a:spAutoFit/>
          </a:bodyPr>
          <a:lstStyle/>
          <a:p>
            <a:r>
              <a:rPr lang="fr-CA" sz="2000" dirty="0">
                <a:solidFill>
                  <a:schemeClr val="bg1"/>
                </a:solidFill>
                <a:latin typeface="Avenir Book" panose="02000503020000020003" pitchFamily="2" charset="0"/>
              </a:rPr>
              <a:t>La planète et l’étoile sont en orbite autour d’un centre de masse commun et il est possible de détecter ce mouvement de l’étoile en analysant sa lumière (décalée vers le rouge, puis décalée vers le bleu…)</a:t>
            </a:r>
          </a:p>
          <a:p>
            <a:endParaRPr lang="fr-CA" sz="2000" dirty="0">
              <a:solidFill>
                <a:schemeClr val="bg1"/>
              </a:solidFill>
              <a:latin typeface="Avenir Book" panose="02000503020000020003" pitchFamily="2" charset="0"/>
            </a:endParaRPr>
          </a:p>
          <a:p>
            <a:r>
              <a:rPr lang="fr-CA" sz="2000" dirty="0">
                <a:solidFill>
                  <a:schemeClr val="bg1"/>
                </a:solidFill>
                <a:latin typeface="Avenir Book" panose="02000503020000020003" pitchFamily="2" charset="0"/>
              </a:rPr>
              <a:t>Cette méthode fonctionne uniquement pour les grosses planètes qui ont une gravité assez forte pour que l’on puisse détecter son effet sur l’étoile. </a:t>
            </a:r>
            <a:endParaRPr lang="fr-CA" sz="2800"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300525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C3DD94-190F-5342-B6F6-828FA8AA0AFC}"/>
              </a:ext>
            </a:extLst>
          </p:cNvPr>
          <p:cNvSpPr txBox="1"/>
          <p:nvPr/>
        </p:nvSpPr>
        <p:spPr>
          <a:xfrm>
            <a:off x="889687" y="296949"/>
            <a:ext cx="10700951" cy="769441"/>
          </a:xfrm>
          <a:prstGeom prst="rect">
            <a:avLst/>
          </a:prstGeom>
          <a:solidFill>
            <a:schemeClr val="tx1">
              <a:alpha val="68000"/>
            </a:schemeClr>
          </a:solidFill>
        </p:spPr>
        <p:txBody>
          <a:bodyPr wrap="square" rtlCol="0">
            <a:spAutoFit/>
          </a:bodyPr>
          <a:lstStyle/>
          <a:p>
            <a:pPr algn="ctr"/>
            <a:r>
              <a:rPr lang="en-US" sz="4400" dirty="0" err="1">
                <a:solidFill>
                  <a:srgbClr val="F9BC43"/>
                </a:solidFill>
                <a:latin typeface="Impact" panose="020B0806030902050204" pitchFamily="34" charset="0"/>
              </a:rPr>
              <a:t>Effet</a:t>
            </a:r>
            <a:r>
              <a:rPr lang="en-US" sz="4400" dirty="0">
                <a:solidFill>
                  <a:srgbClr val="F9BC43"/>
                </a:solidFill>
                <a:latin typeface="Impact" panose="020B0806030902050204" pitchFamily="34" charset="0"/>
              </a:rPr>
              <a:t> Doppler</a:t>
            </a:r>
          </a:p>
        </p:txBody>
      </p:sp>
      <p:sp>
        <p:nvSpPr>
          <p:cNvPr id="8" name="TextBox 7">
            <a:extLst>
              <a:ext uri="{FF2B5EF4-FFF2-40B4-BE49-F238E27FC236}">
                <a16:creationId xmlns:a16="http://schemas.microsoft.com/office/drawing/2014/main" id="{04CCE49A-E21C-7140-BDBB-B42429749883}"/>
              </a:ext>
            </a:extLst>
          </p:cNvPr>
          <p:cNvSpPr txBox="1"/>
          <p:nvPr/>
        </p:nvSpPr>
        <p:spPr>
          <a:xfrm>
            <a:off x="1260667" y="1122468"/>
            <a:ext cx="9997711" cy="1384995"/>
          </a:xfrm>
          <a:prstGeom prst="rect">
            <a:avLst/>
          </a:prstGeom>
          <a:solidFill>
            <a:schemeClr val="tx1">
              <a:alpha val="68000"/>
            </a:schemeClr>
          </a:solidFill>
        </p:spPr>
        <p:txBody>
          <a:bodyPr wrap="square" rtlCol="0">
            <a:spAutoFit/>
          </a:bodyPr>
          <a:lstStyle/>
          <a:p>
            <a:r>
              <a:rPr lang="fr-CA" sz="2800" dirty="0">
                <a:solidFill>
                  <a:schemeClr val="bg1"/>
                </a:solidFill>
                <a:latin typeface="Avenir Book" panose="02000503020000020003" pitchFamily="2" charset="0"/>
              </a:rPr>
              <a:t>Quand un objet émettant des ondes (son, lumière…) est en mouvement, la fréquence de l’onde est affectée par ce mouvement. </a:t>
            </a:r>
            <a:endParaRPr lang="fr-CA" sz="3600" dirty="0">
              <a:solidFill>
                <a:schemeClr val="bg1"/>
              </a:solidFill>
              <a:latin typeface="Avenir Book" panose="02000503020000020003" pitchFamily="2" charset="0"/>
            </a:endParaRPr>
          </a:p>
        </p:txBody>
      </p:sp>
      <p:sp>
        <p:nvSpPr>
          <p:cNvPr id="6" name="TextBox 5">
            <a:extLst>
              <a:ext uri="{FF2B5EF4-FFF2-40B4-BE49-F238E27FC236}">
                <a16:creationId xmlns:a16="http://schemas.microsoft.com/office/drawing/2014/main" id="{FFE134D7-7652-064A-90C0-301EDB02DA76}"/>
              </a:ext>
            </a:extLst>
          </p:cNvPr>
          <p:cNvSpPr txBox="1"/>
          <p:nvPr/>
        </p:nvSpPr>
        <p:spPr>
          <a:xfrm>
            <a:off x="1260669" y="4874789"/>
            <a:ext cx="4542502" cy="1323439"/>
          </a:xfrm>
          <a:prstGeom prst="rect">
            <a:avLst/>
          </a:prstGeom>
          <a:solidFill>
            <a:schemeClr val="tx1">
              <a:alpha val="68000"/>
            </a:schemeClr>
          </a:solidFill>
        </p:spPr>
        <p:txBody>
          <a:bodyPr wrap="square" rtlCol="0">
            <a:spAutoFit/>
          </a:bodyPr>
          <a:lstStyle/>
          <a:p>
            <a:r>
              <a:rPr lang="fr-CA" sz="2000" dirty="0">
                <a:solidFill>
                  <a:schemeClr val="bg1"/>
                </a:solidFill>
                <a:latin typeface="Avenir Book" panose="02000503020000020003" pitchFamily="2" charset="0"/>
              </a:rPr>
              <a:t>OBJECT SE RAPPROCHANT</a:t>
            </a:r>
          </a:p>
          <a:p>
            <a:r>
              <a:rPr lang="fr-CA" sz="2000" dirty="0">
                <a:solidFill>
                  <a:schemeClr val="bg1"/>
                </a:solidFill>
                <a:latin typeface="Avenir Book" panose="02000503020000020003" pitchFamily="2" charset="0"/>
              </a:rPr>
              <a:t>Fréquence augmente</a:t>
            </a:r>
          </a:p>
          <a:p>
            <a:r>
              <a:rPr lang="fr-CA" sz="2000" dirty="0">
                <a:solidFill>
                  <a:schemeClr val="bg1"/>
                </a:solidFill>
                <a:latin typeface="Avenir Book" panose="02000503020000020003" pitchFamily="2" charset="0"/>
              </a:rPr>
              <a:t>Pour le son: son plus aigu</a:t>
            </a:r>
          </a:p>
          <a:p>
            <a:r>
              <a:rPr lang="fr-CA" sz="2000" dirty="0">
                <a:solidFill>
                  <a:schemeClr val="bg1"/>
                </a:solidFill>
                <a:latin typeface="Avenir Book" panose="02000503020000020003" pitchFamily="2" charset="0"/>
              </a:rPr>
              <a:t>Pour la lumière: décalage vers le bleu</a:t>
            </a:r>
            <a:endParaRPr lang="fr-CA" sz="2800" dirty="0">
              <a:solidFill>
                <a:schemeClr val="bg1"/>
              </a:solidFill>
              <a:latin typeface="Avenir Book" panose="02000503020000020003" pitchFamily="2" charset="0"/>
            </a:endParaRPr>
          </a:p>
        </p:txBody>
      </p:sp>
      <p:pic>
        <p:nvPicPr>
          <p:cNvPr id="7" name="Picture 6">
            <a:extLst>
              <a:ext uri="{FF2B5EF4-FFF2-40B4-BE49-F238E27FC236}">
                <a16:creationId xmlns:a16="http://schemas.microsoft.com/office/drawing/2014/main" id="{DC3E5C12-4705-0D46-95C3-D07C177903F9}"/>
              </a:ext>
            </a:extLst>
          </p:cNvPr>
          <p:cNvPicPr>
            <a:picLocks noChangeAspect="1"/>
          </p:cNvPicPr>
          <p:nvPr/>
        </p:nvPicPr>
        <p:blipFill>
          <a:blip r:embed="rId2"/>
          <a:stretch>
            <a:fillRect/>
          </a:stretch>
        </p:blipFill>
        <p:spPr>
          <a:xfrm>
            <a:off x="1260667" y="2650631"/>
            <a:ext cx="9839951" cy="1967990"/>
          </a:xfrm>
          <a:prstGeom prst="rect">
            <a:avLst/>
          </a:prstGeom>
        </p:spPr>
      </p:pic>
      <p:sp>
        <p:nvSpPr>
          <p:cNvPr id="9" name="TextBox 8">
            <a:extLst>
              <a:ext uri="{FF2B5EF4-FFF2-40B4-BE49-F238E27FC236}">
                <a16:creationId xmlns:a16="http://schemas.microsoft.com/office/drawing/2014/main" id="{99427101-3DCB-294C-8CA9-97CCEDDB609E}"/>
              </a:ext>
            </a:extLst>
          </p:cNvPr>
          <p:cNvSpPr txBox="1"/>
          <p:nvPr/>
        </p:nvSpPr>
        <p:spPr>
          <a:xfrm>
            <a:off x="6388831" y="4874788"/>
            <a:ext cx="4711787" cy="1323439"/>
          </a:xfrm>
          <a:prstGeom prst="rect">
            <a:avLst/>
          </a:prstGeom>
          <a:solidFill>
            <a:schemeClr val="tx1">
              <a:alpha val="68000"/>
            </a:schemeClr>
          </a:solidFill>
        </p:spPr>
        <p:txBody>
          <a:bodyPr wrap="square" rtlCol="0">
            <a:spAutoFit/>
          </a:bodyPr>
          <a:lstStyle/>
          <a:p>
            <a:pPr algn="r"/>
            <a:r>
              <a:rPr lang="fr-CA" sz="2000" dirty="0">
                <a:solidFill>
                  <a:schemeClr val="bg1"/>
                </a:solidFill>
                <a:latin typeface="Avenir Book" panose="02000503020000020003" pitchFamily="2" charset="0"/>
              </a:rPr>
              <a:t>OBJET S’ÉLOIGNANT</a:t>
            </a:r>
          </a:p>
          <a:p>
            <a:pPr algn="r"/>
            <a:r>
              <a:rPr lang="fr-CA" sz="2000" dirty="0">
                <a:solidFill>
                  <a:schemeClr val="bg1"/>
                </a:solidFill>
                <a:latin typeface="Avenir Book" panose="02000503020000020003" pitchFamily="2" charset="0"/>
              </a:rPr>
              <a:t>Fréquence diminue</a:t>
            </a:r>
          </a:p>
          <a:p>
            <a:pPr algn="r"/>
            <a:r>
              <a:rPr lang="fr-CA" sz="2000" dirty="0">
                <a:solidFill>
                  <a:schemeClr val="bg1"/>
                </a:solidFill>
                <a:latin typeface="Avenir Book" panose="02000503020000020003" pitchFamily="2" charset="0"/>
              </a:rPr>
              <a:t>Pour le son: son plus grave</a:t>
            </a:r>
          </a:p>
          <a:p>
            <a:pPr algn="r"/>
            <a:r>
              <a:rPr lang="fr-CA" sz="2000" dirty="0">
                <a:solidFill>
                  <a:schemeClr val="bg1"/>
                </a:solidFill>
                <a:latin typeface="Avenir Book" panose="02000503020000020003" pitchFamily="2" charset="0"/>
              </a:rPr>
              <a:t>Pour la lumière: décalage vers le rouge</a:t>
            </a:r>
            <a:endParaRPr lang="fr-CA" sz="2800"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3345876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C3DD94-190F-5342-B6F6-828FA8AA0AFC}"/>
              </a:ext>
            </a:extLst>
          </p:cNvPr>
          <p:cNvSpPr txBox="1"/>
          <p:nvPr/>
        </p:nvSpPr>
        <p:spPr>
          <a:xfrm>
            <a:off x="889687" y="296949"/>
            <a:ext cx="10700951" cy="769441"/>
          </a:xfrm>
          <a:prstGeom prst="rect">
            <a:avLst/>
          </a:prstGeom>
          <a:solidFill>
            <a:schemeClr val="tx1">
              <a:alpha val="68000"/>
            </a:schemeClr>
          </a:solidFill>
        </p:spPr>
        <p:txBody>
          <a:bodyPr wrap="square" rtlCol="0">
            <a:spAutoFit/>
          </a:bodyPr>
          <a:lstStyle/>
          <a:p>
            <a:pPr algn="ctr"/>
            <a:r>
              <a:rPr lang="en-US" sz="4400" dirty="0">
                <a:solidFill>
                  <a:srgbClr val="F9BC43"/>
                </a:solidFill>
                <a:latin typeface="Impact" panose="020B0806030902050204" pitchFamily="34" charset="0"/>
              </a:rPr>
              <a:t>Questions? </a:t>
            </a:r>
          </a:p>
        </p:txBody>
      </p:sp>
      <p:sp>
        <p:nvSpPr>
          <p:cNvPr id="6" name="TextBox 5">
            <a:extLst>
              <a:ext uri="{FF2B5EF4-FFF2-40B4-BE49-F238E27FC236}">
                <a16:creationId xmlns:a16="http://schemas.microsoft.com/office/drawing/2014/main" id="{FFE134D7-7652-064A-90C0-301EDB02DA76}"/>
              </a:ext>
            </a:extLst>
          </p:cNvPr>
          <p:cNvSpPr txBox="1"/>
          <p:nvPr/>
        </p:nvSpPr>
        <p:spPr>
          <a:xfrm>
            <a:off x="1485480" y="3164670"/>
            <a:ext cx="9776688" cy="3046988"/>
          </a:xfrm>
          <a:prstGeom prst="rect">
            <a:avLst/>
          </a:prstGeom>
          <a:solidFill>
            <a:schemeClr val="tx1">
              <a:alpha val="68000"/>
            </a:schemeClr>
          </a:solidFill>
        </p:spPr>
        <p:txBody>
          <a:bodyPr wrap="square" rtlCol="0">
            <a:spAutoFit/>
          </a:bodyPr>
          <a:lstStyle/>
          <a:p>
            <a:r>
              <a:rPr lang="fr-CA" sz="2400" dirty="0">
                <a:solidFill>
                  <a:schemeClr val="bg1"/>
                </a:solidFill>
                <a:latin typeface="Avenir Book" panose="02000503020000020003" pitchFamily="2" charset="0"/>
              </a:rPr>
              <a:t>Ou contactez les membres du comité pour ce concours qui ont préparé cette présentation:</a:t>
            </a:r>
          </a:p>
          <a:p>
            <a:endParaRPr lang="fr-CA" sz="2400" dirty="0">
              <a:solidFill>
                <a:schemeClr val="bg1"/>
              </a:solidFill>
              <a:latin typeface="Avenir Book" panose="02000503020000020003" pitchFamily="2" charset="0"/>
            </a:endParaRPr>
          </a:p>
          <a:p>
            <a:pPr marL="342900" indent="-342900">
              <a:buFont typeface="Arial" panose="020B0604020202020204" pitchFamily="34" charset="0"/>
              <a:buChar char="•"/>
            </a:pPr>
            <a:r>
              <a:rPr lang="fr-CA" sz="2400" dirty="0">
                <a:solidFill>
                  <a:schemeClr val="bg1"/>
                </a:solidFill>
                <a:latin typeface="Avenir Book" panose="02000503020000020003" pitchFamily="2" charset="0"/>
              </a:rPr>
              <a:t>Frédérique Baron, Institut de recherche sur les exoplanètes, </a:t>
            </a:r>
            <a:r>
              <a:rPr lang="fr-CA" sz="2400" dirty="0">
                <a:solidFill>
                  <a:schemeClr val="bg1"/>
                </a:solidFill>
                <a:latin typeface="Avenir Book" panose="02000503020000020003" pitchFamily="2" charset="0"/>
                <a:hlinkClick r:id="rId3"/>
              </a:rPr>
              <a:t>baron@astro.umontreal.ca</a:t>
            </a:r>
            <a:endParaRPr lang="fr-CA" sz="2400" dirty="0">
              <a:solidFill>
                <a:schemeClr val="bg1"/>
              </a:solidFill>
              <a:latin typeface="Avenir Book" panose="02000503020000020003" pitchFamily="2" charset="0"/>
            </a:endParaRPr>
          </a:p>
          <a:p>
            <a:pPr marL="342900" indent="-342900">
              <a:buFont typeface="Arial" panose="020B0604020202020204" pitchFamily="34" charset="0"/>
              <a:buChar char="•"/>
            </a:pPr>
            <a:r>
              <a:rPr lang="fr-CA" sz="2400" dirty="0">
                <a:solidFill>
                  <a:schemeClr val="bg1"/>
                </a:solidFill>
                <a:latin typeface="Avenir Book" panose="02000503020000020003" pitchFamily="2" charset="0"/>
              </a:rPr>
              <a:t>Julie Bolduc-Duval, À la découverte de l’univers, </a:t>
            </a:r>
            <a:r>
              <a:rPr lang="fr-CA" sz="2400" dirty="0">
                <a:solidFill>
                  <a:schemeClr val="bg1"/>
                </a:solidFill>
                <a:latin typeface="Avenir Book" panose="02000503020000020003" pitchFamily="2" charset="0"/>
                <a:hlinkClick r:id="rId4"/>
              </a:rPr>
              <a:t>julie@decouvertedelunivers.ca</a:t>
            </a:r>
            <a:endParaRPr lang="fr-CA" sz="2400" dirty="0">
              <a:solidFill>
                <a:schemeClr val="bg1"/>
              </a:solidFill>
              <a:latin typeface="Avenir Book" panose="02000503020000020003" pitchFamily="2" charset="0"/>
            </a:endParaRPr>
          </a:p>
          <a:p>
            <a:pPr marL="342900" indent="-342900">
              <a:buFont typeface="Arial" panose="020B0604020202020204" pitchFamily="34" charset="0"/>
              <a:buChar char="•"/>
            </a:pPr>
            <a:endParaRPr lang="fr-CA" sz="2400" dirty="0">
              <a:solidFill>
                <a:schemeClr val="bg1"/>
              </a:solidFill>
              <a:latin typeface="Avenir Book" panose="02000503020000020003" pitchFamily="2" charset="0"/>
            </a:endParaRPr>
          </a:p>
        </p:txBody>
      </p:sp>
      <p:sp>
        <p:nvSpPr>
          <p:cNvPr id="10" name="TextBox 9">
            <a:extLst>
              <a:ext uri="{FF2B5EF4-FFF2-40B4-BE49-F238E27FC236}">
                <a16:creationId xmlns:a16="http://schemas.microsoft.com/office/drawing/2014/main" id="{EB30835F-79DF-E24A-96F7-12C2EE16D9BB}"/>
              </a:ext>
            </a:extLst>
          </p:cNvPr>
          <p:cNvSpPr txBox="1"/>
          <p:nvPr/>
        </p:nvSpPr>
        <p:spPr>
          <a:xfrm>
            <a:off x="2669372" y="1769479"/>
            <a:ext cx="7141579" cy="830997"/>
          </a:xfrm>
          <a:prstGeom prst="rect">
            <a:avLst/>
          </a:prstGeom>
          <a:solidFill>
            <a:schemeClr val="tx1">
              <a:alpha val="68000"/>
            </a:schemeClr>
          </a:solidFill>
        </p:spPr>
        <p:txBody>
          <a:bodyPr wrap="square" rtlCol="0">
            <a:spAutoFit/>
          </a:bodyPr>
          <a:lstStyle/>
          <a:p>
            <a:pPr algn="ctr"/>
            <a:r>
              <a:rPr lang="fr-CA" sz="2400">
                <a:solidFill>
                  <a:schemeClr val="bg1"/>
                </a:solidFill>
                <a:latin typeface="Avenir Book" panose="02000503020000020003" pitchFamily="2" charset="0"/>
              </a:rPr>
              <a:t>Demandez-nous sur Twitter en utilisant le mot-clic #NommezExoplaneteCanada</a:t>
            </a:r>
          </a:p>
        </p:txBody>
      </p:sp>
      <p:sp>
        <p:nvSpPr>
          <p:cNvPr id="5" name="TextBox 4">
            <a:extLst>
              <a:ext uri="{FF2B5EF4-FFF2-40B4-BE49-F238E27FC236}">
                <a16:creationId xmlns:a16="http://schemas.microsoft.com/office/drawing/2014/main" id="{3EB18B00-5A4F-6843-BDB7-C60B4A13A9DC}"/>
              </a:ext>
            </a:extLst>
          </p:cNvPr>
          <p:cNvSpPr txBox="1"/>
          <p:nvPr/>
        </p:nvSpPr>
        <p:spPr>
          <a:xfrm>
            <a:off x="5975563" y="6406520"/>
            <a:ext cx="6216437" cy="369332"/>
          </a:xfrm>
          <a:prstGeom prst="rect">
            <a:avLst/>
          </a:prstGeom>
          <a:solidFill>
            <a:schemeClr val="tx1">
              <a:alpha val="52000"/>
            </a:schemeClr>
          </a:solidFill>
        </p:spPr>
        <p:txBody>
          <a:bodyPr wrap="square" rtlCol="0">
            <a:spAutoFit/>
          </a:bodyPr>
          <a:lstStyle/>
          <a:p>
            <a:r>
              <a:rPr lang="fr-CA" dirty="0">
                <a:solidFill>
                  <a:schemeClr val="bg1">
                    <a:lumMod val="75000"/>
                  </a:schemeClr>
                </a:solidFill>
                <a:latin typeface="Avenir Book" panose="02000503020000020003" pitchFamily="2" charset="0"/>
              </a:rPr>
              <a:t>Dernière mise à jour de ce document: 3 septembre 2019</a:t>
            </a:r>
          </a:p>
        </p:txBody>
      </p:sp>
    </p:spTree>
    <p:extLst>
      <p:ext uri="{BB962C8B-B14F-4D97-AF65-F5344CB8AC3E}">
        <p14:creationId xmlns:p14="http://schemas.microsoft.com/office/powerpoint/2010/main" val="3205078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8378E-E332-7643-B1BE-3A2FA5540792}"/>
              </a:ext>
            </a:extLst>
          </p:cNvPr>
          <p:cNvSpPr>
            <a:spLocks noGrp="1"/>
          </p:cNvSpPr>
          <p:nvPr>
            <p:ph type="ctrTitle"/>
          </p:nvPr>
        </p:nvSpPr>
        <p:spPr>
          <a:xfrm>
            <a:off x="1907458" y="354571"/>
            <a:ext cx="8377084" cy="1193800"/>
          </a:xfrm>
        </p:spPr>
        <p:txBody>
          <a:bodyPr>
            <a:normAutofit fontScale="90000"/>
          </a:bodyPr>
          <a:lstStyle/>
          <a:p>
            <a:r>
              <a:rPr lang="fr-CA" sz="4800">
                <a:solidFill>
                  <a:srgbClr val="F9BC43"/>
                </a:solidFill>
                <a:latin typeface="Impact" panose="020B0806030902050204" pitchFamily="34" charset="0"/>
              </a:rPr>
              <a:t>Nous t’invitons à nommer une planète et son étoile!</a:t>
            </a:r>
            <a:endParaRPr lang="fr-CA" sz="4800">
              <a:solidFill>
                <a:srgbClr val="FFC000"/>
              </a:solidFill>
              <a:latin typeface="Impact" panose="020B0806030902050204" pitchFamily="34" charset="0"/>
            </a:endParaRPr>
          </a:p>
        </p:txBody>
      </p:sp>
      <p:pic>
        <p:nvPicPr>
          <p:cNvPr id="5" name="Picture 4">
            <a:extLst>
              <a:ext uri="{FF2B5EF4-FFF2-40B4-BE49-F238E27FC236}">
                <a16:creationId xmlns:a16="http://schemas.microsoft.com/office/drawing/2014/main" id="{BAE828EA-E407-944D-B0CA-0848CF08F6E2}"/>
              </a:ext>
            </a:extLst>
          </p:cNvPr>
          <p:cNvPicPr>
            <a:picLocks noChangeAspect="1"/>
          </p:cNvPicPr>
          <p:nvPr/>
        </p:nvPicPr>
        <p:blipFill rotWithShape="1">
          <a:blip r:embed="rId2"/>
          <a:srcRect r="64697"/>
          <a:stretch/>
        </p:blipFill>
        <p:spPr>
          <a:xfrm>
            <a:off x="364411" y="1945674"/>
            <a:ext cx="4046952" cy="3960855"/>
          </a:xfrm>
          <a:prstGeom prst="rect">
            <a:avLst/>
          </a:prstGeom>
        </p:spPr>
      </p:pic>
      <p:sp>
        <p:nvSpPr>
          <p:cNvPr id="6" name="TextBox 5">
            <a:extLst>
              <a:ext uri="{FF2B5EF4-FFF2-40B4-BE49-F238E27FC236}">
                <a16:creationId xmlns:a16="http://schemas.microsoft.com/office/drawing/2014/main" id="{EAB9C708-F65C-ED4F-8F77-27D47FDE8C55}"/>
              </a:ext>
            </a:extLst>
          </p:cNvPr>
          <p:cNvSpPr txBox="1"/>
          <p:nvPr/>
        </p:nvSpPr>
        <p:spPr>
          <a:xfrm>
            <a:off x="3188043" y="5346927"/>
            <a:ext cx="1223320" cy="307777"/>
          </a:xfrm>
          <a:prstGeom prst="rect">
            <a:avLst/>
          </a:prstGeom>
          <a:noFill/>
        </p:spPr>
        <p:txBody>
          <a:bodyPr wrap="square" rtlCol="0">
            <a:spAutoFit/>
          </a:bodyPr>
          <a:lstStyle/>
          <a:p>
            <a:pPr algn="r"/>
            <a:r>
              <a:rPr lang="en-US" sz="1400" dirty="0">
                <a:solidFill>
                  <a:schemeClr val="bg1">
                    <a:lumMod val="65000"/>
                  </a:schemeClr>
                </a:solidFill>
              </a:rPr>
              <a:t>GOLDSTYN</a:t>
            </a:r>
          </a:p>
        </p:txBody>
      </p:sp>
      <p:sp>
        <p:nvSpPr>
          <p:cNvPr id="7" name="TextBox 6">
            <a:extLst>
              <a:ext uri="{FF2B5EF4-FFF2-40B4-BE49-F238E27FC236}">
                <a16:creationId xmlns:a16="http://schemas.microsoft.com/office/drawing/2014/main" id="{11F6EF12-D88E-144F-900B-EFF4518E7BB3}"/>
              </a:ext>
            </a:extLst>
          </p:cNvPr>
          <p:cNvSpPr txBox="1"/>
          <p:nvPr/>
        </p:nvSpPr>
        <p:spPr>
          <a:xfrm>
            <a:off x="4541323" y="1945674"/>
            <a:ext cx="7195750" cy="3970318"/>
          </a:xfrm>
          <a:prstGeom prst="rect">
            <a:avLst/>
          </a:prstGeom>
          <a:solidFill>
            <a:schemeClr val="tx1">
              <a:alpha val="68000"/>
            </a:schemeClr>
          </a:solidFill>
        </p:spPr>
        <p:txBody>
          <a:bodyPr wrap="square" rtlCol="0">
            <a:spAutoFit/>
          </a:bodyPr>
          <a:lstStyle/>
          <a:p>
            <a:pPr algn="ctr"/>
            <a:r>
              <a:rPr lang="fr-CA" sz="2800" dirty="0">
                <a:solidFill>
                  <a:schemeClr val="bg1"/>
                </a:solidFill>
                <a:latin typeface="Avenir Book" panose="02000503020000020003" pitchFamily="2" charset="0"/>
              </a:rPr>
              <a:t>Envoyez vos idées avant le 20 sept. 2019</a:t>
            </a:r>
          </a:p>
          <a:p>
            <a:pPr algn="ctr"/>
            <a:endParaRPr lang="fr-CA" sz="2800" dirty="0">
              <a:solidFill>
                <a:schemeClr val="bg1"/>
              </a:solidFill>
              <a:latin typeface="Avenir Book" panose="02000503020000020003" pitchFamily="2" charset="0"/>
            </a:endParaRPr>
          </a:p>
          <a:p>
            <a:pPr algn="ctr"/>
            <a:r>
              <a:rPr lang="fr-CA" sz="2800" dirty="0">
                <a:solidFill>
                  <a:schemeClr val="bg1"/>
                </a:solidFill>
                <a:latin typeface="Avenir Book" panose="02000503020000020003" pitchFamily="2" charset="0"/>
              </a:rPr>
              <a:t>Un comité révisera toutes les propositions et sélectionnera les finalistes</a:t>
            </a:r>
          </a:p>
          <a:p>
            <a:pPr algn="ctr"/>
            <a:endParaRPr lang="fr-CA" sz="2800" dirty="0">
              <a:solidFill>
                <a:schemeClr val="bg1"/>
              </a:solidFill>
              <a:latin typeface="Avenir Book" panose="02000503020000020003" pitchFamily="2" charset="0"/>
            </a:endParaRPr>
          </a:p>
          <a:p>
            <a:pPr algn="ctr"/>
            <a:r>
              <a:rPr lang="fr-CA" sz="2800" dirty="0">
                <a:solidFill>
                  <a:schemeClr val="bg1"/>
                </a:solidFill>
                <a:latin typeface="Avenir Book" panose="02000503020000020003" pitchFamily="2" charset="0"/>
              </a:rPr>
              <a:t>Tu pourras ensuite voter pour sélectionner l’idée gagnante </a:t>
            </a:r>
          </a:p>
          <a:p>
            <a:pPr algn="ctr"/>
            <a:endParaRPr lang="fr-CA" sz="2800" dirty="0">
              <a:solidFill>
                <a:schemeClr val="bg1"/>
              </a:solidFill>
              <a:latin typeface="Avenir Book" panose="02000503020000020003" pitchFamily="2" charset="0"/>
            </a:endParaRPr>
          </a:p>
          <a:p>
            <a:pPr algn="ctr"/>
            <a:r>
              <a:rPr lang="fr-CA" sz="2800" dirty="0">
                <a:solidFill>
                  <a:schemeClr val="bg1"/>
                </a:solidFill>
                <a:latin typeface="Avenir Book" panose="02000503020000020003" pitchFamily="2" charset="0"/>
              </a:rPr>
              <a:t>Et tu peux gagner des prix!</a:t>
            </a:r>
            <a:endParaRPr lang="fr-CA" sz="3600"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2369381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9EF122-CE64-7043-8A01-4F77188984BC}"/>
              </a:ext>
            </a:extLst>
          </p:cNvPr>
          <p:cNvPicPr>
            <a:picLocks noChangeAspect="1"/>
          </p:cNvPicPr>
          <p:nvPr/>
        </p:nvPicPr>
        <p:blipFill>
          <a:blip r:embed="rId2"/>
          <a:stretch>
            <a:fillRect/>
          </a:stretch>
        </p:blipFill>
        <p:spPr>
          <a:xfrm>
            <a:off x="0" y="21364"/>
            <a:ext cx="12192000" cy="6836636"/>
          </a:xfrm>
          <a:prstGeom prst="rect">
            <a:avLst/>
          </a:prstGeom>
        </p:spPr>
      </p:pic>
      <p:sp>
        <p:nvSpPr>
          <p:cNvPr id="2" name="Title 1">
            <a:extLst>
              <a:ext uri="{FF2B5EF4-FFF2-40B4-BE49-F238E27FC236}">
                <a16:creationId xmlns:a16="http://schemas.microsoft.com/office/drawing/2014/main" id="{9B48378E-E332-7643-B1BE-3A2FA5540792}"/>
              </a:ext>
            </a:extLst>
          </p:cNvPr>
          <p:cNvSpPr>
            <a:spLocks noGrp="1"/>
          </p:cNvSpPr>
          <p:nvPr>
            <p:ph type="ctrTitle"/>
          </p:nvPr>
        </p:nvSpPr>
        <p:spPr>
          <a:xfrm>
            <a:off x="479854" y="406400"/>
            <a:ext cx="11232292" cy="1193800"/>
          </a:xfrm>
        </p:spPr>
        <p:txBody>
          <a:bodyPr>
            <a:normAutofit/>
          </a:bodyPr>
          <a:lstStyle/>
          <a:p>
            <a:r>
              <a:rPr lang="fr-CA" sz="4800">
                <a:solidFill>
                  <a:srgbClr val="F9BC43"/>
                </a:solidFill>
                <a:latin typeface="Impact" panose="020B0806030902050204" pitchFamily="34" charset="0"/>
              </a:rPr>
              <a:t>Qu’est-ce qu’une exoplanète? </a:t>
            </a:r>
          </a:p>
        </p:txBody>
      </p:sp>
      <p:sp>
        <p:nvSpPr>
          <p:cNvPr id="4" name="TextBox 3">
            <a:extLst>
              <a:ext uri="{FF2B5EF4-FFF2-40B4-BE49-F238E27FC236}">
                <a16:creationId xmlns:a16="http://schemas.microsoft.com/office/drawing/2014/main" id="{29C3DD94-190F-5342-B6F6-828FA8AA0AFC}"/>
              </a:ext>
            </a:extLst>
          </p:cNvPr>
          <p:cNvSpPr txBox="1"/>
          <p:nvPr/>
        </p:nvSpPr>
        <p:spPr>
          <a:xfrm>
            <a:off x="1580809" y="2914464"/>
            <a:ext cx="9171272" cy="1200329"/>
          </a:xfrm>
          <a:prstGeom prst="rect">
            <a:avLst/>
          </a:prstGeom>
          <a:solidFill>
            <a:schemeClr val="tx1">
              <a:alpha val="68000"/>
            </a:schemeClr>
          </a:solidFill>
        </p:spPr>
        <p:txBody>
          <a:bodyPr wrap="square" rtlCol="0">
            <a:spAutoFit/>
          </a:bodyPr>
          <a:lstStyle/>
          <a:p>
            <a:pPr algn="ctr"/>
            <a:r>
              <a:rPr lang="fr-CA" sz="3600" b="1" dirty="0">
                <a:solidFill>
                  <a:schemeClr val="bg1"/>
                </a:solidFill>
                <a:latin typeface="Avenir Book" panose="02000503020000020003" pitchFamily="2" charset="0"/>
              </a:rPr>
              <a:t>Une exoplanète est une planète qui tourne autour d’une étoile autre que le Soleil. </a:t>
            </a:r>
          </a:p>
        </p:txBody>
      </p:sp>
      <p:sp>
        <p:nvSpPr>
          <p:cNvPr id="7" name="TextBox 6">
            <a:extLst>
              <a:ext uri="{FF2B5EF4-FFF2-40B4-BE49-F238E27FC236}">
                <a16:creationId xmlns:a16="http://schemas.microsoft.com/office/drawing/2014/main" id="{F30679D7-0366-604F-B5BA-D0CDF5FA7AF0}"/>
              </a:ext>
            </a:extLst>
          </p:cNvPr>
          <p:cNvSpPr txBox="1"/>
          <p:nvPr/>
        </p:nvSpPr>
        <p:spPr>
          <a:xfrm>
            <a:off x="0" y="6528859"/>
            <a:ext cx="7006281" cy="307777"/>
          </a:xfrm>
          <a:prstGeom prst="rect">
            <a:avLst/>
          </a:prstGeom>
          <a:noFill/>
        </p:spPr>
        <p:txBody>
          <a:bodyPr wrap="square" rtlCol="0">
            <a:spAutoFit/>
          </a:bodyPr>
          <a:lstStyle/>
          <a:p>
            <a:r>
              <a:rPr lang="fr-CA" sz="1400" dirty="0">
                <a:solidFill>
                  <a:schemeClr val="bg1">
                    <a:lumMod val="75000"/>
                  </a:schemeClr>
                </a:solidFill>
                <a:latin typeface="Avenir Book" panose="02000503020000020003" pitchFamily="2" charset="0"/>
              </a:rPr>
              <a:t>Crédit: ESO</a:t>
            </a:r>
          </a:p>
        </p:txBody>
      </p:sp>
      <p:sp>
        <p:nvSpPr>
          <p:cNvPr id="8" name="TextBox 7">
            <a:extLst>
              <a:ext uri="{FF2B5EF4-FFF2-40B4-BE49-F238E27FC236}">
                <a16:creationId xmlns:a16="http://schemas.microsoft.com/office/drawing/2014/main" id="{4C8B32B2-0089-3749-BA81-E7A58522E42A}"/>
              </a:ext>
            </a:extLst>
          </p:cNvPr>
          <p:cNvSpPr txBox="1"/>
          <p:nvPr/>
        </p:nvSpPr>
        <p:spPr>
          <a:xfrm>
            <a:off x="1580809" y="4014266"/>
            <a:ext cx="9171272" cy="584775"/>
          </a:xfrm>
          <a:prstGeom prst="rect">
            <a:avLst/>
          </a:prstGeom>
          <a:solidFill>
            <a:schemeClr val="tx1">
              <a:alpha val="68000"/>
            </a:schemeClr>
          </a:solidFill>
        </p:spPr>
        <p:txBody>
          <a:bodyPr wrap="square" rtlCol="0">
            <a:spAutoFit/>
          </a:bodyPr>
          <a:lstStyle/>
          <a:p>
            <a:pPr algn="ctr"/>
            <a:r>
              <a:rPr lang="fr-CA" sz="1600" dirty="0">
                <a:solidFill>
                  <a:schemeClr val="bg1">
                    <a:lumMod val="75000"/>
                  </a:schemeClr>
                </a:solidFill>
                <a:latin typeface="Avenir Book" panose="02000503020000020003" pitchFamily="2" charset="0"/>
              </a:rPr>
              <a:t>Cette image est un dessin d’artiste représentant ce à quoi pourrait ressembler une exoplanète. Nous n’avons pas encore la technologie pour prendre des photos si détaillées. </a:t>
            </a:r>
          </a:p>
        </p:txBody>
      </p:sp>
    </p:spTree>
    <p:extLst>
      <p:ext uri="{BB962C8B-B14F-4D97-AF65-F5344CB8AC3E}">
        <p14:creationId xmlns:p14="http://schemas.microsoft.com/office/powerpoint/2010/main" val="638804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51BEC5-A17B-3040-86E0-C179E3669DE7}"/>
              </a:ext>
            </a:extLst>
          </p:cNvPr>
          <p:cNvPicPr>
            <a:picLocks noChangeAspect="1"/>
          </p:cNvPicPr>
          <p:nvPr/>
        </p:nvPicPr>
        <p:blipFill rotWithShape="1">
          <a:blip r:embed="rId3"/>
          <a:srcRect l="3338" t="41986" r="1385" b="3570"/>
          <a:stretch/>
        </p:blipFill>
        <p:spPr>
          <a:xfrm>
            <a:off x="-1" y="0"/>
            <a:ext cx="12192001" cy="6858000"/>
          </a:xfrm>
          <a:prstGeom prst="rect">
            <a:avLst/>
          </a:prstGeom>
        </p:spPr>
      </p:pic>
      <p:sp>
        <p:nvSpPr>
          <p:cNvPr id="6" name="TextBox 5">
            <a:extLst>
              <a:ext uri="{FF2B5EF4-FFF2-40B4-BE49-F238E27FC236}">
                <a16:creationId xmlns:a16="http://schemas.microsoft.com/office/drawing/2014/main" id="{EAB9C708-F65C-ED4F-8F77-27D47FDE8C55}"/>
              </a:ext>
            </a:extLst>
          </p:cNvPr>
          <p:cNvSpPr txBox="1"/>
          <p:nvPr/>
        </p:nvSpPr>
        <p:spPr>
          <a:xfrm>
            <a:off x="0" y="6273225"/>
            <a:ext cx="6302477" cy="584775"/>
          </a:xfrm>
          <a:prstGeom prst="rect">
            <a:avLst/>
          </a:prstGeom>
          <a:solidFill>
            <a:schemeClr val="tx1">
              <a:alpha val="52000"/>
            </a:schemeClr>
          </a:solidFill>
        </p:spPr>
        <p:txBody>
          <a:bodyPr wrap="square" rtlCol="0">
            <a:spAutoFit/>
          </a:bodyPr>
          <a:lstStyle/>
          <a:p>
            <a:r>
              <a:rPr lang="fr-CA" dirty="0">
                <a:solidFill>
                  <a:schemeClr val="bg1">
                    <a:lumMod val="75000"/>
                  </a:schemeClr>
                </a:solidFill>
                <a:latin typeface="Avenir Book" panose="02000503020000020003" pitchFamily="2" charset="0"/>
              </a:rPr>
              <a:t>Dessins d’artiste de différentes exoplanètes</a:t>
            </a:r>
          </a:p>
          <a:p>
            <a:r>
              <a:rPr lang="fr-CA" sz="1400" dirty="0">
                <a:solidFill>
                  <a:schemeClr val="bg1">
                    <a:lumMod val="75000"/>
                  </a:schemeClr>
                </a:solidFill>
                <a:latin typeface="Avenir Book" panose="02000503020000020003" pitchFamily="2" charset="0"/>
              </a:rPr>
              <a:t>© Martin </a:t>
            </a:r>
            <a:r>
              <a:rPr lang="fr-CA" sz="1400" dirty="0" err="1">
                <a:solidFill>
                  <a:schemeClr val="bg1">
                    <a:lumMod val="75000"/>
                  </a:schemeClr>
                </a:solidFill>
                <a:latin typeface="Avenir Book" panose="02000503020000020003" pitchFamily="2" charset="0"/>
              </a:rPr>
              <a:t>Vargic</a:t>
            </a:r>
            <a:r>
              <a:rPr lang="fr-CA" sz="1400" dirty="0">
                <a:solidFill>
                  <a:schemeClr val="bg1">
                    <a:lumMod val="75000"/>
                  </a:schemeClr>
                </a:solidFill>
                <a:latin typeface="Avenir Book" panose="02000503020000020003" pitchFamily="2" charset="0"/>
              </a:rPr>
              <a:t>, </a:t>
            </a:r>
            <a:r>
              <a:rPr lang="fr-CA" sz="1400" dirty="0" err="1">
                <a:solidFill>
                  <a:schemeClr val="bg1">
                    <a:lumMod val="75000"/>
                  </a:schemeClr>
                </a:solidFill>
                <a:latin typeface="Avenir Book" panose="02000503020000020003" pitchFamily="2" charset="0"/>
              </a:rPr>
              <a:t>www.halcyonmaps.com</a:t>
            </a:r>
            <a:r>
              <a:rPr lang="fr-CA" sz="1400" dirty="0">
                <a:solidFill>
                  <a:schemeClr val="bg1">
                    <a:lumMod val="75000"/>
                  </a:schemeClr>
                </a:solidFill>
                <a:latin typeface="Avenir Book" panose="02000503020000020003" pitchFamily="2" charset="0"/>
              </a:rPr>
              <a:t>/</a:t>
            </a:r>
            <a:r>
              <a:rPr lang="fr-CA" sz="1400" dirty="0" err="1">
                <a:solidFill>
                  <a:schemeClr val="bg1">
                    <a:lumMod val="75000"/>
                  </a:schemeClr>
                </a:solidFill>
                <a:latin typeface="Avenir Book" panose="02000503020000020003" pitchFamily="2" charset="0"/>
              </a:rPr>
              <a:t>infographics</a:t>
            </a:r>
            <a:r>
              <a:rPr lang="fr-CA" sz="1400" dirty="0">
                <a:solidFill>
                  <a:schemeClr val="bg1">
                    <a:lumMod val="75000"/>
                  </a:schemeClr>
                </a:solidFill>
                <a:latin typeface="Avenir Book" panose="02000503020000020003" pitchFamily="2" charset="0"/>
              </a:rPr>
              <a:t>#/</a:t>
            </a:r>
            <a:r>
              <a:rPr lang="fr-CA" sz="1400" dirty="0" err="1">
                <a:solidFill>
                  <a:schemeClr val="bg1">
                    <a:lumMod val="75000"/>
                  </a:schemeClr>
                </a:solidFill>
                <a:latin typeface="Avenir Book" panose="02000503020000020003" pitchFamily="2" charset="0"/>
              </a:rPr>
              <a:t>exoplanets</a:t>
            </a:r>
            <a:r>
              <a:rPr lang="fr-CA" sz="1400" dirty="0">
                <a:solidFill>
                  <a:schemeClr val="bg1">
                    <a:lumMod val="75000"/>
                  </a:schemeClr>
                </a:solidFill>
                <a:latin typeface="Avenir Book" panose="02000503020000020003" pitchFamily="2" charset="0"/>
              </a:rPr>
              <a:t>/</a:t>
            </a:r>
          </a:p>
        </p:txBody>
      </p:sp>
      <p:sp>
        <p:nvSpPr>
          <p:cNvPr id="4" name="TextBox 3">
            <a:extLst>
              <a:ext uri="{FF2B5EF4-FFF2-40B4-BE49-F238E27FC236}">
                <a16:creationId xmlns:a16="http://schemas.microsoft.com/office/drawing/2014/main" id="{29C3DD94-190F-5342-B6F6-828FA8AA0AFC}"/>
              </a:ext>
            </a:extLst>
          </p:cNvPr>
          <p:cNvSpPr txBox="1"/>
          <p:nvPr/>
        </p:nvSpPr>
        <p:spPr>
          <a:xfrm>
            <a:off x="2096813" y="1875801"/>
            <a:ext cx="7998372" cy="2308324"/>
          </a:xfrm>
          <a:prstGeom prst="rect">
            <a:avLst/>
          </a:prstGeom>
          <a:solidFill>
            <a:schemeClr val="tx1">
              <a:alpha val="80000"/>
            </a:schemeClr>
          </a:solidFill>
        </p:spPr>
        <p:txBody>
          <a:bodyPr wrap="square" rtlCol="0">
            <a:spAutoFit/>
          </a:bodyPr>
          <a:lstStyle/>
          <a:p>
            <a:pPr algn="ctr"/>
            <a:r>
              <a:rPr lang="fr-CA" sz="3600" b="1" dirty="0">
                <a:solidFill>
                  <a:schemeClr val="bg1"/>
                </a:solidFill>
                <a:latin typeface="Avenir Book" panose="02000503020000020003" pitchFamily="2" charset="0"/>
              </a:rPr>
              <a:t>Nous avons maintenant découvert plus de 4000 exoplanètes, mais nous estimons qu’il y en aurait des milliards seulement dans notre galaxie.</a:t>
            </a:r>
          </a:p>
        </p:txBody>
      </p:sp>
    </p:spTree>
    <p:extLst>
      <p:ext uri="{BB962C8B-B14F-4D97-AF65-F5344CB8AC3E}">
        <p14:creationId xmlns:p14="http://schemas.microsoft.com/office/powerpoint/2010/main" val="1066111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51BEC5-A17B-3040-86E0-C179E3669DE7}"/>
              </a:ext>
            </a:extLst>
          </p:cNvPr>
          <p:cNvPicPr>
            <a:picLocks noChangeAspect="1"/>
          </p:cNvPicPr>
          <p:nvPr/>
        </p:nvPicPr>
        <p:blipFill rotWithShape="1">
          <a:blip r:embed="rId2"/>
          <a:srcRect l="3338" t="41986" r="1385" b="3570"/>
          <a:stretch/>
        </p:blipFill>
        <p:spPr>
          <a:xfrm>
            <a:off x="-1" y="0"/>
            <a:ext cx="12192001" cy="6858000"/>
          </a:xfrm>
          <a:prstGeom prst="rect">
            <a:avLst/>
          </a:prstGeom>
        </p:spPr>
      </p:pic>
      <p:sp>
        <p:nvSpPr>
          <p:cNvPr id="4" name="TextBox 3">
            <a:extLst>
              <a:ext uri="{FF2B5EF4-FFF2-40B4-BE49-F238E27FC236}">
                <a16:creationId xmlns:a16="http://schemas.microsoft.com/office/drawing/2014/main" id="{29C3DD94-190F-5342-B6F6-828FA8AA0AFC}"/>
              </a:ext>
            </a:extLst>
          </p:cNvPr>
          <p:cNvSpPr txBox="1"/>
          <p:nvPr/>
        </p:nvSpPr>
        <p:spPr>
          <a:xfrm>
            <a:off x="2722606" y="1947385"/>
            <a:ext cx="6474939" cy="1754326"/>
          </a:xfrm>
          <a:prstGeom prst="rect">
            <a:avLst/>
          </a:prstGeom>
          <a:solidFill>
            <a:schemeClr val="tx1">
              <a:alpha val="80000"/>
            </a:schemeClr>
          </a:solidFill>
        </p:spPr>
        <p:txBody>
          <a:bodyPr wrap="square" rtlCol="0">
            <a:spAutoFit/>
          </a:bodyPr>
          <a:lstStyle/>
          <a:p>
            <a:pPr algn="ctr"/>
            <a:r>
              <a:rPr lang="fr-CA" sz="3600" b="1">
                <a:solidFill>
                  <a:schemeClr val="bg1"/>
                </a:solidFill>
                <a:latin typeface="Avenir Book" panose="02000503020000020003" pitchFamily="2" charset="0"/>
              </a:rPr>
              <a:t>Certaines sont plus petites que la Terre et d’autres sont plus grosses que Jupiter</a:t>
            </a:r>
          </a:p>
        </p:txBody>
      </p:sp>
      <p:sp>
        <p:nvSpPr>
          <p:cNvPr id="6" name="TextBox 5">
            <a:extLst>
              <a:ext uri="{FF2B5EF4-FFF2-40B4-BE49-F238E27FC236}">
                <a16:creationId xmlns:a16="http://schemas.microsoft.com/office/drawing/2014/main" id="{88498178-5DB2-4C4D-B6DF-3C7674C72DFF}"/>
              </a:ext>
            </a:extLst>
          </p:cNvPr>
          <p:cNvSpPr txBox="1"/>
          <p:nvPr/>
        </p:nvSpPr>
        <p:spPr>
          <a:xfrm>
            <a:off x="0" y="6273225"/>
            <a:ext cx="6302477" cy="584775"/>
          </a:xfrm>
          <a:prstGeom prst="rect">
            <a:avLst/>
          </a:prstGeom>
          <a:solidFill>
            <a:schemeClr val="tx1">
              <a:alpha val="52000"/>
            </a:schemeClr>
          </a:solidFill>
        </p:spPr>
        <p:txBody>
          <a:bodyPr wrap="square" rtlCol="0">
            <a:spAutoFit/>
          </a:bodyPr>
          <a:lstStyle/>
          <a:p>
            <a:r>
              <a:rPr lang="fr-CA" dirty="0">
                <a:solidFill>
                  <a:schemeClr val="bg1">
                    <a:lumMod val="75000"/>
                  </a:schemeClr>
                </a:solidFill>
                <a:latin typeface="Avenir Book" panose="02000503020000020003" pitchFamily="2" charset="0"/>
              </a:rPr>
              <a:t>Dessins d’artiste de différentes exoplanètes</a:t>
            </a:r>
          </a:p>
          <a:p>
            <a:r>
              <a:rPr lang="fr-CA" sz="1400" dirty="0">
                <a:solidFill>
                  <a:schemeClr val="bg1">
                    <a:lumMod val="75000"/>
                  </a:schemeClr>
                </a:solidFill>
                <a:latin typeface="Avenir Book" panose="02000503020000020003" pitchFamily="2" charset="0"/>
              </a:rPr>
              <a:t>© Martin </a:t>
            </a:r>
            <a:r>
              <a:rPr lang="fr-CA" sz="1400" dirty="0" err="1">
                <a:solidFill>
                  <a:schemeClr val="bg1">
                    <a:lumMod val="75000"/>
                  </a:schemeClr>
                </a:solidFill>
                <a:latin typeface="Avenir Book" panose="02000503020000020003" pitchFamily="2" charset="0"/>
              </a:rPr>
              <a:t>Vargic</a:t>
            </a:r>
            <a:r>
              <a:rPr lang="fr-CA" sz="1400" dirty="0">
                <a:solidFill>
                  <a:schemeClr val="bg1">
                    <a:lumMod val="75000"/>
                  </a:schemeClr>
                </a:solidFill>
                <a:latin typeface="Avenir Book" panose="02000503020000020003" pitchFamily="2" charset="0"/>
              </a:rPr>
              <a:t>, </a:t>
            </a:r>
            <a:r>
              <a:rPr lang="fr-CA" sz="1400" dirty="0" err="1">
                <a:solidFill>
                  <a:schemeClr val="bg1">
                    <a:lumMod val="75000"/>
                  </a:schemeClr>
                </a:solidFill>
                <a:latin typeface="Avenir Book" panose="02000503020000020003" pitchFamily="2" charset="0"/>
              </a:rPr>
              <a:t>www.halcyonmaps.com</a:t>
            </a:r>
            <a:r>
              <a:rPr lang="fr-CA" sz="1400" dirty="0">
                <a:solidFill>
                  <a:schemeClr val="bg1">
                    <a:lumMod val="75000"/>
                  </a:schemeClr>
                </a:solidFill>
                <a:latin typeface="Avenir Book" panose="02000503020000020003" pitchFamily="2" charset="0"/>
              </a:rPr>
              <a:t>/</a:t>
            </a:r>
            <a:r>
              <a:rPr lang="fr-CA" sz="1400" dirty="0" err="1">
                <a:solidFill>
                  <a:schemeClr val="bg1">
                    <a:lumMod val="75000"/>
                  </a:schemeClr>
                </a:solidFill>
                <a:latin typeface="Avenir Book" panose="02000503020000020003" pitchFamily="2" charset="0"/>
              </a:rPr>
              <a:t>infographics</a:t>
            </a:r>
            <a:r>
              <a:rPr lang="fr-CA" sz="1400" dirty="0">
                <a:solidFill>
                  <a:schemeClr val="bg1">
                    <a:lumMod val="75000"/>
                  </a:schemeClr>
                </a:solidFill>
                <a:latin typeface="Avenir Book" panose="02000503020000020003" pitchFamily="2" charset="0"/>
              </a:rPr>
              <a:t>#/</a:t>
            </a:r>
            <a:r>
              <a:rPr lang="fr-CA" sz="1400" dirty="0" err="1">
                <a:solidFill>
                  <a:schemeClr val="bg1">
                    <a:lumMod val="75000"/>
                  </a:schemeClr>
                </a:solidFill>
                <a:latin typeface="Avenir Book" panose="02000503020000020003" pitchFamily="2" charset="0"/>
              </a:rPr>
              <a:t>exoplanets</a:t>
            </a:r>
            <a:r>
              <a:rPr lang="fr-CA" sz="1400" dirty="0">
                <a:solidFill>
                  <a:schemeClr val="bg1">
                    <a:lumMod val="75000"/>
                  </a:schemeClr>
                </a:solidFill>
                <a:latin typeface="Avenir Book" panose="02000503020000020003" pitchFamily="2" charset="0"/>
              </a:rPr>
              <a:t>/</a:t>
            </a:r>
          </a:p>
        </p:txBody>
      </p:sp>
    </p:spTree>
    <p:extLst>
      <p:ext uri="{BB962C8B-B14F-4D97-AF65-F5344CB8AC3E}">
        <p14:creationId xmlns:p14="http://schemas.microsoft.com/office/powerpoint/2010/main" val="2913241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925D4B-86EC-D146-BDEC-DC27D70FBB42}"/>
              </a:ext>
            </a:extLst>
          </p:cNvPr>
          <p:cNvPicPr>
            <a:picLocks noChangeAspect="1"/>
          </p:cNvPicPr>
          <p:nvPr/>
        </p:nvPicPr>
        <p:blipFill rotWithShape="1">
          <a:blip r:embed="rId3"/>
          <a:srcRect l="716" r="716" b="14581"/>
          <a:stretch/>
        </p:blipFill>
        <p:spPr>
          <a:xfrm>
            <a:off x="-1" y="210451"/>
            <a:ext cx="12192000" cy="6647549"/>
          </a:xfrm>
          <a:prstGeom prst="rect">
            <a:avLst/>
          </a:prstGeom>
        </p:spPr>
      </p:pic>
      <p:sp>
        <p:nvSpPr>
          <p:cNvPr id="6" name="TextBox 5">
            <a:extLst>
              <a:ext uri="{FF2B5EF4-FFF2-40B4-BE49-F238E27FC236}">
                <a16:creationId xmlns:a16="http://schemas.microsoft.com/office/drawing/2014/main" id="{EAB9C708-F65C-ED4F-8F77-27D47FDE8C55}"/>
              </a:ext>
            </a:extLst>
          </p:cNvPr>
          <p:cNvSpPr txBox="1"/>
          <p:nvPr/>
        </p:nvSpPr>
        <p:spPr>
          <a:xfrm>
            <a:off x="0" y="6273225"/>
            <a:ext cx="4003589" cy="800219"/>
          </a:xfrm>
          <a:prstGeom prst="rect">
            <a:avLst/>
          </a:prstGeom>
          <a:solidFill>
            <a:schemeClr val="tx1">
              <a:alpha val="52000"/>
            </a:schemeClr>
          </a:solidFill>
        </p:spPr>
        <p:txBody>
          <a:bodyPr wrap="square" rtlCol="0">
            <a:spAutoFit/>
          </a:bodyPr>
          <a:lstStyle/>
          <a:p>
            <a:r>
              <a:rPr lang="fr-CA" dirty="0">
                <a:solidFill>
                  <a:schemeClr val="bg1">
                    <a:lumMod val="75000"/>
                  </a:schemeClr>
                </a:solidFill>
                <a:latin typeface="Avenir Book" panose="02000503020000020003" pitchFamily="2" charset="0"/>
              </a:rPr>
              <a:t>Dessins d’artiste</a:t>
            </a:r>
          </a:p>
          <a:p>
            <a:r>
              <a:rPr lang="fr-CA" sz="1400" dirty="0">
                <a:solidFill>
                  <a:schemeClr val="bg1">
                    <a:lumMod val="75000"/>
                  </a:schemeClr>
                </a:solidFill>
                <a:latin typeface="Avenir Book" panose="02000503020000020003" pitchFamily="2" charset="0"/>
              </a:rPr>
              <a:t>Crédit: ESO/M. </a:t>
            </a:r>
            <a:r>
              <a:rPr lang="fr-CA" sz="1400" dirty="0" err="1">
                <a:solidFill>
                  <a:schemeClr val="bg1">
                    <a:lumMod val="75000"/>
                  </a:schemeClr>
                </a:solidFill>
                <a:latin typeface="Avenir Book" panose="02000503020000020003" pitchFamily="2" charset="0"/>
              </a:rPr>
              <a:t>Kornmesser</a:t>
            </a:r>
            <a:r>
              <a:rPr lang="fr-CA" sz="1400" dirty="0">
                <a:solidFill>
                  <a:schemeClr val="bg1">
                    <a:lumMod val="75000"/>
                  </a:schemeClr>
                </a:solidFill>
                <a:latin typeface="Avenir Book" panose="02000503020000020003" pitchFamily="2" charset="0"/>
              </a:rPr>
              <a:t>/Nick </a:t>
            </a:r>
            <a:r>
              <a:rPr lang="fr-CA" sz="1400" dirty="0" err="1">
                <a:solidFill>
                  <a:schemeClr val="bg1">
                    <a:lumMod val="75000"/>
                  </a:schemeClr>
                </a:solidFill>
                <a:latin typeface="Avenir Book" panose="02000503020000020003" pitchFamily="2" charset="0"/>
              </a:rPr>
              <a:t>Risinger</a:t>
            </a:r>
            <a:endParaRPr lang="fr-CA" sz="1400" dirty="0">
              <a:solidFill>
                <a:schemeClr val="bg1">
                  <a:lumMod val="75000"/>
                </a:schemeClr>
              </a:solidFill>
              <a:latin typeface="Avenir Book" panose="02000503020000020003" pitchFamily="2" charset="0"/>
            </a:endParaRPr>
          </a:p>
          <a:p>
            <a:endParaRPr lang="fr-CA" sz="1400" dirty="0">
              <a:solidFill>
                <a:schemeClr val="bg1">
                  <a:lumMod val="75000"/>
                </a:schemeClr>
              </a:solidFill>
              <a:latin typeface="Avenir Book" panose="02000503020000020003" pitchFamily="2" charset="0"/>
            </a:endParaRPr>
          </a:p>
        </p:txBody>
      </p:sp>
      <p:sp>
        <p:nvSpPr>
          <p:cNvPr id="4" name="TextBox 3">
            <a:extLst>
              <a:ext uri="{FF2B5EF4-FFF2-40B4-BE49-F238E27FC236}">
                <a16:creationId xmlns:a16="http://schemas.microsoft.com/office/drawing/2014/main" id="{29C3DD94-190F-5342-B6F6-828FA8AA0AFC}"/>
              </a:ext>
            </a:extLst>
          </p:cNvPr>
          <p:cNvSpPr txBox="1"/>
          <p:nvPr/>
        </p:nvSpPr>
        <p:spPr>
          <a:xfrm>
            <a:off x="652777" y="301332"/>
            <a:ext cx="10886445" cy="769441"/>
          </a:xfrm>
          <a:prstGeom prst="rect">
            <a:avLst/>
          </a:prstGeom>
          <a:solidFill>
            <a:schemeClr val="tx1">
              <a:alpha val="68000"/>
            </a:schemeClr>
          </a:solidFill>
        </p:spPr>
        <p:txBody>
          <a:bodyPr wrap="square" rtlCol="0">
            <a:spAutoFit/>
          </a:bodyPr>
          <a:lstStyle/>
          <a:p>
            <a:pPr algn="ctr"/>
            <a:r>
              <a:rPr lang="fr-CA" sz="4400">
                <a:solidFill>
                  <a:srgbClr val="F9BC43"/>
                </a:solidFill>
                <a:latin typeface="Impact" panose="020B0806030902050204" pitchFamily="34" charset="0"/>
              </a:rPr>
              <a:t>Concours canadien – Nommez une exoplanète!</a:t>
            </a:r>
          </a:p>
        </p:txBody>
      </p:sp>
      <p:sp>
        <p:nvSpPr>
          <p:cNvPr id="8" name="TextBox 7">
            <a:extLst>
              <a:ext uri="{FF2B5EF4-FFF2-40B4-BE49-F238E27FC236}">
                <a16:creationId xmlns:a16="http://schemas.microsoft.com/office/drawing/2014/main" id="{8590D0C7-18DC-B646-93AF-80C7F59EC29D}"/>
              </a:ext>
            </a:extLst>
          </p:cNvPr>
          <p:cNvSpPr txBox="1"/>
          <p:nvPr/>
        </p:nvSpPr>
        <p:spPr>
          <a:xfrm>
            <a:off x="6095999" y="1487497"/>
            <a:ext cx="5907328" cy="3539430"/>
          </a:xfrm>
          <a:prstGeom prst="rect">
            <a:avLst/>
          </a:prstGeom>
          <a:solidFill>
            <a:schemeClr val="tx1">
              <a:alpha val="68000"/>
            </a:schemeClr>
          </a:solidFill>
        </p:spPr>
        <p:txBody>
          <a:bodyPr wrap="square" rtlCol="0">
            <a:spAutoFit/>
          </a:bodyPr>
          <a:lstStyle/>
          <a:p>
            <a:r>
              <a:rPr lang="fr-CA" sz="2800" dirty="0">
                <a:solidFill>
                  <a:schemeClr val="bg1"/>
                </a:solidFill>
                <a:latin typeface="Avenir Book" panose="02000503020000020003" pitchFamily="2" charset="0"/>
              </a:rPr>
              <a:t>Le Canada a comme mission de nommer la planète HD136418b, une géante gazeuse en orbite autour de l’étoile HD136418, située à 320 années-lumière. </a:t>
            </a:r>
          </a:p>
          <a:p>
            <a:endParaRPr lang="fr-CA" sz="2800" dirty="0">
              <a:solidFill>
                <a:schemeClr val="bg1"/>
              </a:solidFill>
              <a:latin typeface="Avenir Book" panose="02000503020000020003" pitchFamily="2" charset="0"/>
            </a:endParaRPr>
          </a:p>
          <a:p>
            <a:r>
              <a:rPr lang="fr-CA" sz="2800" dirty="0">
                <a:solidFill>
                  <a:schemeClr val="bg1"/>
                </a:solidFill>
                <a:latin typeface="Avenir Book" panose="02000503020000020003" pitchFamily="2" charset="0"/>
              </a:rPr>
              <a:t>Nous devons trouver un nom pour la planète et son étoile. </a:t>
            </a:r>
            <a:endParaRPr lang="fr-CA" sz="3600" dirty="0">
              <a:solidFill>
                <a:schemeClr val="bg1"/>
              </a:solidFill>
              <a:latin typeface="Avenir Book" panose="02000503020000020003" pitchFamily="2" charset="0"/>
            </a:endParaRPr>
          </a:p>
        </p:txBody>
      </p:sp>
      <p:sp>
        <p:nvSpPr>
          <p:cNvPr id="7" name="TextBox 6">
            <a:extLst>
              <a:ext uri="{FF2B5EF4-FFF2-40B4-BE49-F238E27FC236}">
                <a16:creationId xmlns:a16="http://schemas.microsoft.com/office/drawing/2014/main" id="{AE6A9C23-E82E-F349-94C6-9E95EFA938CB}"/>
              </a:ext>
            </a:extLst>
          </p:cNvPr>
          <p:cNvSpPr txBox="1"/>
          <p:nvPr/>
        </p:nvSpPr>
        <p:spPr>
          <a:xfrm>
            <a:off x="3191657" y="5656963"/>
            <a:ext cx="4003589" cy="400110"/>
          </a:xfrm>
          <a:prstGeom prst="rect">
            <a:avLst/>
          </a:prstGeom>
          <a:noFill/>
        </p:spPr>
        <p:txBody>
          <a:bodyPr wrap="square" rtlCol="0">
            <a:spAutoFit/>
          </a:bodyPr>
          <a:lstStyle/>
          <a:p>
            <a:pPr algn="ctr"/>
            <a:r>
              <a:rPr lang="fr-CA" sz="2000" dirty="0">
                <a:solidFill>
                  <a:schemeClr val="bg1"/>
                </a:solidFill>
                <a:latin typeface="Avenir Book" panose="02000503020000020003" pitchFamily="2" charset="0"/>
              </a:rPr>
              <a:t>planète HD136418b</a:t>
            </a:r>
            <a:endParaRPr lang="fr-CA" sz="2800" dirty="0">
              <a:solidFill>
                <a:schemeClr val="bg1"/>
              </a:solidFill>
              <a:latin typeface="Avenir Book" panose="02000503020000020003" pitchFamily="2" charset="0"/>
            </a:endParaRPr>
          </a:p>
        </p:txBody>
      </p:sp>
      <p:sp>
        <p:nvSpPr>
          <p:cNvPr id="9" name="TextBox 8">
            <a:extLst>
              <a:ext uri="{FF2B5EF4-FFF2-40B4-BE49-F238E27FC236}">
                <a16:creationId xmlns:a16="http://schemas.microsoft.com/office/drawing/2014/main" id="{C236C462-C871-E547-9CD2-85ED8AEE68C8}"/>
              </a:ext>
            </a:extLst>
          </p:cNvPr>
          <p:cNvSpPr txBox="1"/>
          <p:nvPr/>
        </p:nvSpPr>
        <p:spPr>
          <a:xfrm>
            <a:off x="8286865" y="6124329"/>
            <a:ext cx="4003589" cy="400110"/>
          </a:xfrm>
          <a:prstGeom prst="rect">
            <a:avLst/>
          </a:prstGeom>
          <a:noFill/>
        </p:spPr>
        <p:txBody>
          <a:bodyPr wrap="square" rtlCol="0">
            <a:spAutoFit/>
          </a:bodyPr>
          <a:lstStyle/>
          <a:p>
            <a:pPr algn="ctr"/>
            <a:r>
              <a:rPr lang="fr-CA" sz="2000" dirty="0">
                <a:solidFill>
                  <a:schemeClr val="bg1"/>
                </a:solidFill>
                <a:latin typeface="Avenir Book" panose="02000503020000020003" pitchFamily="2" charset="0"/>
              </a:rPr>
              <a:t>étoile HD136418</a:t>
            </a:r>
            <a:endParaRPr lang="fr-CA" sz="2800"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996230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925D4B-86EC-D146-BDEC-DC27D70FBB42}"/>
              </a:ext>
            </a:extLst>
          </p:cNvPr>
          <p:cNvPicPr>
            <a:picLocks noChangeAspect="1"/>
          </p:cNvPicPr>
          <p:nvPr/>
        </p:nvPicPr>
        <p:blipFill rotWithShape="1">
          <a:blip r:embed="rId2"/>
          <a:srcRect l="716" r="716" b="14581"/>
          <a:stretch/>
        </p:blipFill>
        <p:spPr>
          <a:xfrm>
            <a:off x="0" y="210451"/>
            <a:ext cx="12192000" cy="6647549"/>
          </a:xfrm>
          <a:prstGeom prst="rect">
            <a:avLst/>
          </a:prstGeom>
        </p:spPr>
      </p:pic>
      <p:sp>
        <p:nvSpPr>
          <p:cNvPr id="8" name="TextBox 7">
            <a:extLst>
              <a:ext uri="{FF2B5EF4-FFF2-40B4-BE49-F238E27FC236}">
                <a16:creationId xmlns:a16="http://schemas.microsoft.com/office/drawing/2014/main" id="{8590D0C7-18DC-B646-93AF-80C7F59EC29D}"/>
              </a:ext>
            </a:extLst>
          </p:cNvPr>
          <p:cNvSpPr txBox="1"/>
          <p:nvPr/>
        </p:nvSpPr>
        <p:spPr>
          <a:xfrm>
            <a:off x="6272981" y="602744"/>
            <a:ext cx="5919019" cy="3970318"/>
          </a:xfrm>
          <a:prstGeom prst="rect">
            <a:avLst/>
          </a:prstGeom>
          <a:noFill/>
        </p:spPr>
        <p:txBody>
          <a:bodyPr wrap="square" rtlCol="0">
            <a:spAutoFit/>
          </a:bodyPr>
          <a:lstStyle/>
          <a:p>
            <a:r>
              <a:rPr lang="fr-CA" sz="2800" dirty="0">
                <a:solidFill>
                  <a:schemeClr val="bg1"/>
                </a:solidFill>
                <a:latin typeface="Avenir Book" panose="02000503020000020003" pitchFamily="2" charset="0"/>
              </a:rPr>
              <a:t>Nous ne savons pas à quoi ressemble cette planète! Ceci est un dessin, pas une photo. </a:t>
            </a:r>
          </a:p>
          <a:p>
            <a:endParaRPr lang="fr-CA" sz="2800" dirty="0">
              <a:solidFill>
                <a:schemeClr val="bg1"/>
              </a:solidFill>
              <a:latin typeface="Avenir Book" panose="02000503020000020003" pitchFamily="2" charset="0"/>
            </a:endParaRPr>
          </a:p>
          <a:p>
            <a:r>
              <a:rPr lang="fr-CA" sz="2800" dirty="0">
                <a:solidFill>
                  <a:schemeClr val="bg1"/>
                </a:solidFill>
                <a:latin typeface="Avenir Book" panose="02000503020000020003" pitchFamily="2" charset="0"/>
              </a:rPr>
              <a:t>La planète a été découverte en 2009 mais on ne l’a jamais vue directement. Nous savons qu’elle existe car sa gravité affecte le mouvement de son étoile. </a:t>
            </a:r>
          </a:p>
        </p:txBody>
      </p:sp>
      <p:sp>
        <p:nvSpPr>
          <p:cNvPr id="5" name="TextBox 4">
            <a:extLst>
              <a:ext uri="{FF2B5EF4-FFF2-40B4-BE49-F238E27FC236}">
                <a16:creationId xmlns:a16="http://schemas.microsoft.com/office/drawing/2014/main" id="{C95E32C8-D05A-264D-B66F-7AF468CA3DF6}"/>
              </a:ext>
            </a:extLst>
          </p:cNvPr>
          <p:cNvSpPr txBox="1"/>
          <p:nvPr/>
        </p:nvSpPr>
        <p:spPr>
          <a:xfrm>
            <a:off x="0" y="6273225"/>
            <a:ext cx="4003589" cy="800219"/>
          </a:xfrm>
          <a:prstGeom prst="rect">
            <a:avLst/>
          </a:prstGeom>
          <a:solidFill>
            <a:schemeClr val="tx1">
              <a:alpha val="52000"/>
            </a:schemeClr>
          </a:solidFill>
        </p:spPr>
        <p:txBody>
          <a:bodyPr wrap="square" rtlCol="0">
            <a:spAutoFit/>
          </a:bodyPr>
          <a:lstStyle/>
          <a:p>
            <a:r>
              <a:rPr lang="fr-CA" dirty="0">
                <a:solidFill>
                  <a:schemeClr val="bg1">
                    <a:lumMod val="75000"/>
                  </a:schemeClr>
                </a:solidFill>
                <a:latin typeface="Avenir Book" panose="02000503020000020003" pitchFamily="2" charset="0"/>
              </a:rPr>
              <a:t>Dessins d’artiste</a:t>
            </a:r>
          </a:p>
          <a:p>
            <a:r>
              <a:rPr lang="fr-CA" sz="1400" dirty="0">
                <a:solidFill>
                  <a:schemeClr val="bg1">
                    <a:lumMod val="75000"/>
                  </a:schemeClr>
                </a:solidFill>
                <a:latin typeface="Avenir Book" panose="02000503020000020003" pitchFamily="2" charset="0"/>
              </a:rPr>
              <a:t>Crédit: ESO/M. </a:t>
            </a:r>
            <a:r>
              <a:rPr lang="fr-CA" sz="1400" dirty="0" err="1">
                <a:solidFill>
                  <a:schemeClr val="bg1">
                    <a:lumMod val="75000"/>
                  </a:schemeClr>
                </a:solidFill>
                <a:latin typeface="Avenir Book" panose="02000503020000020003" pitchFamily="2" charset="0"/>
              </a:rPr>
              <a:t>Kornmesser</a:t>
            </a:r>
            <a:r>
              <a:rPr lang="fr-CA" sz="1400" dirty="0">
                <a:solidFill>
                  <a:schemeClr val="bg1">
                    <a:lumMod val="75000"/>
                  </a:schemeClr>
                </a:solidFill>
                <a:latin typeface="Avenir Book" panose="02000503020000020003" pitchFamily="2" charset="0"/>
              </a:rPr>
              <a:t>/Nick </a:t>
            </a:r>
            <a:r>
              <a:rPr lang="fr-CA" sz="1400" dirty="0" err="1">
                <a:solidFill>
                  <a:schemeClr val="bg1">
                    <a:lumMod val="75000"/>
                  </a:schemeClr>
                </a:solidFill>
                <a:latin typeface="Avenir Book" panose="02000503020000020003" pitchFamily="2" charset="0"/>
              </a:rPr>
              <a:t>Risinger</a:t>
            </a:r>
            <a:endParaRPr lang="fr-CA" sz="1400" dirty="0">
              <a:solidFill>
                <a:schemeClr val="bg1">
                  <a:lumMod val="75000"/>
                </a:schemeClr>
              </a:solidFill>
              <a:latin typeface="Avenir Book" panose="02000503020000020003" pitchFamily="2" charset="0"/>
            </a:endParaRPr>
          </a:p>
          <a:p>
            <a:endParaRPr lang="fr-CA" sz="1400" dirty="0">
              <a:solidFill>
                <a:schemeClr val="bg1">
                  <a:lumMod val="75000"/>
                </a:schemeClr>
              </a:solidFill>
              <a:latin typeface="Avenir Book" panose="02000503020000020003" pitchFamily="2" charset="0"/>
            </a:endParaRPr>
          </a:p>
        </p:txBody>
      </p:sp>
    </p:spTree>
    <p:extLst>
      <p:ext uri="{BB962C8B-B14F-4D97-AF65-F5344CB8AC3E}">
        <p14:creationId xmlns:p14="http://schemas.microsoft.com/office/powerpoint/2010/main" val="2744668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E96DB74-6817-3442-96A5-FDBFB06A15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120" y="486021"/>
            <a:ext cx="10633758" cy="51708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AB9C708-F65C-ED4F-8F77-27D47FDE8C55}"/>
              </a:ext>
            </a:extLst>
          </p:cNvPr>
          <p:cNvSpPr txBox="1"/>
          <p:nvPr/>
        </p:nvSpPr>
        <p:spPr>
          <a:xfrm>
            <a:off x="0" y="6561051"/>
            <a:ext cx="1504335" cy="523220"/>
          </a:xfrm>
          <a:prstGeom prst="rect">
            <a:avLst/>
          </a:prstGeom>
          <a:noFill/>
        </p:spPr>
        <p:txBody>
          <a:bodyPr wrap="square" rtlCol="0">
            <a:spAutoFit/>
          </a:bodyPr>
          <a:lstStyle/>
          <a:p>
            <a:r>
              <a:rPr lang="fr-CA" sz="1400" dirty="0">
                <a:solidFill>
                  <a:schemeClr val="bg1">
                    <a:lumMod val="75000"/>
                  </a:schemeClr>
                </a:solidFill>
                <a:latin typeface="Avenir Book" panose="02000503020000020003" pitchFamily="2" charset="0"/>
              </a:rPr>
              <a:t>Crédit: NASA</a:t>
            </a:r>
          </a:p>
          <a:p>
            <a:endParaRPr lang="fr-CA" sz="1400" dirty="0">
              <a:solidFill>
                <a:schemeClr val="bg1">
                  <a:lumMod val="75000"/>
                </a:schemeClr>
              </a:solidFill>
              <a:latin typeface="Avenir Book" panose="02000503020000020003" pitchFamily="2" charset="0"/>
            </a:endParaRPr>
          </a:p>
        </p:txBody>
      </p:sp>
      <p:sp>
        <p:nvSpPr>
          <p:cNvPr id="4" name="TextBox 3">
            <a:extLst>
              <a:ext uri="{FF2B5EF4-FFF2-40B4-BE49-F238E27FC236}">
                <a16:creationId xmlns:a16="http://schemas.microsoft.com/office/drawing/2014/main" id="{29C3DD94-190F-5342-B6F6-828FA8AA0AFC}"/>
              </a:ext>
            </a:extLst>
          </p:cNvPr>
          <p:cNvSpPr txBox="1"/>
          <p:nvPr/>
        </p:nvSpPr>
        <p:spPr>
          <a:xfrm>
            <a:off x="889687" y="296949"/>
            <a:ext cx="10700951" cy="769441"/>
          </a:xfrm>
          <a:prstGeom prst="rect">
            <a:avLst/>
          </a:prstGeom>
          <a:solidFill>
            <a:schemeClr val="tx1">
              <a:alpha val="68000"/>
            </a:schemeClr>
          </a:solidFill>
        </p:spPr>
        <p:txBody>
          <a:bodyPr wrap="square" rtlCol="0">
            <a:spAutoFit/>
          </a:bodyPr>
          <a:lstStyle/>
          <a:p>
            <a:pPr algn="ctr"/>
            <a:r>
              <a:rPr lang="fr-CA" sz="4400">
                <a:solidFill>
                  <a:srgbClr val="F9BC43"/>
                </a:solidFill>
                <a:latin typeface="Impact" panose="020B0806030902050204" pitchFamily="34" charset="0"/>
              </a:rPr>
              <a:t>HD 136 418b comparée à Jupiter</a:t>
            </a:r>
          </a:p>
        </p:txBody>
      </p:sp>
      <p:sp>
        <p:nvSpPr>
          <p:cNvPr id="8" name="TextBox 7">
            <a:extLst>
              <a:ext uri="{FF2B5EF4-FFF2-40B4-BE49-F238E27FC236}">
                <a16:creationId xmlns:a16="http://schemas.microsoft.com/office/drawing/2014/main" id="{8590D0C7-18DC-B646-93AF-80C7F59EC29D}"/>
              </a:ext>
            </a:extLst>
          </p:cNvPr>
          <p:cNvSpPr txBox="1"/>
          <p:nvPr/>
        </p:nvSpPr>
        <p:spPr>
          <a:xfrm>
            <a:off x="1726527" y="4885525"/>
            <a:ext cx="8738945" cy="1815882"/>
          </a:xfrm>
          <a:prstGeom prst="rect">
            <a:avLst/>
          </a:prstGeom>
          <a:solidFill>
            <a:schemeClr val="tx1">
              <a:alpha val="68000"/>
            </a:schemeClr>
          </a:solidFill>
        </p:spPr>
        <p:txBody>
          <a:bodyPr wrap="square" rtlCol="0">
            <a:spAutoFit/>
          </a:bodyPr>
          <a:lstStyle/>
          <a:p>
            <a:pPr algn="ctr"/>
            <a:r>
              <a:rPr lang="fr-CA" sz="2800" dirty="0">
                <a:solidFill>
                  <a:schemeClr val="bg1"/>
                </a:solidFill>
                <a:latin typeface="Avenir Book" panose="02000503020000020003" pitchFamily="2" charset="0"/>
              </a:rPr>
              <a:t>Même si nous ne l’avons jamais vue, nous savons que la planète HD136418b est une géante gazeuse, plus grosse que Jupiter. Elle fait le tour de son étoile en 464 jours (1 an et 3 mois)</a:t>
            </a:r>
            <a:endParaRPr lang="fr-CA" sz="3600"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2451776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C3DD94-190F-5342-B6F6-828FA8AA0AFC}"/>
              </a:ext>
            </a:extLst>
          </p:cNvPr>
          <p:cNvSpPr txBox="1"/>
          <p:nvPr/>
        </p:nvSpPr>
        <p:spPr>
          <a:xfrm>
            <a:off x="889687" y="296949"/>
            <a:ext cx="10700951" cy="769441"/>
          </a:xfrm>
          <a:prstGeom prst="rect">
            <a:avLst/>
          </a:prstGeom>
          <a:solidFill>
            <a:schemeClr val="tx1">
              <a:alpha val="68000"/>
            </a:schemeClr>
          </a:solidFill>
        </p:spPr>
        <p:txBody>
          <a:bodyPr wrap="square" rtlCol="0">
            <a:spAutoFit/>
          </a:bodyPr>
          <a:lstStyle/>
          <a:p>
            <a:pPr algn="ctr"/>
            <a:r>
              <a:rPr lang="en-US" sz="4400" dirty="0" err="1">
                <a:solidFill>
                  <a:srgbClr val="F9BC43"/>
                </a:solidFill>
                <a:latin typeface="Impact" panose="020B0806030902050204" pitchFamily="34" charset="0"/>
              </a:rPr>
              <a:t>Exolune</a:t>
            </a:r>
            <a:endParaRPr lang="en-US" sz="4400" dirty="0">
              <a:solidFill>
                <a:srgbClr val="F9BC43"/>
              </a:solidFill>
              <a:latin typeface="Impact" panose="020B0806030902050204" pitchFamily="34" charset="0"/>
            </a:endParaRPr>
          </a:p>
        </p:txBody>
      </p:sp>
      <p:sp>
        <p:nvSpPr>
          <p:cNvPr id="8" name="TextBox 7">
            <a:extLst>
              <a:ext uri="{FF2B5EF4-FFF2-40B4-BE49-F238E27FC236}">
                <a16:creationId xmlns:a16="http://schemas.microsoft.com/office/drawing/2014/main" id="{8590D0C7-18DC-B646-93AF-80C7F59EC29D}"/>
              </a:ext>
            </a:extLst>
          </p:cNvPr>
          <p:cNvSpPr txBox="1"/>
          <p:nvPr/>
        </p:nvSpPr>
        <p:spPr>
          <a:xfrm>
            <a:off x="5329084" y="1449380"/>
            <a:ext cx="5973229" cy="4524315"/>
          </a:xfrm>
          <a:prstGeom prst="rect">
            <a:avLst/>
          </a:prstGeom>
          <a:solidFill>
            <a:schemeClr val="tx1">
              <a:alpha val="68000"/>
            </a:schemeClr>
          </a:solidFill>
        </p:spPr>
        <p:txBody>
          <a:bodyPr wrap="square" rtlCol="0">
            <a:spAutoFit/>
          </a:bodyPr>
          <a:lstStyle/>
          <a:p>
            <a:r>
              <a:rPr lang="fr-CA" sz="2400" dirty="0">
                <a:solidFill>
                  <a:schemeClr val="bg1">
                    <a:lumMod val="75000"/>
                  </a:schemeClr>
                </a:solidFill>
                <a:latin typeface="Avenir Book" panose="02000503020000020003" pitchFamily="2" charset="0"/>
              </a:rPr>
              <a:t>Il est possible que HD 136418b possède des lunes. Après tout, Jupiter a 79 lunes! </a:t>
            </a:r>
          </a:p>
          <a:p>
            <a:endParaRPr lang="fr-CA" sz="2400" dirty="0">
              <a:solidFill>
                <a:schemeClr val="bg1">
                  <a:lumMod val="75000"/>
                </a:schemeClr>
              </a:solidFill>
              <a:latin typeface="Avenir Book" panose="02000503020000020003" pitchFamily="2" charset="0"/>
            </a:endParaRPr>
          </a:p>
          <a:p>
            <a:r>
              <a:rPr lang="fr-CA" sz="2400" dirty="0">
                <a:solidFill>
                  <a:schemeClr val="bg1">
                    <a:lumMod val="75000"/>
                  </a:schemeClr>
                </a:solidFill>
                <a:latin typeface="Avenir Book" panose="02000503020000020003" pitchFamily="2" charset="0"/>
              </a:rPr>
              <a:t>Pour le moment, aucune lune n’a été détectée autour de HD 136418b, mais elle pourrait très bien avoir une </a:t>
            </a:r>
            <a:r>
              <a:rPr lang="fr-CA" sz="2400" dirty="0" err="1">
                <a:solidFill>
                  <a:schemeClr val="bg1">
                    <a:lumMod val="75000"/>
                  </a:schemeClr>
                </a:solidFill>
                <a:latin typeface="Avenir Book" panose="02000503020000020003" pitchFamily="2" charset="0"/>
              </a:rPr>
              <a:t>exolune</a:t>
            </a:r>
            <a:r>
              <a:rPr lang="fr-CA" sz="2400" dirty="0">
                <a:solidFill>
                  <a:schemeClr val="bg1">
                    <a:lumMod val="75000"/>
                  </a:schemeClr>
                </a:solidFill>
                <a:latin typeface="Avenir Book" panose="02000503020000020003" pitchFamily="2" charset="0"/>
              </a:rPr>
              <a:t> ou même plusieurs! </a:t>
            </a:r>
            <a:br>
              <a:rPr lang="fr-CA" sz="2400" dirty="0">
                <a:solidFill>
                  <a:schemeClr val="bg1">
                    <a:lumMod val="75000"/>
                  </a:schemeClr>
                </a:solidFill>
                <a:latin typeface="Avenir Book" panose="02000503020000020003" pitchFamily="2" charset="0"/>
              </a:rPr>
            </a:br>
            <a:endParaRPr lang="fr-CA" sz="2400" dirty="0">
              <a:solidFill>
                <a:schemeClr val="bg1">
                  <a:lumMod val="75000"/>
                </a:schemeClr>
              </a:solidFill>
              <a:latin typeface="Avenir Book" panose="02000503020000020003" pitchFamily="2" charset="0"/>
            </a:endParaRPr>
          </a:p>
          <a:p>
            <a:r>
              <a:rPr lang="fr-CA" sz="2400" dirty="0">
                <a:solidFill>
                  <a:schemeClr val="bg1">
                    <a:lumMod val="75000"/>
                  </a:schemeClr>
                </a:solidFill>
                <a:latin typeface="Avenir Book" panose="02000503020000020003" pitchFamily="2" charset="0"/>
              </a:rPr>
              <a:t>Celles-ci pourraient ressembler à celles de Jupiter et contenir beaucoup d’eau. Par exemple, Europe, une lune de Jupiter, aurait trois fois plus d’eau que la Terre.</a:t>
            </a:r>
          </a:p>
        </p:txBody>
      </p:sp>
      <p:sp>
        <p:nvSpPr>
          <p:cNvPr id="10" name="TextBox 9">
            <a:extLst>
              <a:ext uri="{FF2B5EF4-FFF2-40B4-BE49-F238E27FC236}">
                <a16:creationId xmlns:a16="http://schemas.microsoft.com/office/drawing/2014/main" id="{02143AAD-E08F-4C43-8EBA-A5AB6C1C3843}"/>
              </a:ext>
            </a:extLst>
          </p:cNvPr>
          <p:cNvSpPr txBox="1"/>
          <p:nvPr/>
        </p:nvSpPr>
        <p:spPr>
          <a:xfrm>
            <a:off x="889687" y="5604363"/>
            <a:ext cx="3947784" cy="954107"/>
          </a:xfrm>
          <a:prstGeom prst="rect">
            <a:avLst/>
          </a:prstGeom>
          <a:solidFill>
            <a:schemeClr val="tx1">
              <a:alpha val="52000"/>
            </a:schemeClr>
          </a:solidFill>
        </p:spPr>
        <p:txBody>
          <a:bodyPr wrap="square" rtlCol="0">
            <a:spAutoFit/>
          </a:bodyPr>
          <a:lstStyle/>
          <a:p>
            <a:r>
              <a:rPr lang="fr-CA" sz="1400" dirty="0">
                <a:solidFill>
                  <a:schemeClr val="bg1">
                    <a:lumMod val="75000"/>
                  </a:schemeClr>
                </a:solidFill>
                <a:latin typeface="Avenir Book" panose="02000503020000020003" pitchFamily="2" charset="0"/>
              </a:rPr>
              <a:t>Europe a une surface glacée et probablement des océans liquides sous la surface</a:t>
            </a:r>
          </a:p>
          <a:p>
            <a:r>
              <a:rPr lang="fr-CA" sz="1400" dirty="0">
                <a:solidFill>
                  <a:schemeClr val="bg1">
                    <a:lumMod val="75000"/>
                  </a:schemeClr>
                </a:solidFill>
                <a:latin typeface="Avenir Book" panose="02000503020000020003" pitchFamily="2" charset="0"/>
              </a:rPr>
              <a:t>Crédit: NASA/</a:t>
            </a:r>
            <a:r>
              <a:rPr lang="fr-CA" sz="1400" dirty="0">
                <a:solidFill>
                  <a:schemeClr val="bg1">
                    <a:lumMod val="75000"/>
                  </a:schemeClr>
                </a:solidFill>
              </a:rPr>
              <a:t>/JPL/DLR</a:t>
            </a:r>
            <a:endParaRPr lang="fr-CA" sz="1400" dirty="0">
              <a:solidFill>
                <a:schemeClr val="bg1">
                  <a:lumMod val="75000"/>
                </a:schemeClr>
              </a:solidFill>
              <a:latin typeface="Avenir Book" panose="02000503020000020003" pitchFamily="2" charset="0"/>
            </a:endParaRPr>
          </a:p>
          <a:p>
            <a:endParaRPr lang="fr-CA" sz="1400" dirty="0">
              <a:solidFill>
                <a:schemeClr val="bg1">
                  <a:lumMod val="75000"/>
                </a:schemeClr>
              </a:solidFill>
              <a:latin typeface="Avenir Book" panose="02000503020000020003" pitchFamily="2" charset="0"/>
            </a:endParaRPr>
          </a:p>
        </p:txBody>
      </p:sp>
      <p:pic>
        <p:nvPicPr>
          <p:cNvPr id="11" name="Picture 10">
            <a:extLst>
              <a:ext uri="{FF2B5EF4-FFF2-40B4-BE49-F238E27FC236}">
                <a16:creationId xmlns:a16="http://schemas.microsoft.com/office/drawing/2014/main" id="{EFE04B36-4B99-144C-BD1B-81F4FE464319}"/>
              </a:ext>
            </a:extLst>
          </p:cNvPr>
          <p:cNvPicPr>
            <a:picLocks noChangeAspect="1"/>
          </p:cNvPicPr>
          <p:nvPr/>
        </p:nvPicPr>
        <p:blipFill>
          <a:blip r:embed="rId3"/>
          <a:stretch>
            <a:fillRect/>
          </a:stretch>
        </p:blipFill>
        <p:spPr>
          <a:xfrm>
            <a:off x="761729" y="1418672"/>
            <a:ext cx="4203700" cy="4216400"/>
          </a:xfrm>
          <a:prstGeom prst="rect">
            <a:avLst/>
          </a:prstGeom>
        </p:spPr>
      </p:pic>
      <p:sp>
        <p:nvSpPr>
          <p:cNvPr id="6" name="TextBox 5">
            <a:extLst>
              <a:ext uri="{FF2B5EF4-FFF2-40B4-BE49-F238E27FC236}">
                <a16:creationId xmlns:a16="http://schemas.microsoft.com/office/drawing/2014/main" id="{89E2F86B-E4E1-3646-9B5F-F4FC09D3F1E2}"/>
              </a:ext>
            </a:extLst>
          </p:cNvPr>
          <p:cNvSpPr txBox="1"/>
          <p:nvPr/>
        </p:nvSpPr>
        <p:spPr>
          <a:xfrm>
            <a:off x="5329084" y="6081416"/>
            <a:ext cx="5779774" cy="646331"/>
          </a:xfrm>
          <a:prstGeom prst="rect">
            <a:avLst/>
          </a:prstGeom>
          <a:solidFill>
            <a:schemeClr val="tx1">
              <a:alpha val="52000"/>
            </a:schemeClr>
          </a:solidFill>
        </p:spPr>
        <p:txBody>
          <a:bodyPr wrap="square" rtlCol="0">
            <a:spAutoFit/>
          </a:bodyPr>
          <a:lstStyle/>
          <a:p>
            <a:r>
              <a:rPr lang="fr-CA" dirty="0">
                <a:solidFill>
                  <a:schemeClr val="bg1">
                    <a:lumMod val="75000"/>
                  </a:schemeClr>
                </a:solidFill>
                <a:latin typeface="Avenir Book" panose="02000503020000020003" pitchFamily="2" charset="0"/>
              </a:rPr>
              <a:t>*</a:t>
            </a:r>
            <a:r>
              <a:rPr lang="fr-CA" dirty="0" err="1">
                <a:solidFill>
                  <a:schemeClr val="bg1">
                    <a:lumMod val="75000"/>
                  </a:schemeClr>
                </a:solidFill>
                <a:latin typeface="Avenir Book" panose="02000503020000020003" pitchFamily="2" charset="0"/>
              </a:rPr>
              <a:t>exolune</a:t>
            </a:r>
            <a:r>
              <a:rPr lang="fr-CA" dirty="0">
                <a:solidFill>
                  <a:schemeClr val="bg1">
                    <a:lumMod val="75000"/>
                  </a:schemeClr>
                </a:solidFill>
                <a:latin typeface="Avenir Book" panose="02000503020000020003" pitchFamily="2" charset="0"/>
              </a:rPr>
              <a:t>: lune autour d’une exoplanète (à l’extérieur de notre système solaire )</a:t>
            </a:r>
          </a:p>
        </p:txBody>
      </p:sp>
    </p:spTree>
    <p:extLst>
      <p:ext uri="{BB962C8B-B14F-4D97-AF65-F5344CB8AC3E}">
        <p14:creationId xmlns:p14="http://schemas.microsoft.com/office/powerpoint/2010/main" val="37201491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1218</TotalTime>
  <Words>786</Words>
  <Application>Microsoft Macintosh PowerPoint</Application>
  <PresentationFormat>Widescreen</PresentationFormat>
  <Paragraphs>105</Paragraphs>
  <Slides>16</Slides>
  <Notes>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Avenir Book</vt:lpstr>
      <vt:lpstr>Calibri</vt:lpstr>
      <vt:lpstr>Calibri Light</vt:lpstr>
      <vt:lpstr>Impact</vt:lpstr>
      <vt:lpstr>Office Theme</vt:lpstr>
      <vt:lpstr>PowerPoint Presentation</vt:lpstr>
      <vt:lpstr>Nous t’invitons à nommer une planète et son étoile!</vt:lpstr>
      <vt:lpstr>Qu’est-ce qu’une exoplanète?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Canada’s Name the Exoplanet Contest</dc:title>
  <dc:creator>Julie Bolduc-Duval</dc:creator>
  <cp:lastModifiedBy>Julie Bolduc-Duval</cp:lastModifiedBy>
  <cp:revision>32</cp:revision>
  <cp:lastPrinted>2019-08-29T18:35:35Z</cp:lastPrinted>
  <dcterms:created xsi:type="dcterms:W3CDTF">2019-08-28T20:34:25Z</dcterms:created>
  <dcterms:modified xsi:type="dcterms:W3CDTF">2019-09-03T04:45:34Z</dcterms:modified>
</cp:coreProperties>
</file>