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7" r:id="rId4"/>
    <p:sldId id="259" r:id="rId5"/>
    <p:sldId id="261" r:id="rId6"/>
    <p:sldId id="262" r:id="rId7"/>
    <p:sldId id="260" r:id="rId8"/>
    <p:sldId id="268" r:id="rId9"/>
    <p:sldId id="272" r:id="rId10"/>
    <p:sldId id="264" r:id="rId11"/>
    <p:sldId id="266" r:id="rId12"/>
    <p:sldId id="267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/>
    <p:restoredTop sz="94771"/>
  </p:normalViewPr>
  <p:slideViewPr>
    <p:cSldViewPr snapToGrid="0" snapToObjects="1">
      <p:cViewPr varScale="1">
        <p:scale>
          <a:sx n="100" d="100"/>
          <a:sy n="100" d="100"/>
        </p:scale>
        <p:origin x="5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20C4D-AEB3-224A-BEFC-47534C22BE6C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7C8AE-CD65-EA46-80FF-5EE699BBE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9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7C8AE-CD65-EA46-80FF-5EE699BBE7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0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7C8AE-CD65-EA46-80FF-5EE699BBE7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02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7C8AE-CD65-EA46-80FF-5EE699BBE7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3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7C8AE-CD65-EA46-80FF-5EE699BBE7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1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EE80D-B133-9346-8D4A-A00F3E670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C0434F-DD80-7340-8F07-141456D8E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6AC80-26A2-A34B-9CF4-A3F639700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8919F-45AB-344C-82E3-80B1DB77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2030-2BFF-3948-98AE-A9FE0B7A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6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3AFC-A15B-D742-875E-F39F314C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BF15-543C-6A41-9741-42B6AB166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5B1D0-B4B8-1D4A-9C76-E0967091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60107-8B49-9F48-9906-EB3E1FEA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A7567-AD69-7749-BED2-1E1F363C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2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7661DC-2064-0F41-B4CE-35D5D7978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C6E0-CC0A-8443-8354-9195BC759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2BB0-A08C-334A-9CA5-0F5572C2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21198-5B30-7543-A8AD-569B4195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E36AB-2318-5D49-A022-F8C9502D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3348-F43D-484E-95B6-6D890F8F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7CDF3-BC84-3546-A789-4332DE4F8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431D8-77B3-2140-A618-4FFEB44D2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4FD46-0691-E84C-A273-1DF6246E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4ABFD-9BF7-9B4D-A83F-1C0EF4C13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2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FC07-7F42-A64D-A2D4-4F004771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DF331-6F98-3A4F-B16E-71716448E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852E6-5B54-5745-8FD0-0F4953A8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ADEFB-5998-8040-9A78-2A8C71BD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F99D7-8BF8-5341-81C5-0AF9E3F3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7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53D61-F6EF-E84B-A1BB-EDF15D7C5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01204-24B6-8448-8A0A-B97F14A67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5CD17-CB70-154B-9610-2190E3B7A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B8B2E-244B-0846-95F6-80DB99D54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42DD2-D2D1-F548-8190-52F36C04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24B77-1BDF-2743-AB2C-5E60ECCC6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1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A0C3A-8BEE-B146-BD1D-93944FF0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9D1C2-FA62-324B-A7FC-AD70EB01A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61F22-0D94-ED48-82C4-A50BEFA1F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9FD3C-B944-3A4F-AB62-21EC09B86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93686D-DD9C-C846-AED7-D3647F9F7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B5377-9749-2D41-9364-B8AE1755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8F2090-21F3-1444-B12F-01C47996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8564AB-B758-4142-B3A2-9C3417A4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3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7D05-E97C-2348-956D-73B0E6E8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2F68D-F4EC-034A-91A9-2508D5AD4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3AA38-CFD3-C845-976B-08B906E5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40A87-1828-1847-BF15-A71656899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0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6D7F9-0540-2D41-B5CA-15760A8D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7D457-32F5-294B-9A44-025B1763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8FD40-E3FD-4240-8546-572F54083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6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AA15-62D2-5A41-AF30-F40E9273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9F739-706C-AF42-B7E5-B0669F1FA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CDF5E-3042-DB46-B3B3-8CD2AD24E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F38E7-B1E9-3448-A268-1753C967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AB2FA-EEE1-744F-B0D1-BAA2EA4E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A7FA9-66DA-D84A-98DB-E21F6E1A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6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8F710-5A99-D14C-8BAD-60DA8F68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A3E8E-F2A1-F74C-AAC1-594006D77B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F2C9D-F3AA-E741-B370-B086B72E1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1A2ED-6CE5-934D-B1DE-D6879FF4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8DBC1-D4CF-1941-AAAC-964A03586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8DD4B-2EB3-4545-99B3-F4C6334F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8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90DB2E-044A-794A-97E2-52EACD8C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A41E4-0702-3140-88C3-A66EC6763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FE89E-0059-2344-A507-55862DB0B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EADF2-107F-6041-9F01-C228B8CF0CBA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AFBF6-0231-A64A-B616-2746E3AF9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A4689-7C2C-0F4B-9CA6-A125A6727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B08D-1218-4E41-B1CE-0EFB5F638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9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aron@astro.umontreal.c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ulie@discovertheuniverse.c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B9C708-F65C-ED4F-8F77-27D47FDE8C55}"/>
              </a:ext>
            </a:extLst>
          </p:cNvPr>
          <p:cNvSpPr txBox="1"/>
          <p:nvPr/>
        </p:nvSpPr>
        <p:spPr>
          <a:xfrm>
            <a:off x="3394714" y="6150887"/>
            <a:ext cx="5399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Organized by the Canadian Astronomical Society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333E5-2122-E14A-8DDC-72E5B20E6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" y="537836"/>
            <a:ext cx="12194667" cy="54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69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C5952D-C13D-F74D-8594-023024C67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77" y="1508432"/>
            <a:ext cx="6370171" cy="4056626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9C708-F65C-ED4F-8F77-27D47FDE8C55}"/>
              </a:ext>
            </a:extLst>
          </p:cNvPr>
          <p:cNvSpPr txBox="1"/>
          <p:nvPr/>
        </p:nvSpPr>
        <p:spPr>
          <a:xfrm>
            <a:off x="393064" y="5565058"/>
            <a:ext cx="5928852" cy="52322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Image created with the planetarium software Stellarium </a:t>
            </a:r>
          </a:p>
          <a:p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889687" y="2969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9BC43"/>
                </a:solidFill>
                <a:latin typeface="Impact" panose="020B0806030902050204" pitchFamily="34" charset="0"/>
              </a:rPr>
              <a:t>Where is the star HD 136418 in the sky?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0D0C7-18DC-B646-93AF-80C7F59EC29D}"/>
              </a:ext>
            </a:extLst>
          </p:cNvPr>
          <p:cNvSpPr txBox="1"/>
          <p:nvPr/>
        </p:nvSpPr>
        <p:spPr>
          <a:xfrm>
            <a:off x="6938183" y="1594740"/>
            <a:ext cx="4445876" cy="3970318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HD136418 is located in the constellation of Boötes, near the Big Dipper in Ursa Major. </a:t>
            </a:r>
          </a:p>
          <a:p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Unfortunately, you can’t see it with the naked eye. You would need binoculars or a telescope. 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1AA34B-F6F3-B244-866E-F08D7C00DC61}"/>
              </a:ext>
            </a:extLst>
          </p:cNvPr>
          <p:cNvCxnSpPr>
            <a:cxnSpLocks/>
          </p:cNvCxnSpPr>
          <p:nvPr/>
        </p:nvCxnSpPr>
        <p:spPr>
          <a:xfrm flipH="1" flipV="1">
            <a:off x="2664542" y="2771622"/>
            <a:ext cx="1288026" cy="473024"/>
          </a:xfrm>
          <a:prstGeom prst="straightConnector1">
            <a:avLst/>
          </a:prstGeom>
          <a:ln w="19050">
            <a:solidFill>
              <a:srgbClr val="F9BC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8015B6-E805-324E-A050-D6AE010A7701}"/>
              </a:ext>
            </a:extLst>
          </p:cNvPr>
          <p:cNvSpPr txBox="1"/>
          <p:nvPr/>
        </p:nvSpPr>
        <p:spPr>
          <a:xfrm>
            <a:off x="4722876" y="4047946"/>
            <a:ext cx="129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Ursa Major</a:t>
            </a:r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BF298C-005F-E541-85D0-29FD87303C3B}"/>
              </a:ext>
            </a:extLst>
          </p:cNvPr>
          <p:cNvSpPr txBox="1"/>
          <p:nvPr/>
        </p:nvSpPr>
        <p:spPr>
          <a:xfrm>
            <a:off x="1597813" y="3382899"/>
            <a:ext cx="129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Boötes</a:t>
            </a:r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70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889687" y="2969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9BC43"/>
                </a:solidFill>
                <a:latin typeface="Impact" panose="020B0806030902050204" pitchFamily="34" charset="0"/>
              </a:rPr>
              <a:t>Ready to participate in the contest?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0D0C7-18DC-B646-93AF-80C7F59EC29D}"/>
              </a:ext>
            </a:extLst>
          </p:cNvPr>
          <p:cNvSpPr txBox="1"/>
          <p:nvPr/>
        </p:nvSpPr>
        <p:spPr>
          <a:xfrm>
            <a:off x="801130" y="1426422"/>
            <a:ext cx="11390870" cy="52322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Visit </a:t>
            </a:r>
            <a:r>
              <a:rPr lang="en-US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casca.ca</a:t>
            </a: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/exoplanet for all details and submission form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36108F-2C56-7343-8111-00197F703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190"/>
            <a:ext cx="12181668" cy="42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3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919184" y="21257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9BC43"/>
                </a:solidFill>
                <a:latin typeface="Impact" panose="020B0806030902050204" pitchFamily="34" charset="0"/>
              </a:rPr>
              <a:t>More advanced information …</a:t>
            </a:r>
          </a:p>
        </p:txBody>
      </p:sp>
    </p:spTree>
    <p:extLst>
      <p:ext uri="{BB962C8B-B14F-4D97-AF65-F5344CB8AC3E}">
        <p14:creationId xmlns:p14="http://schemas.microsoft.com/office/powerpoint/2010/main" val="2006516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889687" y="2969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Impact" panose="020B0806030902050204" pitchFamily="34" charset="0"/>
              </a:rPr>
              <a:t>Details about the Star and the Planet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67E97-5B92-DF4D-A490-F4019FB02336}"/>
              </a:ext>
            </a:extLst>
          </p:cNvPr>
          <p:cNvSpPr txBox="1"/>
          <p:nvPr/>
        </p:nvSpPr>
        <p:spPr>
          <a:xfrm>
            <a:off x="743861" y="1652033"/>
            <a:ext cx="5352139" cy="431066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9BC43"/>
                </a:solidFill>
                <a:latin typeface="Avenir Book" panose="02000503020000020003" pitchFamily="2" charset="0"/>
              </a:rPr>
              <a:t>STAR</a:t>
            </a:r>
            <a:r>
              <a:rPr lang="en-US" sz="2800" b="1" dirty="0">
                <a:solidFill>
                  <a:srgbClr val="FFC000"/>
                </a:solidFill>
                <a:latin typeface="Avenir Book" panose="02000503020000020003" pitchFamily="2" charset="0"/>
              </a:rPr>
              <a:t>  HD 136418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2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Distance : 320 light-years</a:t>
            </a:r>
          </a:p>
          <a:p>
            <a:pPr>
              <a:lnSpc>
                <a:spcPts val="2620"/>
              </a:lnSpc>
            </a:pP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2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Mass: 1.33 times the mass of the Sun</a:t>
            </a:r>
          </a:p>
          <a:p>
            <a:pPr>
              <a:lnSpc>
                <a:spcPts val="2620"/>
              </a:lnSpc>
            </a:pP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2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Age: 4 billion years</a:t>
            </a:r>
          </a:p>
          <a:p>
            <a:pPr>
              <a:lnSpc>
                <a:spcPts val="2620"/>
              </a:lnSpc>
            </a:pP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2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Type of star: sub-giant</a:t>
            </a:r>
          </a:p>
          <a:p>
            <a:pPr>
              <a:lnSpc>
                <a:spcPts val="2620"/>
              </a:lnSpc>
            </a:pP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2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Magnitude : 7.85  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AB076-C325-F84A-839C-FBC3EF0C3BF3}"/>
              </a:ext>
            </a:extLst>
          </p:cNvPr>
          <p:cNvSpPr txBox="1"/>
          <p:nvPr/>
        </p:nvSpPr>
        <p:spPr>
          <a:xfrm>
            <a:off x="6240162" y="1652033"/>
            <a:ext cx="5770010" cy="478195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9BC43"/>
                </a:solidFill>
                <a:latin typeface="Avenir Book" panose="02000503020000020003" pitchFamily="2" charset="0"/>
              </a:rPr>
              <a:t>PLANET HD 136418b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6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Mass: 2.1 times the mass of Jupiter</a:t>
            </a:r>
          </a:p>
          <a:p>
            <a:pPr>
              <a:lnSpc>
                <a:spcPts val="2660"/>
              </a:lnSpc>
            </a:pP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6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Diameter: 1.2 times the diameter of Jupiter </a:t>
            </a:r>
          </a:p>
          <a:p>
            <a:pPr>
              <a:lnSpc>
                <a:spcPts val="2660"/>
              </a:lnSpc>
            </a:pP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6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Orbital Period: 464 days</a:t>
            </a:r>
          </a:p>
          <a:p>
            <a:pPr>
              <a:lnSpc>
                <a:spcPts val="2660"/>
              </a:lnSpc>
            </a:pP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6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Orbital distance: 1.29 astronomical units</a:t>
            </a:r>
          </a:p>
          <a:p>
            <a:pPr>
              <a:lnSpc>
                <a:spcPts val="2660"/>
              </a:lnSpc>
            </a:pP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ts val="2660"/>
              </a:lnSpc>
            </a:pP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Discovered in 2009</a:t>
            </a:r>
          </a:p>
        </p:txBody>
      </p:sp>
    </p:spTree>
    <p:extLst>
      <p:ext uri="{BB962C8B-B14F-4D97-AF65-F5344CB8AC3E}">
        <p14:creationId xmlns:p14="http://schemas.microsoft.com/office/powerpoint/2010/main" val="44729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889687" y="2969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9BC43"/>
                </a:solidFill>
                <a:latin typeface="Impact" panose="020B0806030902050204" pitchFamily="34" charset="0"/>
              </a:rPr>
              <a:t>Radial Velocity Method</a:t>
            </a:r>
          </a:p>
        </p:txBody>
      </p:sp>
      <p:pic>
        <p:nvPicPr>
          <p:cNvPr id="3" name="Online Media 2" descr="radialvelocity">
            <a:hlinkClick r:id="" action="ppaction://media"/>
            <a:extLst>
              <a:ext uri="{FF2B5EF4-FFF2-40B4-BE49-F238E27FC236}">
                <a16:creationId xmlns:a16="http://schemas.microsoft.com/office/drawing/2014/main" id="{E30EB89D-B27C-F04D-98B2-C8A17743F8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3577" y="2498401"/>
            <a:ext cx="6413210" cy="3607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CE49A-E21C-7140-BDBB-B42429749883}"/>
              </a:ext>
            </a:extLst>
          </p:cNvPr>
          <p:cNvSpPr txBox="1"/>
          <p:nvPr/>
        </p:nvSpPr>
        <p:spPr>
          <a:xfrm>
            <a:off x="1260669" y="1182231"/>
            <a:ext cx="9997711" cy="1200329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Since the star and the planet orbit a common </a:t>
            </a:r>
            <a:r>
              <a:rPr lang="en-US" sz="2400" dirty="0" err="1">
                <a:solidFill>
                  <a:schemeClr val="bg1"/>
                </a:solidFill>
                <a:latin typeface="Avenir Book" panose="02000503020000020003" pitchFamily="2" charset="0"/>
              </a:rPr>
              <a:t>centre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 of mass, we can detect the motion of the star using the Doppler effect on the light of the star (blue-shifted then red-shifted). </a:t>
            </a:r>
            <a:endParaRPr lang="en-US" sz="32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29D20-5A5C-BB46-99D5-0F8B4ADB36A7}"/>
              </a:ext>
            </a:extLst>
          </p:cNvPr>
          <p:cNvSpPr txBox="1"/>
          <p:nvPr/>
        </p:nvSpPr>
        <p:spPr>
          <a:xfrm>
            <a:off x="1260669" y="6384309"/>
            <a:ext cx="562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Credit: ESO/</a:t>
            </a:r>
            <a:r>
              <a:rPr lang="en-CA" sz="1400" dirty="0" err="1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L.Calçada</a:t>
            </a:r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D83AE-BFBF-D04E-B6C2-E260B47FF139}"/>
              </a:ext>
            </a:extLst>
          </p:cNvPr>
          <p:cNvSpPr txBox="1"/>
          <p:nvPr/>
        </p:nvSpPr>
        <p:spPr>
          <a:xfrm>
            <a:off x="7953674" y="2409290"/>
            <a:ext cx="3759906" cy="378565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By analyzing the light from the star HD136418, scientists discovered a planet must be orbiting it. </a:t>
            </a:r>
          </a:p>
          <a:p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This method only works for massive planet with a gravitational pull large enough for us to notice its effect on the star. </a:t>
            </a:r>
            <a:endParaRPr lang="en-US" sz="32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889687" y="2969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9BC43"/>
                </a:solidFill>
                <a:latin typeface="Impact" panose="020B0806030902050204" pitchFamily="34" charset="0"/>
              </a:rPr>
              <a:t>Doppler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CCE49A-E21C-7140-BDBB-B42429749883}"/>
              </a:ext>
            </a:extLst>
          </p:cNvPr>
          <p:cNvSpPr txBox="1"/>
          <p:nvPr/>
        </p:nvSpPr>
        <p:spPr>
          <a:xfrm>
            <a:off x="1260669" y="1182231"/>
            <a:ext cx="9997711" cy="138499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When an object emitting waves (sound, light…) is moving, the frequency of the wave is affected by the motion of the object. 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134D7-7652-064A-90C0-301EDB02DA76}"/>
              </a:ext>
            </a:extLst>
          </p:cNvPr>
          <p:cNvSpPr txBox="1"/>
          <p:nvPr/>
        </p:nvSpPr>
        <p:spPr>
          <a:xfrm>
            <a:off x="1260669" y="4874789"/>
            <a:ext cx="4245396" cy="1323439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OBJECT MOVING TOWARDS YOU</a:t>
            </a: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Higher frequency</a:t>
            </a: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For sound: higher pitch</a:t>
            </a: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For light: blue-shifted</a:t>
            </a: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3E5C12-4705-0D46-95C3-D07C17790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667" y="2650631"/>
            <a:ext cx="9839951" cy="196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427101-3DCB-294C-8CA9-97CCEDDB609E}"/>
              </a:ext>
            </a:extLst>
          </p:cNvPr>
          <p:cNvSpPr txBox="1"/>
          <p:nvPr/>
        </p:nvSpPr>
        <p:spPr>
          <a:xfrm>
            <a:off x="6558116" y="4874788"/>
            <a:ext cx="4542502" cy="1323439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OBJECT MOVING AWAY FROM YOU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Lower frequency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For sound: lower pitch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For light: red-shifted</a:t>
            </a: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76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889687" y="2969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9BC43"/>
                </a:solidFill>
                <a:latin typeface="Impact" panose="020B0806030902050204" pitchFamily="34" charset="0"/>
              </a:rPr>
              <a:t>Questions?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134D7-7652-064A-90C0-301EDB02DA76}"/>
              </a:ext>
            </a:extLst>
          </p:cNvPr>
          <p:cNvSpPr txBox="1"/>
          <p:nvPr/>
        </p:nvSpPr>
        <p:spPr>
          <a:xfrm>
            <a:off x="1485480" y="3164670"/>
            <a:ext cx="9776688" cy="267765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Or contact the members of the Name the Exoplanet Contest organizing committee who created this presentation:</a:t>
            </a:r>
          </a:p>
          <a:p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venir Book" panose="02000503020000020003" pitchFamily="2" charset="0"/>
              </a:rPr>
              <a:t>Frédérique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 Baron, Institute for Research on Exoplanets, 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  <a:hlinkClick r:id="rId3"/>
              </a:rPr>
              <a:t>baron@astro.umontreal.ca</a:t>
            </a:r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Julie Bolduc-Duval, Discover the Universe, 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  <a:hlinkClick r:id="rId4"/>
              </a:rPr>
              <a:t>julie@discovertheuniverse.ca</a:t>
            </a:r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0835F-79DF-E24A-96F7-12C2EE16D9BB}"/>
              </a:ext>
            </a:extLst>
          </p:cNvPr>
          <p:cNvSpPr txBox="1"/>
          <p:nvPr/>
        </p:nvSpPr>
        <p:spPr>
          <a:xfrm>
            <a:off x="2669372" y="1769479"/>
            <a:ext cx="7141579" cy="83099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Ask us on Twitter using the hashtag #</a:t>
            </a:r>
            <a:r>
              <a:rPr lang="en-US" sz="2400" dirty="0" err="1">
                <a:solidFill>
                  <a:schemeClr val="bg1"/>
                </a:solidFill>
                <a:latin typeface="Avenir Book" panose="02000503020000020003" pitchFamily="2" charset="0"/>
              </a:rPr>
              <a:t>NameExoWorldsCanada</a:t>
            </a:r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36A87-1388-7D4E-82AF-6F544FBEF092}"/>
              </a:ext>
            </a:extLst>
          </p:cNvPr>
          <p:cNvSpPr txBox="1"/>
          <p:nvPr/>
        </p:nvSpPr>
        <p:spPr>
          <a:xfrm>
            <a:off x="8562711" y="6381446"/>
            <a:ext cx="346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Last update: 3 September 2019</a:t>
            </a:r>
          </a:p>
          <a:p>
            <a:endParaRPr lang="en-CA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78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378E-E332-7643-B1BE-3A2FA5540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7458" y="354571"/>
            <a:ext cx="8377084" cy="1193800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9BC43"/>
                </a:solidFill>
                <a:latin typeface="Impact" panose="020B0806030902050204" pitchFamily="34" charset="0"/>
              </a:rPr>
              <a:t>We invite YOU to find a name for a planet and its host star</a:t>
            </a:r>
            <a:r>
              <a:rPr lang="en-US" sz="4800" dirty="0">
                <a:solidFill>
                  <a:srgbClr val="FFC000"/>
                </a:solidFill>
                <a:latin typeface="Impact" panose="020B0806030902050204" pitchFamily="34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828EA-E407-944D-B0CA-0848CF08F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697"/>
          <a:stretch/>
        </p:blipFill>
        <p:spPr>
          <a:xfrm>
            <a:off x="364411" y="1945674"/>
            <a:ext cx="4046952" cy="3960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9C708-F65C-ED4F-8F77-27D47FDE8C55}"/>
              </a:ext>
            </a:extLst>
          </p:cNvPr>
          <p:cNvSpPr txBox="1"/>
          <p:nvPr/>
        </p:nvSpPr>
        <p:spPr>
          <a:xfrm>
            <a:off x="3188043" y="5346927"/>
            <a:ext cx="1223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GOLDSTYN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F6EF12-D88E-144F-900B-EFF4518E7BB3}"/>
              </a:ext>
            </a:extLst>
          </p:cNvPr>
          <p:cNvSpPr txBox="1"/>
          <p:nvPr/>
        </p:nvSpPr>
        <p:spPr>
          <a:xfrm>
            <a:off x="4530812" y="2115274"/>
            <a:ext cx="7195750" cy="3970318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Submit your ideas before Sept. 20, 2019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A committee will review submissions and will select finalists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You can then vote to select the winning names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And you can win prizes!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81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EF122-CE64-7043-8A01-4F771889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4"/>
            <a:ext cx="12192000" cy="6836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48378E-E332-7643-B1BE-3A2FA5540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854" y="406400"/>
            <a:ext cx="11232292" cy="11938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9BC43"/>
                </a:solidFill>
                <a:latin typeface="Impact" panose="020B0806030902050204" pitchFamily="34" charset="0"/>
              </a:rPr>
              <a:t>What is an Exoplanet?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2636107" y="3023429"/>
            <a:ext cx="7224584" cy="1200329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Book" panose="02000503020000020003" pitchFamily="2" charset="0"/>
              </a:rPr>
              <a:t>An exoplanet is a planet that orbits around a star other the Sun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679D7-0366-604F-B5BA-D0CDF5FA7AF0}"/>
              </a:ext>
            </a:extLst>
          </p:cNvPr>
          <p:cNvSpPr txBox="1"/>
          <p:nvPr/>
        </p:nvSpPr>
        <p:spPr>
          <a:xfrm>
            <a:off x="0" y="6528859"/>
            <a:ext cx="7006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Credit: ESO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8B32B2-0089-3749-BA81-E7A58522E42A}"/>
              </a:ext>
            </a:extLst>
          </p:cNvPr>
          <p:cNvSpPr txBox="1"/>
          <p:nvPr/>
        </p:nvSpPr>
        <p:spPr>
          <a:xfrm>
            <a:off x="2636107" y="4223758"/>
            <a:ext cx="7224584" cy="594049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This image is an artist rendering of what an exoplanet </a:t>
            </a:r>
            <a:r>
              <a:rPr lang="en-CA" sz="1600" i="1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could</a:t>
            </a:r>
            <a:r>
              <a:rPr lang="en-CA" sz="16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 look like. The technology to photograph detailed images of exoplanets does not yet exist. </a:t>
            </a:r>
          </a:p>
        </p:txBody>
      </p:sp>
    </p:spTree>
    <p:extLst>
      <p:ext uri="{BB962C8B-B14F-4D97-AF65-F5344CB8AC3E}">
        <p14:creationId xmlns:p14="http://schemas.microsoft.com/office/powerpoint/2010/main" val="638804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51BEC5-A17B-3040-86E0-C179E366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 t="41986" r="1385" b="35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9C708-F65C-ED4F-8F77-27D47FDE8C55}"/>
              </a:ext>
            </a:extLst>
          </p:cNvPr>
          <p:cNvSpPr txBox="1"/>
          <p:nvPr/>
        </p:nvSpPr>
        <p:spPr>
          <a:xfrm>
            <a:off x="0" y="6273225"/>
            <a:ext cx="6302477" cy="58477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Artist’s rendering of exoplanets</a:t>
            </a:r>
          </a:p>
          <a:p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Copyright: Martin </a:t>
            </a:r>
            <a:r>
              <a:rPr lang="en-CA" sz="1400" dirty="0" err="1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Vargic</a:t>
            </a:r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, www.halcyonmaps.com/infographics#/exoplanets/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2697892" y="1749677"/>
            <a:ext cx="6474939" cy="230832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Book" panose="02000503020000020003" pitchFamily="2" charset="0"/>
              </a:rPr>
              <a:t>We have now discovered over 4000 exoplanets but we estimate their number to billions in our galaxy alone</a:t>
            </a:r>
          </a:p>
        </p:txBody>
      </p:sp>
    </p:spTree>
    <p:extLst>
      <p:ext uri="{BB962C8B-B14F-4D97-AF65-F5344CB8AC3E}">
        <p14:creationId xmlns:p14="http://schemas.microsoft.com/office/powerpoint/2010/main" val="106611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51BEC5-A17B-3040-86E0-C179E366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 t="41986" r="1385" b="35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2722606" y="1947385"/>
            <a:ext cx="6474939" cy="175432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Book" panose="02000503020000020003" pitchFamily="2" charset="0"/>
              </a:rPr>
              <a:t>Some are smaller than the Earth and others are larger than Jupiter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05065E-4EE0-684A-97F3-3A3480D71D3D}"/>
              </a:ext>
            </a:extLst>
          </p:cNvPr>
          <p:cNvSpPr txBox="1"/>
          <p:nvPr/>
        </p:nvSpPr>
        <p:spPr>
          <a:xfrm>
            <a:off x="-1" y="6273225"/>
            <a:ext cx="6223819" cy="584775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Artist’s rendering of exoplanets</a:t>
            </a:r>
          </a:p>
          <a:p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Copyright: Martin </a:t>
            </a:r>
            <a:r>
              <a:rPr lang="en-CA" sz="1400" dirty="0" err="1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Vargic</a:t>
            </a:r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, www.halcyonmaps.com/infographics#/exoplanets/</a:t>
            </a:r>
          </a:p>
        </p:txBody>
      </p:sp>
    </p:spTree>
    <p:extLst>
      <p:ext uri="{BB962C8B-B14F-4D97-AF65-F5344CB8AC3E}">
        <p14:creationId xmlns:p14="http://schemas.microsoft.com/office/powerpoint/2010/main" val="291324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925D4B-86EC-D146-BDEC-DC27D70FB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" r="716" b="14581"/>
          <a:stretch/>
        </p:blipFill>
        <p:spPr>
          <a:xfrm>
            <a:off x="0" y="210451"/>
            <a:ext cx="12192000" cy="6647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9C708-F65C-ED4F-8F77-27D47FDE8C55}"/>
              </a:ext>
            </a:extLst>
          </p:cNvPr>
          <p:cNvSpPr txBox="1"/>
          <p:nvPr/>
        </p:nvSpPr>
        <p:spPr>
          <a:xfrm>
            <a:off x="0" y="6273225"/>
            <a:ext cx="4003589" cy="800219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Artist’s rendering</a:t>
            </a:r>
          </a:p>
          <a:p>
            <a:r>
              <a:rPr lang="en-CA" sz="1400" dirty="0" err="1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Credit:ESO</a:t>
            </a:r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/M. </a:t>
            </a:r>
            <a:r>
              <a:rPr lang="en-CA" sz="1400" dirty="0" err="1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Kornmesser</a:t>
            </a:r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/Nick </a:t>
            </a:r>
            <a:r>
              <a:rPr lang="en-CA" sz="1400" dirty="0" err="1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Risinger</a:t>
            </a:r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889687" y="2969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9BC43"/>
                </a:solidFill>
                <a:latin typeface="Impact" panose="020B0806030902050204" pitchFamily="34" charset="0"/>
              </a:rPr>
              <a:t>Canada’s Name the Exoplanet Contest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0D0C7-18DC-B646-93AF-80C7F59EC29D}"/>
              </a:ext>
            </a:extLst>
          </p:cNvPr>
          <p:cNvSpPr txBox="1"/>
          <p:nvPr/>
        </p:nvSpPr>
        <p:spPr>
          <a:xfrm>
            <a:off x="6240162" y="1658559"/>
            <a:ext cx="5907328" cy="3108543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Canada has been assigned the planet HD136418b, a gas giant planet around the star HD136418, located 320 light-years away.</a:t>
            </a:r>
          </a:p>
          <a:p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We need to find proper names for the star and its planet. 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A9C23-E82E-F349-94C6-9E95EFA938CB}"/>
              </a:ext>
            </a:extLst>
          </p:cNvPr>
          <p:cNvSpPr txBox="1"/>
          <p:nvPr/>
        </p:nvSpPr>
        <p:spPr>
          <a:xfrm>
            <a:off x="3170637" y="5443651"/>
            <a:ext cx="400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planet HD136418b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6C462-C871-E547-9CD2-85ED8AEE68C8}"/>
              </a:ext>
            </a:extLst>
          </p:cNvPr>
          <p:cNvSpPr txBox="1"/>
          <p:nvPr/>
        </p:nvSpPr>
        <p:spPr>
          <a:xfrm>
            <a:off x="8286865" y="6124329"/>
            <a:ext cx="4003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star HD136418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23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925D4B-86EC-D146-BDEC-DC27D70FB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" r="716" b="14581"/>
          <a:stretch/>
        </p:blipFill>
        <p:spPr>
          <a:xfrm>
            <a:off x="0" y="210451"/>
            <a:ext cx="12192000" cy="6647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9C708-F65C-ED4F-8F77-27D47FDE8C55}"/>
              </a:ext>
            </a:extLst>
          </p:cNvPr>
          <p:cNvSpPr txBox="1"/>
          <p:nvPr/>
        </p:nvSpPr>
        <p:spPr>
          <a:xfrm>
            <a:off x="0" y="6273225"/>
            <a:ext cx="4003589" cy="800219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Artist’s rendering</a:t>
            </a:r>
          </a:p>
          <a:p>
            <a:r>
              <a:rPr lang="en-CA" sz="1400" dirty="0" err="1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Credit:ESO</a:t>
            </a:r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/M. </a:t>
            </a:r>
            <a:r>
              <a:rPr lang="en-CA" sz="1400" dirty="0" err="1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Kornmesser</a:t>
            </a:r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/Nick </a:t>
            </a:r>
            <a:r>
              <a:rPr lang="en-CA" sz="1400" dirty="0" err="1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Risinger</a:t>
            </a:r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0D0C7-18DC-B646-93AF-80C7F59EC29D}"/>
              </a:ext>
            </a:extLst>
          </p:cNvPr>
          <p:cNvSpPr txBox="1"/>
          <p:nvPr/>
        </p:nvSpPr>
        <p:spPr>
          <a:xfrm>
            <a:off x="6272981" y="602744"/>
            <a:ext cx="5919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We don’t know what the planet really looks like!  This is not a picture, it’s an artist drawing. </a:t>
            </a:r>
          </a:p>
          <a:p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The planet was discovered in 2009 but we’ve never seen it! We know it’s there because its gravity affects the motion of the star. 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6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E96DB74-6817-3442-96A5-FDBFB06A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87" y="622655"/>
            <a:ext cx="10633758" cy="51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9C708-F65C-ED4F-8F77-27D47FDE8C55}"/>
              </a:ext>
            </a:extLst>
          </p:cNvPr>
          <p:cNvSpPr txBox="1"/>
          <p:nvPr/>
        </p:nvSpPr>
        <p:spPr>
          <a:xfrm>
            <a:off x="0" y="6561051"/>
            <a:ext cx="1504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Credit: NASA</a:t>
            </a:r>
          </a:p>
          <a:p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889687" y="2969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9BC43"/>
                </a:solidFill>
                <a:latin typeface="Impact" panose="020B0806030902050204" pitchFamily="34" charset="0"/>
              </a:rPr>
              <a:t>HD 136 418b compared to Jupiter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0D0C7-18DC-B646-93AF-80C7F59EC29D}"/>
              </a:ext>
            </a:extLst>
          </p:cNvPr>
          <p:cNvSpPr txBox="1"/>
          <p:nvPr/>
        </p:nvSpPr>
        <p:spPr>
          <a:xfrm>
            <a:off x="1161800" y="5025882"/>
            <a:ext cx="10156724" cy="138499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Even though we’ve never seen it directly, we know the planet HD 136 418b is a gas giant, larger than Jupiter. It orbits its star in 464 days (1 year and 3 months). </a:t>
            </a:r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7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3DD94-190F-5342-B6F6-828FA8AA0AFC}"/>
              </a:ext>
            </a:extLst>
          </p:cNvPr>
          <p:cNvSpPr txBox="1"/>
          <p:nvPr/>
        </p:nvSpPr>
        <p:spPr>
          <a:xfrm>
            <a:off x="889687" y="296949"/>
            <a:ext cx="10700951" cy="769441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9BC43"/>
                </a:solidFill>
                <a:latin typeface="Impact" panose="020B0806030902050204" pitchFamily="34" charset="0"/>
              </a:rPr>
              <a:t>Exomoon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0D0C7-18DC-B646-93AF-80C7F59EC29D}"/>
              </a:ext>
            </a:extLst>
          </p:cNvPr>
          <p:cNvSpPr txBox="1"/>
          <p:nvPr/>
        </p:nvSpPr>
        <p:spPr>
          <a:xfrm>
            <a:off x="5329084" y="1449380"/>
            <a:ext cx="5973229" cy="4154984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HD136418b could have many moons. After all, Jupiter has 79 of them! </a:t>
            </a:r>
          </a:p>
          <a:p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We haven’t discovered any moons around HD136418b so far, but they could exist. </a:t>
            </a:r>
          </a:p>
          <a:p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These exomoons* could resemble Jupiter’s moons and contain a lot of water. For example, Europa, one of Jupiter’s moon, could have 3 times as much water as Earth.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43AAD-E08F-4C43-8EBA-A5AB6C1C3843}"/>
              </a:ext>
            </a:extLst>
          </p:cNvPr>
          <p:cNvSpPr txBox="1"/>
          <p:nvPr/>
        </p:nvSpPr>
        <p:spPr>
          <a:xfrm>
            <a:off x="889687" y="5604363"/>
            <a:ext cx="3947784" cy="95410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Europa has an icy surface and possible oceans underneath. </a:t>
            </a:r>
          </a:p>
          <a:p>
            <a:r>
              <a:rPr lang="en-CA" sz="1400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Credit: NASA/</a:t>
            </a:r>
            <a:r>
              <a:rPr lang="en-CA" sz="1400" dirty="0">
                <a:solidFill>
                  <a:schemeClr val="bg1">
                    <a:lumMod val="75000"/>
                  </a:schemeClr>
                </a:solidFill>
              </a:rPr>
              <a:t>/JPL/DLR</a:t>
            </a:r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CA" sz="1400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04B36-4B99-144C-BD1B-81F4FE464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29" y="1418672"/>
            <a:ext cx="4203700" cy="421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C871AC-FA60-6648-ADC5-902D04AEE9AD}"/>
              </a:ext>
            </a:extLst>
          </p:cNvPr>
          <p:cNvSpPr txBox="1"/>
          <p:nvPr/>
        </p:nvSpPr>
        <p:spPr>
          <a:xfrm>
            <a:off x="5425811" y="5934670"/>
            <a:ext cx="5779774" cy="92333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Avenir Book" panose="02000503020000020003" pitchFamily="2" charset="0"/>
              </a:rPr>
              <a:t>*exomoon: moon around exoplanets (moon outside our Solar system)</a:t>
            </a:r>
          </a:p>
          <a:p>
            <a:endParaRPr lang="en-CA" dirty="0">
              <a:solidFill>
                <a:schemeClr val="bg1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149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789</Words>
  <Application>Microsoft Macintosh PowerPoint</Application>
  <PresentationFormat>Widescreen</PresentationFormat>
  <Paragraphs>106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Avenir Book</vt:lpstr>
      <vt:lpstr>Calibri</vt:lpstr>
      <vt:lpstr>Calibri Light</vt:lpstr>
      <vt:lpstr>Impact</vt:lpstr>
      <vt:lpstr>Office Theme</vt:lpstr>
      <vt:lpstr>PowerPoint Presentation</vt:lpstr>
      <vt:lpstr>We invite YOU to find a name for a planet and its host star!</vt:lpstr>
      <vt:lpstr>What is an Exoplanet?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Canada’s Name the Exoplanet Contest</dc:title>
  <dc:creator>Julie Bolduc-Duval</dc:creator>
  <cp:lastModifiedBy>Julie Bolduc-Duval</cp:lastModifiedBy>
  <cp:revision>27</cp:revision>
  <dcterms:created xsi:type="dcterms:W3CDTF">2019-08-28T20:34:25Z</dcterms:created>
  <dcterms:modified xsi:type="dcterms:W3CDTF">2019-09-03T04:47:20Z</dcterms:modified>
</cp:coreProperties>
</file>