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48" r:id="rId3"/>
    <p:sldMasterId id="2147483696" r:id="rId4"/>
    <p:sldMasterId id="2147483708" r:id="rId5"/>
    <p:sldMasterId id="2147483722" r:id="rId6"/>
    <p:sldMasterId id="2147483720" r:id="rId7"/>
  </p:sldMasterIdLst>
  <p:notesMasterIdLst>
    <p:notesMasterId r:id="rId47"/>
  </p:notesMasterIdLst>
  <p:sldIdLst>
    <p:sldId id="258" r:id="rId8"/>
    <p:sldId id="271" r:id="rId9"/>
    <p:sldId id="266" r:id="rId10"/>
    <p:sldId id="272" r:id="rId11"/>
    <p:sldId id="273" r:id="rId12"/>
    <p:sldId id="275" r:id="rId13"/>
    <p:sldId id="274" r:id="rId14"/>
    <p:sldId id="267" r:id="rId15"/>
    <p:sldId id="276" r:id="rId16"/>
    <p:sldId id="278" r:id="rId17"/>
    <p:sldId id="279" r:id="rId18"/>
    <p:sldId id="277" r:id="rId19"/>
    <p:sldId id="268" r:id="rId20"/>
    <p:sldId id="281" r:id="rId21"/>
    <p:sldId id="282" r:id="rId22"/>
    <p:sldId id="283" r:id="rId23"/>
    <p:sldId id="280" r:id="rId24"/>
    <p:sldId id="285" r:id="rId25"/>
    <p:sldId id="284" r:id="rId26"/>
    <p:sldId id="286" r:id="rId27"/>
    <p:sldId id="287" r:id="rId28"/>
    <p:sldId id="297" r:id="rId29"/>
    <p:sldId id="299" r:id="rId30"/>
    <p:sldId id="289" r:id="rId31"/>
    <p:sldId id="292" r:id="rId32"/>
    <p:sldId id="294" r:id="rId33"/>
    <p:sldId id="293" r:id="rId34"/>
    <p:sldId id="301" r:id="rId35"/>
    <p:sldId id="291" r:id="rId36"/>
    <p:sldId id="269" r:id="rId37"/>
    <p:sldId id="288" r:id="rId38"/>
    <p:sldId id="303" r:id="rId39"/>
    <p:sldId id="295" r:id="rId40"/>
    <p:sldId id="296" r:id="rId41"/>
    <p:sldId id="290" r:id="rId42"/>
    <p:sldId id="300" r:id="rId43"/>
    <p:sldId id="304" r:id="rId44"/>
    <p:sldId id="305" r:id="rId45"/>
    <p:sldId id="26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F934D79-A3CE-1D46-ACB0-784A38C883EA}">
          <p14:sldIdLst>
            <p14:sldId id="258"/>
            <p14:sldId id="271"/>
          </p14:sldIdLst>
        </p14:section>
        <p14:section name="The Earth, the Moon, and the Sun" id="{81A2F2F9-7132-024B-9883-9ACB5D965F8F}">
          <p14:sldIdLst>
            <p14:sldId id="266"/>
            <p14:sldId id="272"/>
            <p14:sldId id="273"/>
            <p14:sldId id="275"/>
            <p14:sldId id="274"/>
          </p14:sldIdLst>
        </p14:section>
        <p14:section name="Phases de la lune" id="{8FD29E69-8216-A946-865A-5D391675EF40}">
          <p14:sldIdLst>
            <p14:sldId id="267"/>
            <p14:sldId id="276"/>
            <p14:sldId id="278"/>
            <p14:sldId id="279"/>
            <p14:sldId id="277"/>
          </p14:sldIdLst>
        </p14:section>
        <p14:section name="Éclipses solaires" id="{E5580986-AC94-B444-8DBA-F986E6187B9D}">
          <p14:sldIdLst>
            <p14:sldId id="268"/>
            <p14:sldId id="281"/>
            <p14:sldId id="282"/>
            <p14:sldId id="283"/>
            <p14:sldId id="280"/>
            <p14:sldId id="285"/>
            <p14:sldId id="284"/>
            <p14:sldId id="286"/>
            <p14:sldId id="287"/>
            <p14:sldId id="297"/>
            <p14:sldId id="299"/>
          </p14:sldIdLst>
        </p14:section>
        <p14:section name="Activité de démonstration Eclipse" id="{CEBFA42F-FADA-CE46-8501-7B5A06595FB8}">
          <p14:sldIdLst>
            <p14:sldId id="289"/>
            <p14:sldId id="292"/>
            <p14:sldId id="294"/>
            <p14:sldId id="293"/>
            <p14:sldId id="301"/>
            <p14:sldId id="291"/>
          </p14:sldIdLst>
        </p14:section>
        <p14:section name="Éclipse annulaire du 10 juin 2021" id="{C03386D3-2765-4145-8395-3E104BCC35A7}">
          <p14:sldIdLst>
            <p14:sldId id="269"/>
            <p14:sldId id="288"/>
            <p14:sldId id="303"/>
            <p14:sldId id="295"/>
            <p14:sldId id="296"/>
            <p14:sldId id="290"/>
            <p14:sldId id="300"/>
            <p14:sldId id="304"/>
          </p14:sldIdLst>
        </p14:section>
        <p14:section name="Matériels supplémentaires" id="{28331800-B18A-C74D-9FD0-874F1D660935}">
          <p14:sldIdLst>
            <p14:sldId id="305"/>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Woodford" initials="CW" lastIdx="14" clrIdx="0">
    <p:extLst>
      <p:ext uri="{19B8F6BF-5375-455C-9EA6-DF929625EA0E}">
        <p15:presenceInfo xmlns:p15="http://schemas.microsoft.com/office/powerpoint/2012/main" userId="S::cjw11@queensu.ca::560d3d07-0a18-4847-97f4-5c961db4dc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0FA"/>
    <a:srgbClr val="482217"/>
    <a:srgbClr val="3E1F12"/>
    <a:srgbClr val="432115"/>
    <a:srgbClr val="4C2418"/>
    <a:srgbClr val="391E15"/>
    <a:srgbClr val="5B2B1A"/>
    <a:srgbClr val="431D13"/>
    <a:srgbClr val="582B18"/>
    <a:srgbClr val="2AA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69606-FB03-9848-8159-278114946DAB}" v="167" dt="2021-04-09T00:39:28.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40"/>
    <p:restoredTop sz="72785"/>
  </p:normalViewPr>
  <p:slideViewPr>
    <p:cSldViewPr snapToGrid="0">
      <p:cViewPr>
        <p:scale>
          <a:sx n="87" d="100"/>
          <a:sy n="87" d="100"/>
        </p:scale>
        <p:origin x="816" y="440"/>
      </p:cViewPr>
      <p:guideLst/>
    </p:cSldViewPr>
  </p:slideViewPr>
  <p:notesTextViewPr>
    <p:cViewPr>
      <p:scale>
        <a:sx n="75" d="100"/>
        <a:sy n="75" d="100"/>
      </p:scale>
      <p:origin x="0" y="0"/>
    </p:cViewPr>
  </p:notesTextViewPr>
  <p:notesViewPr>
    <p:cSldViewPr snapToGrid="0">
      <p:cViewPr>
        <p:scale>
          <a:sx n="1" d="2"/>
          <a:sy n="1" d="2"/>
        </p:scale>
        <p:origin x="6000" y="20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2037389-280C-D349-BE79-4E9AE480E9EA}" type="datetimeFigureOut">
              <a:rPr lang="en-US" smtClean="0"/>
              <a:t>4/15/21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244AE-4243-6F45-8E4B-B403045237AC}" type="slidenum">
              <a:rPr lang="en-US" smtClean="0"/>
              <a:t>‹#›</a:t>
            </a:fld>
            <a:endParaRPr lang="en-US"/>
          </a:p>
        </p:txBody>
      </p:sp>
    </p:spTree>
    <p:extLst>
      <p:ext uri="{BB962C8B-B14F-4D97-AF65-F5344CB8AC3E}">
        <p14:creationId xmlns:p14="http://schemas.microsoft.com/office/powerpoint/2010/main" val="1541255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Ces diapositives sont destinées aux enseignants afin que leurs élèves puissent en apprendre davantage sur l'éclipse solaire annulaire qui se produira le 10 juin 2021. Les diapositives de base sont destinées aux élèves de tous les niveaux, alors que certains contenus indiqués AVANCÉ sont pour les niveaux plus élevés. À vous de juger selon vos élèves. </a:t>
            </a:r>
          </a:p>
          <a:p>
            <a:endParaRPr lang="fr-FR" dirty="0"/>
          </a:p>
          <a:p>
            <a:r>
              <a:rPr lang="fr-FR" dirty="0"/>
              <a:t>Selon votre classe, vous pouvez utiliser toutes les diapositives ou seulement certaines sections. Il est recommandé d'utiliser au moins la section «Éclipse du 10 juin 2021», car elle contient des informations spécifiques à l'événement.</a:t>
            </a:r>
          </a:p>
          <a:p>
            <a:endParaRPr lang="fr-FR" dirty="0"/>
          </a:p>
          <a:p>
            <a:r>
              <a:rPr lang="fr-FR" dirty="0"/>
              <a:t>N'hésitez pas à modifier les diapositives et les activités en fonction de votre classe et de vos élèves ou de les utiliser telles quelles. Le matériel couvert ici est destiné à être utilisé sur plusieurs classes, et donc, en fonction de votre horaire d'enseignement, certains matériaux peuvent devoir être coupés ou utilisés d'une autre manière en dehors des heures de cours. </a:t>
            </a:r>
          </a:p>
          <a:p>
            <a:endParaRPr lang="fr-FR" dirty="0"/>
          </a:p>
          <a:p>
            <a:r>
              <a:rPr lang="fr-FR" dirty="0"/>
              <a:t>Chaque diapositive contient des notes importantes, qui peuvent également être trouvées dans le document PDF qui l'accompagne.</a:t>
            </a:r>
            <a:endParaRPr lang="en-C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7244AE-4243-6F45-8E4B-B403045237AC}" type="slidenum">
              <a:rPr lang="en-US" smtClean="0"/>
              <a:t>1</a:t>
            </a:fld>
            <a:endParaRPr lang="en-US"/>
          </a:p>
        </p:txBody>
      </p:sp>
    </p:spTree>
    <p:extLst>
      <p:ext uri="{BB962C8B-B14F-4D97-AF65-F5344CB8AC3E}">
        <p14:creationId xmlns:p14="http://schemas.microsoft.com/office/powerpoint/2010/main" val="3854079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Crédit image: À la découverte de l'univers</a:t>
            </a:r>
          </a:p>
          <a:p>
            <a:endParaRPr lang="fr-FR" dirty="0"/>
          </a:p>
          <a:p>
            <a:r>
              <a:rPr lang="fr-FR" sz="1200" kern="1200" dirty="0">
                <a:solidFill>
                  <a:schemeClr val="tx1"/>
                </a:solidFill>
                <a:effectLst/>
                <a:latin typeface="+mn-lt"/>
                <a:ea typeface="+mn-ea"/>
                <a:cs typeface="+mn-cs"/>
              </a:rPr>
              <a:t>Les idées principales: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La Lune ne brille pas d’elle-même. Elle réfléchit la lumière du Soleil.</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La moitié de la Lune est toujours éclairée par le Soleil, tout comme la Terre. C’est le jour du côté éclairé, et la nuit de côté non éclairé.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De la Terre, nous ne voyons pas toujours la même fraction du côté jour de la Lune. Cette fraction change tout au cours de son orbite. C’est le phénomène des phases de la Lune. </a:t>
            </a:r>
          </a:p>
          <a:p>
            <a:pPr marL="171450" lvl="0"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0" lvl="0" indent="0">
              <a:buFont typeface="Arial" panose="020B0604020202020204" pitchFamily="34" charset="0"/>
              <a:buNone/>
            </a:pPr>
            <a:endParaRPr lang="fr-CA" sz="1200" kern="1200" dirty="0">
              <a:solidFill>
                <a:schemeClr val="tx1"/>
              </a:solidFill>
              <a:effectLst/>
              <a:latin typeface="+mn-lt"/>
              <a:ea typeface="+mn-ea"/>
              <a:cs typeface="+mn-cs"/>
            </a:endParaRPr>
          </a:p>
          <a:p>
            <a:pPr marL="0" lvl="0" indent="0">
              <a:buFont typeface="Arial" panose="020B0604020202020204" pitchFamily="34" charset="0"/>
              <a:buNone/>
            </a:pPr>
            <a:r>
              <a:rPr lang="fr-CA" sz="1200" kern="1200" dirty="0">
                <a:solidFill>
                  <a:schemeClr val="tx1"/>
                </a:solidFill>
                <a:effectLst/>
                <a:latin typeface="+mn-lt"/>
                <a:ea typeface="+mn-ea"/>
                <a:cs typeface="+mn-cs"/>
              </a:rPr>
              <a:t>Pour chaque position de la Lune sur son orbite, pensez à la vue qu’une personne sur Terre aurait en levant les yeux. La visualisation en 3D n’est pas toujours facile pour réconcilier les deux perspectives: la vue à partir de l’espace  (où l’on voit les 3 astres) et la vue de la surface de la Terre, qui montre la phase de la Lune dans le ciel.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7244AE-4243-6F45-8E4B-B403045237AC}" type="slidenum">
              <a:rPr lang="en-US" smtClean="0"/>
              <a:t>10</a:t>
            </a:fld>
            <a:endParaRPr lang="en-US"/>
          </a:p>
        </p:txBody>
      </p:sp>
    </p:spTree>
    <p:extLst>
      <p:ext uri="{BB962C8B-B14F-4D97-AF65-F5344CB8AC3E}">
        <p14:creationId xmlns:p14="http://schemas.microsoft.com/office/powerpoint/2010/main" val="28748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Avant de révéler la diapositive, demandez aux élèves de répondre rapidement OUI / NON au titre!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idées principales: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Une pleine lune se produit quand la Terre est entre la Lune et le Soleil, et donc son disque visible est complètement éclairé. En raison des 5 degrés d’inclinaison de l’orbite de la Lune, elle n’est pas directement derrière la Terre mais légèrement au-dessus ou en dessous et ne se trouve pas dans l’ombre de la Terre.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Une nouvelle lune se produit quand la Lune est entre la Terre et le Soleil, et donc nous voyons son disque non éclairé. En raison des 5 degrés d’inclinaison de l’orbite de la Lune, elle n’est pas directement entre la Terre et le Soleil mais légèrement au-dessus ou en dessous et ne cause pas d’ombre sur la Terre.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éclipses ne se produisent pas tous les mois en raison de cette différence d'orbites. La plupart des mois, les ombres manquent l'autre objet (Lune ou Terre).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11</a:t>
            </a:fld>
            <a:endParaRPr lang="en-US"/>
          </a:p>
        </p:txBody>
      </p:sp>
    </p:spTree>
    <p:extLst>
      <p:ext uri="{BB962C8B-B14F-4D97-AF65-F5344CB8AC3E}">
        <p14:creationId xmlns:p14="http://schemas.microsoft.com/office/powerpoint/2010/main" val="1903476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Demandez aux élèves de retourner dans leurs groupes et de réviser leur réponse. Un autre sondage des groupes peut être effectué, ou des présentations orales de leurs réponses peuvent être présentées. Les réponses peuvent être soumises dans un format approprié.</a:t>
            </a:r>
          </a:p>
          <a:p>
            <a:endParaRPr lang="fr-FR" dirty="0"/>
          </a:p>
          <a:p>
            <a:r>
              <a:rPr lang="fr-FR" dirty="0"/>
              <a:t>Tous les groupes devraient conclure que les phases de la Lune sont une interaction de la Lune, de la Terre et du Soleil. Le Soleil ne reflète pas différentes quantités de lumière sur la Lune, mais c'est la position de la Lune sur son orbite autour de la Terre qui fait que la Lune semble être en phases comme observé depuis la Terre. C'est un point subtil qui peut nécessiter une discussion de groupe avec votre classe avant de passer à autre chose.</a:t>
            </a:r>
          </a:p>
          <a:p>
            <a:endParaRPr lang="fr-FR" dirty="0"/>
          </a:p>
        </p:txBody>
      </p:sp>
      <p:sp>
        <p:nvSpPr>
          <p:cNvPr id="4" name="Slide Number Placeholder 3"/>
          <p:cNvSpPr>
            <a:spLocks noGrp="1"/>
          </p:cNvSpPr>
          <p:nvPr>
            <p:ph type="sldNum" sz="quarter" idx="5"/>
          </p:nvPr>
        </p:nvSpPr>
        <p:spPr/>
        <p:txBody>
          <a:bodyPr/>
          <a:lstStyle/>
          <a:p>
            <a:fld id="{DA7244AE-4243-6F45-8E4B-B403045237AC}" type="slidenum">
              <a:rPr lang="en-US" smtClean="0"/>
              <a:t>12</a:t>
            </a:fld>
            <a:endParaRPr lang="en-US"/>
          </a:p>
        </p:txBody>
      </p:sp>
    </p:spTree>
    <p:extLst>
      <p:ext uri="{BB962C8B-B14F-4D97-AF65-F5344CB8AC3E}">
        <p14:creationId xmlns:p14="http://schemas.microsoft.com/office/powerpoint/2010/main" val="2530115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Cette section couvre ce qui se passe lors d'une éclipse solaire de quelque nature que ce soit: totale ou annulaire. Les conditions nécessaires pour créer une éclipse, la Lune projetant une ombre sur la Terre et la fréquence à laquelle elles se produisent sont discutées.</a:t>
            </a:r>
          </a:p>
          <a:p>
            <a:endParaRPr lang="fr-FR" dirty="0"/>
          </a:p>
          <a:p>
            <a:r>
              <a:rPr lang="fr-FR" dirty="0"/>
              <a:t>Les hypothèses concernant les connaissances des élèves dans cette section incluent que la Terre et la Lune se déplacent sur des orbites et que la Lune est un satellite naturel de la Terre.</a:t>
            </a:r>
          </a:p>
          <a:p>
            <a:endParaRPr lang="fr-FR" dirty="0"/>
          </a:p>
          <a:p>
            <a:r>
              <a:rPr lang="fr-FR" dirty="0"/>
              <a:t>Durée estimée: 35 minutes + projet à emporter en option</a:t>
            </a:r>
          </a:p>
          <a:p>
            <a:endParaRPr lang="fr-FR" dirty="0"/>
          </a:p>
          <a:p>
            <a:r>
              <a:rPr lang="fr-FR" dirty="0"/>
              <a:t>Si vous effectuez toutes les activités avancées et les diapositives supplémentaires en plus du matériel de base, le temps total estimé pour cette section est de 50 minutes plus 2 projets / laboratoires facultatifs.</a:t>
            </a:r>
            <a:endParaRPr lang="en-C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7244AE-4243-6F45-8E4B-B403045237AC}" type="slidenum">
              <a:rPr lang="en-US" smtClean="0"/>
              <a:t>13</a:t>
            </a:fld>
            <a:endParaRPr lang="en-US"/>
          </a:p>
        </p:txBody>
      </p:sp>
    </p:spTree>
    <p:extLst>
      <p:ext uri="{BB962C8B-B14F-4D97-AF65-F5344CB8AC3E}">
        <p14:creationId xmlns:p14="http://schemas.microsoft.com/office/powerpoint/2010/main" val="241756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de passer à autre chose, vérifiez les connaissances de vos élèves. Ils peuvent répondre à la première question en paires ou petits groupes. Vous pouvez demander aux élèves de recréer leur diagramme sur le tableau ou sur le partage d'écran, selon votre classe.</a:t>
            </a:r>
          </a:p>
          <a:p>
            <a:endParaRPr lang="fr-FR" dirty="0"/>
          </a:p>
          <a:p>
            <a:r>
              <a:rPr lang="fr-FR" dirty="0"/>
              <a:t>Partagez les questions de «considération » une par une. Ouvrez la discussion avec toute la classe pour voir si vos élèves parviennent à un consensus.</a:t>
            </a:r>
          </a:p>
          <a:p>
            <a:endParaRPr lang="fr-FR" dirty="0"/>
          </a:p>
          <a:p>
            <a:r>
              <a:rPr lang="fr-FR" dirty="0"/>
              <a:t>AVANCÉ</a:t>
            </a:r>
          </a:p>
          <a:p>
            <a:endParaRPr lang="fr-FR" dirty="0"/>
          </a:p>
          <a:p>
            <a:r>
              <a:rPr lang="fr-FR" dirty="0"/>
              <a:t>Pour les classes où l'optique a été discutée, encouragez les élèves à dessiner des diagrammes de rayons pour représenter leurs pensées sur ce qui se passe pendant une éclipse solaire.</a:t>
            </a:r>
          </a:p>
          <a:p>
            <a:endParaRPr lang="fr-FR" dirty="0"/>
          </a:p>
          <a:p>
            <a:r>
              <a:rPr lang="fr-FR" dirty="0"/>
              <a:t>Pour les questions de «considération», encouragez les élèves à répondre avec plus de détails et de détails quantifiés (par exemple, «Je m'attends à ce que des éclipses solaires se produisent à chaque [période] à cause de [raison]»).</a:t>
            </a:r>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14</a:t>
            </a:fld>
            <a:endParaRPr lang="en-US"/>
          </a:p>
        </p:txBody>
      </p:sp>
    </p:spTree>
    <p:extLst>
      <p:ext uri="{BB962C8B-B14F-4D97-AF65-F5344CB8AC3E}">
        <p14:creationId xmlns:p14="http://schemas.microsoft.com/office/powerpoint/2010/main" val="262520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Crédit photo:</a:t>
            </a:r>
          </a:p>
          <a:p>
            <a:r>
              <a:rPr lang="fr-FR" dirty="0"/>
              <a:t>© Thomas </a:t>
            </a:r>
            <a:r>
              <a:rPr lang="fr-FR" dirty="0" err="1"/>
              <a:t>Collin</a:t>
            </a:r>
            <a:r>
              <a:rPr lang="fr-FR" dirty="0"/>
              <a:t> – utilisée avec permission</a:t>
            </a:r>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15</a:t>
            </a:fld>
            <a:endParaRPr lang="en-US"/>
          </a:p>
        </p:txBody>
      </p:sp>
    </p:spTree>
    <p:extLst>
      <p:ext uri="{BB962C8B-B14F-4D97-AF65-F5344CB8AC3E}">
        <p14:creationId xmlns:p14="http://schemas.microsoft.com/office/powerpoint/2010/main" val="2584623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Crédit </a:t>
            </a:r>
            <a:r>
              <a:rPr lang="en-US" dirty="0" err="1"/>
              <a:t>d'image</a:t>
            </a:r>
            <a:r>
              <a:rPr lang="en-US" dirty="0"/>
              <a:t>: </a:t>
            </a:r>
            <a:r>
              <a:rPr lang="fr-FR" dirty="0"/>
              <a:t>À la découverte de l'univers</a:t>
            </a:r>
            <a:endParaRPr lang="en-US" dirty="0"/>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16</a:t>
            </a:fld>
            <a:endParaRPr lang="en-US"/>
          </a:p>
        </p:txBody>
      </p:sp>
    </p:spTree>
    <p:extLst>
      <p:ext uri="{BB962C8B-B14F-4D97-AF65-F5344CB8AC3E}">
        <p14:creationId xmlns:p14="http://schemas.microsoft.com/office/powerpoint/2010/main" val="2736376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Crédit image: </a:t>
            </a:r>
            <a:r>
              <a:rPr lang="fr-FR" dirty="0"/>
              <a:t>À la découverte de l'univers</a:t>
            </a:r>
          </a:p>
          <a:p>
            <a:endParaRPr lang="fr-FR" dirty="0"/>
          </a:p>
          <a:p>
            <a:r>
              <a:rPr lang="fr-CA" noProof="0" dirty="0"/>
              <a:t>Deux fois par an, l'alignement des orbites est bon, et les ombres tomberont sur l'autre objet (Terre ou Lune). Comparez les ombres dans l'ovale rouge par rapport aux autres ombres. Ces périodes sont appelées « saisons d’éclipses » et durent 35 jours. Chaque nouvelle lune et chaque pleine lune pendant cette période sera une éclipse. </a:t>
            </a:r>
          </a:p>
          <a:p>
            <a:endParaRPr lang="fr-CA" noProof="0" dirty="0"/>
          </a:p>
          <a:p>
            <a:r>
              <a:rPr lang="fr-CA" noProof="0" dirty="0"/>
              <a:t>Par exemple, il y aura une éclipse lunaire le 26 mai, qui est une pleine lune. Environ 2 semaines plus tard, le 10 juin, la Lune sera de l'autre côté de la Terre : ce sera la nouvelle lune et il y aura une éclipse solaire.  </a:t>
            </a:r>
          </a:p>
        </p:txBody>
      </p:sp>
      <p:sp>
        <p:nvSpPr>
          <p:cNvPr id="4" name="Slide Number Placeholder 3"/>
          <p:cNvSpPr>
            <a:spLocks noGrp="1"/>
          </p:cNvSpPr>
          <p:nvPr>
            <p:ph type="sldNum" sz="quarter" idx="5"/>
          </p:nvPr>
        </p:nvSpPr>
        <p:spPr/>
        <p:txBody>
          <a:bodyPr/>
          <a:lstStyle/>
          <a:p>
            <a:fld id="{DA7244AE-4243-6F45-8E4B-B403045237AC}" type="slidenum">
              <a:rPr lang="en-US" smtClean="0"/>
              <a:t>17</a:t>
            </a:fld>
            <a:endParaRPr lang="en-US"/>
          </a:p>
        </p:txBody>
      </p:sp>
    </p:spTree>
    <p:extLst>
      <p:ext uri="{BB962C8B-B14F-4D97-AF65-F5344CB8AC3E}">
        <p14:creationId xmlns:p14="http://schemas.microsoft.com/office/powerpoint/2010/main" val="10747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L’ombre de la Lune est clairement visible sur la Terre. Le lien vous apportera à une vidéo de cette éclipse. </a:t>
            </a:r>
          </a:p>
        </p:txBody>
      </p:sp>
      <p:sp>
        <p:nvSpPr>
          <p:cNvPr id="4" name="Slide Number Placeholder 3"/>
          <p:cNvSpPr>
            <a:spLocks noGrp="1"/>
          </p:cNvSpPr>
          <p:nvPr>
            <p:ph type="sldNum" sz="quarter" idx="5"/>
          </p:nvPr>
        </p:nvSpPr>
        <p:spPr/>
        <p:txBody>
          <a:bodyPr/>
          <a:lstStyle/>
          <a:p>
            <a:fld id="{DA7244AE-4243-6F45-8E4B-B403045237AC}" type="slidenum">
              <a:rPr lang="en-US" smtClean="0"/>
              <a:t>18</a:t>
            </a:fld>
            <a:endParaRPr lang="en-US"/>
          </a:p>
        </p:txBody>
      </p:sp>
    </p:spTree>
    <p:extLst>
      <p:ext uri="{BB962C8B-B14F-4D97-AF65-F5344CB8AC3E}">
        <p14:creationId xmlns:p14="http://schemas.microsoft.com/office/powerpoint/2010/main" val="426074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le processus d'une éclipse solaire totale. Elle commence par une éclipse partielle lorsque la Lune commence à couvrir le Soleil. Au fur et à mesure que l'éclipse progresse, le Soleil est de plus en plus couvert, jusqu'à ce que la Lune le bloque complètement (en bas à droite). Le processus inverse se produit par la suite, lorsque la Lune poursuit son orbite et "quitte" lentement le Soleil. </a:t>
            </a:r>
          </a:p>
          <a:p>
            <a:endParaRPr lang="fr-FR" dirty="0"/>
          </a:p>
          <a:p>
            <a:r>
              <a:rPr lang="fr-FR" dirty="0"/>
              <a:t>Ce n'est cependant pas le seul type d'éclipse à observer !</a:t>
            </a:r>
          </a:p>
          <a:p>
            <a:endParaRPr lang="fr-FR" dirty="0"/>
          </a:p>
          <a:p>
            <a:r>
              <a:rPr lang="fr-FR" dirty="0"/>
              <a:t>Notez aux élèves que ces photos ont été prises pendant la journée. Elles ne sont PAS prises la nuit ! Les filtres solaires bloquent une très grande partie de la lumière, de sorte que seuls les objets les plus brillants sont encore visibles - dans ce cas, le Soleil.</a:t>
            </a:r>
          </a:p>
          <a:p>
            <a:endParaRPr lang="fr-FR" dirty="0"/>
          </a:p>
        </p:txBody>
      </p:sp>
      <p:sp>
        <p:nvSpPr>
          <p:cNvPr id="4" name="Slide Number Placeholder 3"/>
          <p:cNvSpPr>
            <a:spLocks noGrp="1"/>
          </p:cNvSpPr>
          <p:nvPr>
            <p:ph type="sldNum" sz="quarter" idx="5"/>
          </p:nvPr>
        </p:nvSpPr>
        <p:spPr/>
        <p:txBody>
          <a:bodyPr/>
          <a:lstStyle/>
          <a:p>
            <a:fld id="{DA7244AE-4243-6F45-8E4B-B403045237AC}" type="slidenum">
              <a:rPr lang="en-US" smtClean="0"/>
              <a:t>19</a:t>
            </a:fld>
            <a:endParaRPr lang="en-US"/>
          </a:p>
        </p:txBody>
      </p:sp>
    </p:spTree>
    <p:extLst>
      <p:ext uri="{BB962C8B-B14F-4D97-AF65-F5344CB8AC3E}">
        <p14:creationId xmlns:p14="http://schemas.microsoft.com/office/powerpoint/2010/main" val="2102121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a:t>
            </a:fld>
            <a:endParaRPr lang="en-US"/>
          </a:p>
        </p:txBody>
      </p:sp>
    </p:spTree>
    <p:extLst>
      <p:ext uri="{BB962C8B-B14F-4D97-AF65-F5344CB8AC3E}">
        <p14:creationId xmlns:p14="http://schemas.microsoft.com/office/powerpoint/2010/main" val="3306986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Pour les éclipses totales de Soleil, la Lune est positionnée exactement devant le Soleil et elle est proche de la Terre, bloquant ainsi une plus grande partie du Soleil. La partie brillante autour de la Lune est l'atmosphère extérieure du Soleil, appelée couronne solaire. La couronne est moins brillante que le Soleil et nous ne la voyons que lorsque le Soleil est bloqué. </a:t>
            </a:r>
          </a:p>
          <a:p>
            <a:endParaRPr lang="fr-CA" noProof="0" dirty="0"/>
          </a:p>
          <a:p>
            <a:r>
              <a:rPr lang="fr-CA" noProof="0" dirty="0"/>
              <a:t>Pour les éclipses solaires annulaires, la Lune est positionnée exactement devant le Soleil et elle est plus éloignée de la Terre dans son orbite, ce qui la fait paraître plus petite et bloque moins le Soleil. Il reste un anneau de Soleil tout autour de la Lune et celui-ci doit être observé à travers un filtre solaire. </a:t>
            </a:r>
          </a:p>
          <a:p>
            <a:endParaRPr lang="fr-CA" noProof="0" dirty="0"/>
          </a:p>
          <a:p>
            <a:r>
              <a:rPr lang="fr-CA" noProof="0" dirty="0"/>
              <a:t>Pour les éclipses solaires partielles, la Lune n'est pas positionnée exactement devant le Soleil et ne bloque donc qu'une partie du Soleil. Il s'agit à la fois d'un type d'éclipse dans le sens où elle peut être le seul type visible dans une région particulière, mais aussi d'une phase des deux types précédents, avant et après leur maximum.</a:t>
            </a:r>
          </a:p>
          <a:p>
            <a:endParaRPr lang="fr-CA" noProof="0" dirty="0"/>
          </a:p>
          <a:p>
            <a:r>
              <a:rPr lang="fr-CA" noProof="0" dirty="0"/>
              <a:t>L'image de l'éclipse partielle est une simulation, pas une image réelle. Elle nous permet de voir la Lune devant le Soleil, ce qui peut la rendre plus claire pour les élèves, par rapport aux images de la diapositive précédente. </a:t>
            </a:r>
          </a:p>
        </p:txBody>
      </p:sp>
      <p:sp>
        <p:nvSpPr>
          <p:cNvPr id="4" name="Slide Number Placeholder 3"/>
          <p:cNvSpPr>
            <a:spLocks noGrp="1"/>
          </p:cNvSpPr>
          <p:nvPr>
            <p:ph type="sldNum" sz="quarter" idx="5"/>
          </p:nvPr>
        </p:nvSpPr>
        <p:spPr/>
        <p:txBody>
          <a:bodyPr/>
          <a:lstStyle/>
          <a:p>
            <a:fld id="{DA7244AE-4243-6F45-8E4B-B403045237AC}" type="slidenum">
              <a:rPr lang="en-US" smtClean="0"/>
              <a:t>20</a:t>
            </a:fld>
            <a:endParaRPr lang="en-US"/>
          </a:p>
        </p:txBody>
      </p:sp>
    </p:spTree>
    <p:extLst>
      <p:ext uri="{BB962C8B-B14F-4D97-AF65-F5344CB8AC3E}">
        <p14:creationId xmlns:p14="http://schemas.microsoft.com/office/powerpoint/2010/main" val="206870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Vous souhaiterez peut-être donner cette activité comme un devoir ou un projet à emporter à la maison. Les élèves pourraient créer un diagramme montrant les similitudes et les différences entre les types, qui pourrait être constitué de trois diagrammes différents, et fournir une explication verbale ou écrite pour les diagrammes.</a:t>
            </a:r>
          </a:p>
          <a:p>
            <a:endParaRPr lang="fr-FR" dirty="0"/>
          </a:p>
          <a:p>
            <a:endParaRPr lang="fr-FR" dirty="0"/>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21</a:t>
            </a:fld>
            <a:endParaRPr lang="en-US"/>
          </a:p>
        </p:txBody>
      </p:sp>
    </p:spTree>
    <p:extLst>
      <p:ext uri="{BB962C8B-B14F-4D97-AF65-F5344CB8AC3E}">
        <p14:creationId xmlns:p14="http://schemas.microsoft.com/office/powerpoint/2010/main" val="100033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Crédit image: À la découverte de l'univers</a:t>
            </a:r>
          </a:p>
          <a:p>
            <a:endParaRPr lang="fr-FR" dirty="0"/>
          </a:p>
          <a:p>
            <a:r>
              <a:rPr lang="fr-FR" dirty="0"/>
              <a:t>AVANCÉ - affichez cette diapositive si vous avez l'intention de l'utiliser pour votre ou vos cours</a:t>
            </a:r>
          </a:p>
          <a:p>
            <a:endParaRPr lang="fr-FR" dirty="0"/>
          </a:p>
          <a:p>
            <a:r>
              <a:rPr lang="fr-FR" sz="1200" kern="1200" dirty="0">
                <a:solidFill>
                  <a:schemeClr val="tx1"/>
                </a:solidFill>
                <a:effectLst/>
                <a:latin typeface="+mn-lt"/>
                <a:ea typeface="+mn-ea"/>
                <a:cs typeface="+mn-cs"/>
              </a:rPr>
              <a:t>Cette version de cette image (identique à la diapositive 16) montre des lignes pour l'ombre et la pénombre qui accompagnent chaque éclipse (de tout type!). L'ombre est également connue sous le nom de «bande de totalité» pour les éclipses solaires totales. La pénombre définit la région où une éclipse partielle est visible. Le petit cercle rouge montre l'instance instantanée de l'ombre, et le grand cercle rouge montre l'instance instantanée de la pénombre. Le cercle bleu est l'orbite de la Lune autour de la Terre.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questions de discussion potentielles à poser à vos élèves incluent:</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Quelle zone a MOINS de soleil, l'ombre ou la pénombre? Pourquoi? Pouvez-vous prouver votre réponse avec au moins un diagramme de rayons?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emplacements de l'ombre et de la pénombre changent-ils avec le temps? Pourquoi ou pourquoi pas? Comment pourrions-nous vérifier cela avec les informations existantes ou notre propre collecte de données? (suggérant d'utiliser la visualisation de l'éclipse comme une activité facultative sans évaluation!)</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Quel (s) type (s) d'éclipse est-il montré sur cette photo? Comment savez-vous?</a:t>
            </a:r>
            <a:endParaRPr lang="en-CA"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Si vous souhaitez discuter des instances d'ombre et de pénombre avec vos élèves, un simple laboratoire ou une démonstration pourrait être:</a:t>
            </a:r>
            <a:endParaRPr lang="en-CA"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Placez une source de lumière sur une table ou un tabouret. De préférence quelque chose avec une lumière vive, comme une lampe de poche brillante ou une lampe dont le couvercle est retiré. La table ou le tabouret doit être à environ 1,5 à 3 mètres d'un mur blanc.</a:t>
            </a:r>
            <a:endParaRPr lang="en-CA"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Allumez la lumière et placez-vous entre la source lumineuse et le mur.</a:t>
            </a:r>
            <a:endParaRPr lang="en-CA"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Si possible, notez à quelle distance vous vous trouvez du mur. À quoi ressemble votre ombre? Est-elle nette et complètement sombre, ou y </a:t>
            </a:r>
            <a:r>
              <a:rPr lang="fr-FR" sz="1200" kern="1200" dirty="0" err="1">
                <a:solidFill>
                  <a:schemeClr val="tx1"/>
                </a:solidFill>
                <a:effectLst/>
                <a:latin typeface="+mn-lt"/>
                <a:ea typeface="+mn-ea"/>
                <a:cs typeface="+mn-cs"/>
              </a:rPr>
              <a:t>a-t-il</a:t>
            </a:r>
            <a:r>
              <a:rPr lang="fr-FR" sz="1200" kern="1200" dirty="0">
                <a:solidFill>
                  <a:schemeClr val="tx1"/>
                </a:solidFill>
                <a:effectLst/>
                <a:latin typeface="+mn-lt"/>
                <a:ea typeface="+mn-ea"/>
                <a:cs typeface="+mn-cs"/>
              </a:rPr>
              <a:t> des bords flous qui sont plus clairs?</a:t>
            </a:r>
            <a:endParaRPr lang="en-CA"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Qu'arrive-t-il à votre ombre si vous vous éloignez du mur? Que se passe-t-il si vous vous rapprochez du mur?</a:t>
            </a:r>
            <a:endParaRPr lang="en-CA"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À quelle distance du mur votre ombre cesse-t-elle d'être sombre (c'est-à-dire que l'ombre s'est dispersée)? À quelle distance votre ombre est-elle complètement sombre sans bords flous (la pénombre s'estompe dans l'ombre)</a:t>
            </a:r>
            <a:endParaRPr lang="en-CA"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Qu'est-ce que cela pourrait nous dire sur la façon dont les éclipses solaires sont vues sur Terre pour les éclipses totales par rapport aux éclipses annulaires, sachant qu'elles sont définies par la distance entre la Lune et la Terre?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7244AE-4243-6F45-8E4B-B403045237AC}" type="slidenum">
              <a:rPr lang="en-US" smtClean="0"/>
              <a:t>22</a:t>
            </a:fld>
            <a:endParaRPr lang="en-US"/>
          </a:p>
        </p:txBody>
      </p:sp>
    </p:spTree>
    <p:extLst>
      <p:ext uri="{BB962C8B-B14F-4D97-AF65-F5344CB8AC3E}">
        <p14:creationId xmlns:p14="http://schemas.microsoft.com/office/powerpoint/2010/main" val="450159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Crédit d'image: À la découverte de l'univers</a:t>
            </a:r>
          </a:p>
          <a:p>
            <a:endParaRPr lang="fr-FR" dirty="0"/>
          </a:p>
          <a:p>
            <a:r>
              <a:rPr lang="fr-FR" dirty="0"/>
              <a:t>AVANCÉ - affichez cette diapositive si vous avez l'intention de l'utiliser pour votre ou vos cours</a:t>
            </a:r>
          </a:p>
          <a:p>
            <a:endParaRPr lang="fr-FR" dirty="0"/>
          </a:p>
          <a:p>
            <a:r>
              <a:rPr lang="fr-FR" dirty="0"/>
              <a:t>Il s'agit d'une autre version de l'image précédente, cette fois spécifique à une éclipse solaire annulaire.</a:t>
            </a:r>
          </a:p>
          <a:p>
            <a:endParaRPr lang="fr-FR" dirty="0"/>
          </a:p>
          <a:p>
            <a:r>
              <a:rPr lang="fr-FR" dirty="0"/>
              <a:t>Encouragez la discussion sur les similitudes et les différences entre cette image et la précédente, qui illustrent les similitudes et les différences entre les éclipses totales et annulaires du point de vue de l'optique. Les élèves doivent remarquer la disparition de l'ombre AVANT que les rayons lumineux n'atteignent la Terre dans le cas d'une éclipse annulaire. Dans ce cas, le grand cercle rouge représente toujours la pénombre. Le cercle central plus sombre définissant la bande d'</a:t>
            </a:r>
            <a:r>
              <a:rPr lang="fr-FR" dirty="0" err="1"/>
              <a:t>annularité</a:t>
            </a:r>
            <a:r>
              <a:rPr lang="fr-FR" dirty="0"/>
              <a:t>, ou région de l'éclipse annulaire, est appelé l’anti-ombre. C'est la caractéristique déterminante pour distinguer les éclipses annulaires des éclipses solaires totales, et donne à l'observateur l'impression que le corps occlusif, la Lune, se trouve à l'intérieur de la source de lumière, le Soleil.</a:t>
            </a:r>
          </a:p>
          <a:p>
            <a:endParaRPr lang="fr-FR" dirty="0"/>
          </a:p>
          <a:p>
            <a:r>
              <a:rPr lang="fr-FR" dirty="0"/>
              <a:t>Pensez à ajouter une question supplémentaire à la démonstration / au laboratoire suggéré sur la diapositive précédente pour étudier les anti-ombres;</a:t>
            </a:r>
          </a:p>
          <a:p>
            <a:pPr marL="171450" indent="-171450">
              <a:buFont typeface="Arial" panose="020B0604020202020204" pitchFamily="34" charset="0"/>
              <a:buChar char="•"/>
            </a:pPr>
            <a:r>
              <a:rPr lang="fr-FR" dirty="0"/>
              <a:t>Éloignez la source lumineuse du mur (jusqu'à 5 mètres).</a:t>
            </a:r>
          </a:p>
          <a:p>
            <a:pPr marL="171450" indent="-171450">
              <a:buFont typeface="Arial" panose="020B0604020202020204" pitchFamily="34" charset="0"/>
              <a:buChar char="•"/>
            </a:pPr>
            <a:r>
              <a:rPr lang="fr-FR" dirty="0"/>
              <a:t>Allumez la source lumineuse et placez-vous entre le mur et la source lumineuse.</a:t>
            </a:r>
          </a:p>
          <a:p>
            <a:pPr marL="171450" indent="-171450">
              <a:buFont typeface="Arial" panose="020B0604020202020204" pitchFamily="34" charset="0"/>
              <a:buChar char="•"/>
            </a:pPr>
            <a:r>
              <a:rPr lang="fr-FR" dirty="0"/>
              <a:t>Éloignez-vous du mur jusqu'à ce que vous remarquiez que votre ombre n'a plus la partie la plus foncée. </a:t>
            </a:r>
          </a:p>
          <a:p>
            <a:pPr marL="171450" indent="-171450">
              <a:buFont typeface="Arial" panose="020B0604020202020204" pitchFamily="34" charset="0"/>
              <a:buChar char="•"/>
            </a:pPr>
            <a:r>
              <a:rPr lang="fr-FR" dirty="0"/>
              <a:t>Continuez à vous éloigner du mur. Qu'observez-vous? A quelle distance?</a:t>
            </a:r>
          </a:p>
          <a:p>
            <a:pPr marL="171450" indent="-171450">
              <a:buFont typeface="Arial" panose="020B0604020202020204" pitchFamily="34" charset="0"/>
              <a:buChar char="•"/>
            </a:pPr>
            <a:r>
              <a:rPr lang="fr-FR" dirty="0"/>
              <a:t>Alors que vous continuez à vous éloigner du mur, que se passe-t-il?</a:t>
            </a:r>
            <a:endParaRPr lang="en-US" b="0" dirty="0"/>
          </a:p>
        </p:txBody>
      </p:sp>
      <p:sp>
        <p:nvSpPr>
          <p:cNvPr id="4" name="Slide Number Placeholder 3"/>
          <p:cNvSpPr>
            <a:spLocks noGrp="1"/>
          </p:cNvSpPr>
          <p:nvPr>
            <p:ph type="sldNum" sz="quarter" idx="5"/>
          </p:nvPr>
        </p:nvSpPr>
        <p:spPr/>
        <p:txBody>
          <a:bodyPr/>
          <a:lstStyle/>
          <a:p>
            <a:fld id="{DA7244AE-4243-6F45-8E4B-B403045237AC}" type="slidenum">
              <a:rPr lang="en-US" smtClean="0"/>
              <a:t>23</a:t>
            </a:fld>
            <a:endParaRPr lang="en-US"/>
          </a:p>
        </p:txBody>
      </p:sp>
    </p:spTree>
    <p:extLst>
      <p:ext uri="{BB962C8B-B14F-4D97-AF65-F5344CB8AC3E}">
        <p14:creationId xmlns:p14="http://schemas.microsoft.com/office/powerpoint/2010/main" val="3778092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plus des discussions et du contenu des sections précédentes, vous avez reçu une démo d'éclipse avec votre trousse. Vous pouvez utiliser cette démonstration vous-même pour modéliser pour vos élèves ou en faire une partie d'un projet ou d'un laboratoire que vos élèves peuvent utiliser eux-mêmes.</a:t>
            </a:r>
          </a:p>
          <a:p>
            <a:endParaRPr lang="fr-FR" dirty="0"/>
          </a:p>
          <a:p>
            <a:r>
              <a:rPr lang="fr-FR" dirty="0"/>
              <a:t>Notez que cette démo peut également être utilisée pour les discussions sur l'éclipse lunaire et la taille de la Terre par rapport à la Lune, entre autres sujets.</a:t>
            </a:r>
          </a:p>
          <a:p>
            <a:endParaRPr lang="fr-FR" dirty="0"/>
          </a:p>
          <a:p>
            <a:r>
              <a:rPr lang="fr-FR" dirty="0"/>
              <a:t>Si elle est utilisée comme démonstration, 15 minutes peuvent être allouées. Le projet sera plus long si vous en faites un laboratoire complet. </a:t>
            </a:r>
          </a:p>
          <a:p>
            <a:endParaRPr lang="fr-FR" dirty="0"/>
          </a:p>
          <a:p>
            <a:r>
              <a:rPr lang="fr-FR" dirty="0"/>
              <a:t>Alternativement, cette démo peut être utilisée pour remplir le temps pendant l'éclipse elle-même si vous observez avec vos élèves. Il est intéressant de voir l'évolution de l'éclipse, mais il n'est pas nécessaire d'observer pendant les 2-3 heures entières que l'éclipse se produit. L'observation au maximum de l'éclipse est plus impressionnante que pendant les phases partielles.</a:t>
            </a:r>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24</a:t>
            </a:fld>
            <a:endParaRPr lang="en-US"/>
          </a:p>
        </p:txBody>
      </p:sp>
    </p:spTree>
    <p:extLst>
      <p:ext uri="{BB962C8B-B14F-4D97-AF65-F5344CB8AC3E}">
        <p14:creationId xmlns:p14="http://schemas.microsoft.com/office/powerpoint/2010/main" val="2775479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Crédit </a:t>
            </a:r>
            <a:r>
              <a:rPr lang="en-US" dirty="0" err="1"/>
              <a:t>d'image</a:t>
            </a:r>
            <a:r>
              <a:rPr lang="en-US" dirty="0"/>
              <a:t>: </a:t>
            </a:r>
            <a:r>
              <a:rPr lang="fr-FR" dirty="0"/>
              <a:t>À la découverte de l'univers</a:t>
            </a:r>
          </a:p>
          <a:p>
            <a:endParaRPr lang="fr-FR" dirty="0"/>
          </a:p>
          <a:p>
            <a:r>
              <a:rPr lang="fr-FR" sz="1200" kern="1200" dirty="0">
                <a:solidFill>
                  <a:schemeClr val="tx1"/>
                </a:solidFill>
                <a:effectLst/>
                <a:latin typeface="+mn-lt"/>
                <a:ea typeface="+mn-ea"/>
                <a:cs typeface="+mn-cs"/>
              </a:rPr>
              <a:t>L'alignement parfait pour les éclipses est très difficile à obtenir en utilisant la démo. Cela permet de comprendre pourquoi les éclipses ne se produisent pas tous les mois.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Si vous présentez cette activité en classe ou en laboratoire, les diapositives suivantes peuvent aider les élèves dans leurs observations.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Voici des questions d'investigation qui peuvent être posées aux élèves: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Si la Lune était plus grosse, qu'est-ce qui changerait dans vos observations ? Serait-il plus facile ou plus difficile de créer une éclipse solaire ? Qu'est-ce que cela pourrait vous apprendre sur la fréquence des éclipses solaires si la Lune était plus grosse ? Une éclipse solaire dans ce scénario aurait-elle le même aspect ou serait-elle différente, et comment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Si la Lune était plus petite, qu'est-ce qui changerait dans vos observations ? Serait-il plus facile ou plus difficile de créer une éclipse solaire ? Qu'est-ce que cela pourrait vous apprendre sur la fréquence des éclipses solaires si la Lune était plus petite ? Une éclipse solaire dans ce scénario aurait-elle le même aspect ou serait-elle différente, et comment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Si la Lune était plus éloignée de la Terre, qu'est-ce qui changerait dans vos observations ? Serait-il plus facile ou plus difficile de créer une éclipse solaire ? Qu'est-ce que cela pourrait vous apprendre sur la fréquence des éclipses solaires si la Lune était plus éloignée ? Une éclipse solaire dans ce scénario aurait-elle le même aspect ou serait-elle différente, et comment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Si la Lune était plus proche de la Terre, qu'est-ce qui changerait dans vos observations ? Serait-il plus facile ou plus difficile de créer une éclipse solaire ? Qu'est-ce que cela pourrait vous apprendre sur la fréquence des éclipses solaires si la Lune était plus proche ? Une éclipse solaire dans ce scénario aurait-elle le même aspect ou serait-elle différente, et comment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25</a:t>
            </a:fld>
            <a:endParaRPr lang="en-US"/>
          </a:p>
        </p:txBody>
      </p:sp>
    </p:spTree>
    <p:extLst>
      <p:ext uri="{BB962C8B-B14F-4D97-AF65-F5344CB8AC3E}">
        <p14:creationId xmlns:p14="http://schemas.microsoft.com/office/powerpoint/2010/main" val="2704973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Crédit image: </a:t>
            </a:r>
            <a:r>
              <a:rPr lang="fr-FR" dirty="0"/>
              <a:t>À la découverte de l'univers</a:t>
            </a:r>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26</a:t>
            </a:fld>
            <a:endParaRPr lang="en-US"/>
          </a:p>
        </p:txBody>
      </p:sp>
    </p:spTree>
    <p:extLst>
      <p:ext uri="{BB962C8B-B14F-4D97-AF65-F5344CB8AC3E}">
        <p14:creationId xmlns:p14="http://schemas.microsoft.com/office/powerpoint/2010/main" val="2671579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27</a:t>
            </a:fld>
            <a:endParaRPr lang="en-US"/>
          </a:p>
        </p:txBody>
      </p:sp>
    </p:spTree>
    <p:extLst>
      <p:ext uri="{BB962C8B-B14F-4D97-AF65-F5344CB8AC3E}">
        <p14:creationId xmlns:p14="http://schemas.microsoft.com/office/powerpoint/2010/main" val="3613717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solidFill>
                <a:prstClr val="white"/>
              </a:solidFill>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solidFill>
                <a:prstClr val="white"/>
              </a:solidFill>
              <a:latin typeface="Arial"/>
            </a:endParaRP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28</a:t>
            </a:fld>
            <a:endParaRPr lang="en-US"/>
          </a:p>
        </p:txBody>
      </p:sp>
    </p:spTree>
    <p:extLst>
      <p:ext uri="{BB962C8B-B14F-4D97-AF65-F5344CB8AC3E}">
        <p14:creationId xmlns:p14="http://schemas.microsoft.com/office/powerpoint/2010/main" val="3508096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solidFill>
                <a:prstClr val="white"/>
              </a:solidFill>
              <a:latin typeface="Arial"/>
            </a:endParaRPr>
          </a:p>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29</a:t>
            </a:fld>
            <a:endParaRPr lang="en-US"/>
          </a:p>
        </p:txBody>
      </p:sp>
    </p:spTree>
    <p:extLst>
      <p:ext uri="{BB962C8B-B14F-4D97-AF65-F5344CB8AC3E}">
        <p14:creationId xmlns:p14="http://schemas.microsoft.com/office/powerpoint/2010/main" val="350809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Cette section se concentre sur le système Terre-Lune-Soleil, sur leurs mouvements dans leurs orbites et sur les raisons de ces mouvements.</a:t>
            </a:r>
          </a:p>
          <a:p>
            <a:endParaRPr lang="fr-CA" noProof="0" dirty="0"/>
          </a:p>
          <a:p>
            <a:r>
              <a:rPr lang="fr-CA" noProof="0" dirty="0"/>
              <a:t>Durée estimée de la section : 25 minutes</a:t>
            </a:r>
          </a:p>
          <a:p>
            <a:endParaRPr lang="fr-CA" noProof="0" dirty="0"/>
          </a:p>
          <a:p>
            <a:r>
              <a:rPr lang="fr-CA" noProof="0" dirty="0"/>
              <a:t>Cette section ne comporte pas de diapositives AVANCÉ, mais chaque diapositive comporte une section de notes AVANCÉ. Si vous faites les activités suggérées dans les section AVANCÉ, la durée totale est estimée à 50 minutes.</a:t>
            </a:r>
          </a:p>
          <a:p>
            <a:endParaRPr lang="fr-CA" noProof="0" dirty="0"/>
          </a:p>
        </p:txBody>
      </p:sp>
      <p:sp>
        <p:nvSpPr>
          <p:cNvPr id="4" name="Slide Number Placeholder 3"/>
          <p:cNvSpPr>
            <a:spLocks noGrp="1"/>
          </p:cNvSpPr>
          <p:nvPr>
            <p:ph type="sldNum" sz="quarter" idx="5"/>
          </p:nvPr>
        </p:nvSpPr>
        <p:spPr/>
        <p:txBody>
          <a:bodyPr/>
          <a:lstStyle/>
          <a:p>
            <a:fld id="{DA7244AE-4243-6F45-8E4B-B403045237AC}" type="slidenum">
              <a:rPr lang="en-US" smtClean="0"/>
              <a:t>3</a:t>
            </a:fld>
            <a:endParaRPr lang="en-US"/>
          </a:p>
        </p:txBody>
      </p:sp>
    </p:spTree>
    <p:extLst>
      <p:ext uri="{BB962C8B-B14F-4D97-AF65-F5344CB8AC3E}">
        <p14:creationId xmlns:p14="http://schemas.microsoft.com/office/powerpoint/2010/main" val="1055177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Cette section couvre les spécificités de l'éclipse du 10 juin 2021: la bande d’</a:t>
            </a:r>
            <a:r>
              <a:rPr lang="fr-FR" sz="1200" dirty="0" err="1"/>
              <a:t>annularité</a:t>
            </a:r>
            <a:r>
              <a:rPr lang="fr-FR" sz="1200" dirty="0"/>
              <a:t> de l'éclipse, le moment et comment observer en toute sécurité.</a:t>
            </a:r>
          </a:p>
          <a:p>
            <a:endParaRPr lang="fr-FR" sz="1200" dirty="0"/>
          </a:p>
          <a:p>
            <a:r>
              <a:rPr lang="fr-FR" sz="1200" dirty="0"/>
              <a:t>Cette section, tout en faisant des hypothèses sur les objectifs d'apprentissage abordés dans les sections précédentes, peut être couverte seule si nécessaire.</a:t>
            </a:r>
          </a:p>
          <a:p>
            <a:endParaRPr lang="fr-FR" sz="1200" dirty="0"/>
          </a:p>
          <a:p>
            <a:r>
              <a:rPr lang="fr-FR" sz="1200" dirty="0"/>
              <a:t>Durée estimée: 15 minutes + activité à emporter possible ou discussion en classe</a:t>
            </a:r>
          </a:p>
          <a:p>
            <a:endParaRPr lang="fr-FR" sz="1200" dirty="0"/>
          </a:p>
        </p:txBody>
      </p:sp>
      <p:sp>
        <p:nvSpPr>
          <p:cNvPr id="4" name="Slide Number Placeholder 3"/>
          <p:cNvSpPr>
            <a:spLocks noGrp="1"/>
          </p:cNvSpPr>
          <p:nvPr>
            <p:ph type="sldNum" sz="quarter" idx="5"/>
          </p:nvPr>
        </p:nvSpPr>
        <p:spPr/>
        <p:txBody>
          <a:bodyPr/>
          <a:lstStyle/>
          <a:p>
            <a:fld id="{DA7244AE-4243-6F45-8E4B-B403045237AC}" type="slidenum">
              <a:rPr lang="en-US" smtClean="0"/>
              <a:t>30</a:t>
            </a:fld>
            <a:endParaRPr lang="en-US"/>
          </a:p>
        </p:txBody>
      </p:sp>
    </p:spTree>
    <p:extLst>
      <p:ext uri="{BB962C8B-B14F-4D97-AF65-F5344CB8AC3E}">
        <p14:creationId xmlns:p14="http://schemas.microsoft.com/office/powerpoint/2010/main" val="223416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bande d'</a:t>
            </a:r>
            <a:r>
              <a:rPr lang="fr-FR" dirty="0" err="1"/>
              <a:t>annularité</a:t>
            </a:r>
            <a:r>
              <a:rPr lang="fr-FR" dirty="0"/>
              <a:t> définit l'endroit où l'éclipse solaire annulaire est visible. Les régions colorées montrent où l'éclipse solaire partielle est visible. Pour certains plus au sud, une partie de l’éclipse se produit avant le lever du soleil. </a:t>
            </a:r>
          </a:p>
          <a:p>
            <a:endParaRPr lang="fr-FR" dirty="0"/>
          </a:p>
        </p:txBody>
      </p:sp>
      <p:sp>
        <p:nvSpPr>
          <p:cNvPr id="4" name="Slide Number Placeholder 3"/>
          <p:cNvSpPr>
            <a:spLocks noGrp="1"/>
          </p:cNvSpPr>
          <p:nvPr>
            <p:ph type="sldNum" sz="quarter" idx="5"/>
          </p:nvPr>
        </p:nvSpPr>
        <p:spPr/>
        <p:txBody>
          <a:bodyPr/>
          <a:lstStyle/>
          <a:p>
            <a:fld id="{DA7244AE-4243-6F45-8E4B-B403045237AC}" type="slidenum">
              <a:rPr lang="en-US" smtClean="0"/>
              <a:t>31</a:t>
            </a:fld>
            <a:endParaRPr lang="en-US"/>
          </a:p>
        </p:txBody>
      </p:sp>
    </p:spTree>
    <p:extLst>
      <p:ext uri="{BB962C8B-B14F-4D97-AF65-F5344CB8AC3E}">
        <p14:creationId xmlns:p14="http://schemas.microsoft.com/office/powerpoint/2010/main" val="3237451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Chaque élève devrait remplir la fiche d'information qu’il ou elle emportera chez eux. </a:t>
            </a:r>
          </a:p>
          <a:p>
            <a:endParaRPr lang="fr-CA" noProof="0" dirty="0"/>
          </a:p>
          <a:p>
            <a:r>
              <a:rPr lang="fr-CA" noProof="0" dirty="0"/>
              <a:t>Trouvez votre heure d'observation dans le tableau ci-joint (sur la clé USB), ou utilisez la fonction de recherche sur ce site: https://</a:t>
            </a:r>
            <a:r>
              <a:rPr lang="fr-CA" noProof="0" dirty="0" err="1"/>
              <a:t>www.timeanddate.com</a:t>
            </a:r>
            <a:r>
              <a:rPr lang="fr-CA" noProof="0" dirty="0"/>
              <a:t>/</a:t>
            </a:r>
            <a:r>
              <a:rPr lang="fr-CA" noProof="0" dirty="0" err="1"/>
              <a:t>eclipse</a:t>
            </a:r>
            <a:r>
              <a:rPr lang="fr-CA" noProof="0" dirty="0"/>
              <a:t>/</a:t>
            </a:r>
            <a:r>
              <a:rPr lang="fr-CA" noProof="0" dirty="0" err="1"/>
              <a:t>map</a:t>
            </a:r>
            <a:r>
              <a:rPr lang="fr-CA" noProof="0" dirty="0"/>
              <a:t>/2021-june-10</a:t>
            </a:r>
          </a:p>
          <a:p>
            <a:endParaRPr lang="fr-CA" noProof="0" dirty="0"/>
          </a:p>
          <a:p>
            <a:r>
              <a:rPr lang="fr-CA" noProof="0" dirty="0"/>
              <a:t>En raison des heures d'observation tôt le matin, révisez les notions de sécurité avec vos élèves et assurez-vous qu'ils ont leurs feuilles d'information remplies pour rapporter à la maison. Cela aidera à s'assurer qu'eux-mêmes et leurs familles profiteront de l'éclipse en toute sécurité.</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DA7244AE-4243-6F45-8E4B-B403045237AC}" type="slidenum">
              <a:rPr lang="en-US" smtClean="0"/>
              <a:t>32</a:t>
            </a:fld>
            <a:endParaRPr lang="en-US"/>
          </a:p>
        </p:txBody>
      </p:sp>
    </p:spTree>
    <p:extLst>
      <p:ext uri="{BB962C8B-B14F-4D97-AF65-F5344CB8AC3E}">
        <p14:creationId xmlns:p14="http://schemas.microsoft.com/office/powerpoint/2010/main" val="1544249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Crédit image: Sébastien Gauthier © </a:t>
            </a:r>
            <a:r>
              <a:rPr lang="fr-FR" dirty="0" err="1"/>
              <a:t>Cosmagora</a:t>
            </a:r>
            <a:endParaRPr lang="fr-FR" dirty="0"/>
          </a:p>
          <a:p>
            <a:endParaRPr lang="fr-FR" dirty="0"/>
          </a:p>
          <a:p>
            <a:r>
              <a:rPr lang="fr-FR" dirty="0"/>
              <a:t>Il s'agit d'une éclipse solaire annulaire. Selon que l’observation de l’éclipse dans votre région commence avant ou après le lever du soleil, vous pouvez ou non voir les deux premières phases. Si vous êtes plus au SUD, l'éclipse peut commencer après le lever du soleil et la première vue sur le Soleil aura donc déjà lieu pendant l'éclipse.</a:t>
            </a:r>
          </a:p>
          <a:p>
            <a:endParaRPr lang="fr-FR" dirty="0"/>
          </a:p>
          <a:p>
            <a:r>
              <a:rPr lang="fr-FR" dirty="0"/>
              <a:t>Cela peut être une bonne occasion de poser des questions de révision à vos élèves, telles que:</a:t>
            </a:r>
          </a:p>
          <a:p>
            <a:r>
              <a:rPr lang="fr-FR" dirty="0"/>
              <a:t>Quelle est la différence entre une éclipse totale et une éclipse annulaire? Qu'est-ce que cela signifie à propos de la position de la Lune, de la Terre et du Soleil le matin du 10 juin 2021?</a:t>
            </a:r>
          </a:p>
          <a:p>
            <a:r>
              <a:rPr lang="fr-FR" dirty="0"/>
              <a:t>Dessinez un diagramme montrant ce qui se passe dans le système Terre, Lune et Soleil pendant l'éclipse</a:t>
            </a:r>
          </a:p>
          <a:p>
            <a:endParaRPr lang="fr-FR" dirty="0"/>
          </a:p>
          <a:p>
            <a:r>
              <a:rPr lang="fr-FR" dirty="0"/>
              <a:t>Principaux concepts:</a:t>
            </a:r>
          </a:p>
          <a:p>
            <a:r>
              <a:rPr lang="fr-FR" dirty="0"/>
              <a:t>L'éclipse peut commencer avant ou après le lever du soleil en fonction de votre emplacement. Faites savoir aux élèves ce qu'ils verront en premier pendant leur observation.</a:t>
            </a:r>
          </a:p>
          <a:p>
            <a:r>
              <a:rPr lang="fr-FR" dirty="0"/>
              <a:t>La Lune se déplace devant le Soleil et nous observons ce mouvement</a:t>
            </a:r>
          </a:p>
          <a:p>
            <a:r>
              <a:rPr lang="fr-FR" dirty="0"/>
              <a:t>Cette vue n'est PAS LA NUIT. C'est la vue à travers un filtre solaire, un peu comme ce que les élèves peuvent s'attendre à voir lorsqu'ils portent leurs lunettes d'éclipse (discuté sur la diapositive suivante!)</a:t>
            </a:r>
          </a:p>
          <a:p>
            <a:endParaRPr lang="fr-FR" dirty="0"/>
          </a:p>
          <a:p>
            <a:r>
              <a:rPr lang="fr-FR" dirty="0"/>
              <a:t>AVANCÉ</a:t>
            </a:r>
          </a:p>
          <a:p>
            <a:endParaRPr lang="fr-FR" dirty="0"/>
          </a:p>
          <a:p>
            <a:r>
              <a:rPr lang="fr-FR" dirty="0"/>
              <a:t>Une question que les étudiants peuvent vous poser ici est: POURQUOI davantage de régions du sud voient l'éclipse pendant et après le lever du soleil et les régions du nord voient l'éclipse complète? Notez que la Terre tourne en même temps que l'éclipse, mais l'alignement de l'éclipse se produit malgré tout. Pendant les mois d'été dans l'hémisphère nord, le pôle nord de la Terre est incliné VERS le Soleil. Par conséquent, plus d'endroits du Nord ont un lever de soleil plus tôt. Pour les étudiants plus âgés ou plus intéressés, cela pourrait être intégré à une discussion sur le cercle arctique et la rotation de la Terre provoquant un cycle nuit et jour.</a:t>
            </a:r>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33</a:t>
            </a:fld>
            <a:endParaRPr lang="en-US"/>
          </a:p>
        </p:txBody>
      </p:sp>
    </p:spTree>
    <p:extLst>
      <p:ext uri="{BB962C8B-B14F-4D97-AF65-F5344CB8AC3E}">
        <p14:creationId xmlns:p14="http://schemas.microsoft.com/office/powerpoint/2010/main" val="2201141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existe des simulations précises de ce que vos élèves peuvent s'attendre à voir à leur emplacement le 10 juin 2021 sur le site </a:t>
            </a:r>
            <a:r>
              <a:rPr lang="fr-FR" dirty="0" err="1"/>
              <a:t>TimeAndDate</a:t>
            </a:r>
            <a:r>
              <a:rPr lang="fr-FR" dirty="0"/>
              <a:t>. Trouvez votre emplacement sur la carte (https://www.timeanddate.com/eclipse/map/2021-june-10) et sélectionnez «</a:t>
            </a:r>
            <a:r>
              <a:rPr lang="en-US" dirty="0"/>
              <a:t>See animation of how it will look</a:t>
            </a:r>
            <a:r>
              <a:rPr lang="fr-FR" dirty="0"/>
              <a:t>». Vous pouvez également trouver les ressources générales utiles sur la page principale de l'éclipse (https://www.timeanddate.com/eclipse/solar/2021-june-10).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vidéo est une version accélérée de ce que vous et vos élèves pouvez vous attendre à voir pendant l'éclipse si vous êtes dans la bande d’</a:t>
            </a:r>
            <a:r>
              <a:rPr lang="fr-FR" dirty="0" err="1"/>
              <a:t>annularité</a:t>
            </a:r>
            <a:r>
              <a:rPr lang="fr-FR" dirty="0"/>
              <a:t>. La durée de la partie d’éclipse annulaire est de quelques minutes, et la durée totale de l’éclipse est d'environ 2 heures.</a:t>
            </a:r>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34</a:t>
            </a:fld>
            <a:endParaRPr lang="en-US"/>
          </a:p>
        </p:txBody>
      </p:sp>
    </p:spTree>
    <p:extLst>
      <p:ext uri="{BB962C8B-B14F-4D97-AF65-F5344CB8AC3E}">
        <p14:creationId xmlns:p14="http://schemas.microsoft.com/office/powerpoint/2010/main" val="890065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filtres solaires (aussi appelés lunettes à éclipses, même si celles-ci n’ont pas la forme de lunettes) sont sécuritaires pour l’observation solaire directe. Puisqu'il s'agit d'une éclipse annulaire, une partie du Soleil est toujours visible et, par conséquent, les filtres solaires doivent être utilisés durant toute l’éclipse.</a:t>
            </a:r>
            <a:endParaRPr lang="en-CA"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Nous vous encourageons à avoir une discussion de groupe avec votre classe sur les raisons pour lesquelles il est dangereux de regarder le Soleil sans protection oculaire adéquate. Cela comprend pourquoi les lunettes ou filtres à éclipse sont nécessaires et pourquoi les lunettes de soleil ne sont pas suffisantes.</a:t>
            </a:r>
            <a:endParaRPr lang="en-CA"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 lunettes à éclipse ont été certifiées ISO pour l’observation directe du soleil et bloquent 99,997% de la lumière du Soleil. Si elles en bloquaient moins, cela pourrait causer des lésions oculaires ainsi que la perte de vision et la cécité. Vous pouvez en savoir plus sur la sécurité oculaire pendant les éclipses et les transits ici (en anglais seulement): https://</a:t>
            </a:r>
            <a:r>
              <a:rPr lang="fr-FR" sz="1200" kern="1200" dirty="0" err="1">
                <a:solidFill>
                  <a:schemeClr val="tx1"/>
                </a:solidFill>
                <a:effectLst/>
                <a:latin typeface="+mn-lt"/>
                <a:ea typeface="+mn-ea"/>
                <a:cs typeface="+mn-cs"/>
              </a:rPr>
              <a:t>www.rasc.ca</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eye-safety</a:t>
            </a:r>
            <a:endParaRPr lang="en-CA"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Encouragez vos élèves à regarder à travers leurs lunettes à éclipse et à décrire ce qu'ils voient. Si possible, répétez à l'extérieur et demandez-leur de regarder le Soleil à travers les </a:t>
            </a:r>
            <a:r>
              <a:rPr lang="fr-FR" sz="1200" kern="1200" dirty="0" err="1">
                <a:solidFill>
                  <a:schemeClr val="tx1"/>
                </a:solidFill>
                <a:effectLst/>
                <a:latin typeface="+mn-lt"/>
                <a:ea typeface="+mn-ea"/>
                <a:cs typeface="+mn-cs"/>
              </a:rPr>
              <a:t>lunettess</a:t>
            </a:r>
            <a:r>
              <a:rPr lang="fr-FR" sz="1200" kern="1200" dirty="0">
                <a:solidFill>
                  <a:schemeClr val="tx1"/>
                </a:solidFill>
                <a:effectLst/>
                <a:latin typeface="+mn-lt"/>
                <a:ea typeface="+mn-ea"/>
                <a:cs typeface="+mn-cs"/>
              </a:rPr>
              <a:t>. Cela aidera à souligner la différence d'observations avant de les utiliser pour observer l'éclipse.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 observations peuvent être transformées en un laboratoire d'observation. Cela pourrait être formulé comme une activité de plein air en classe, un laboratoire ou un projet à faire à la maison. Si un rapport de laboratoire est requis, l'énoncé peut être structuré comme suit:</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Objectif: observer le Soleil en toute sécurité et tester l'équipement d’observation solaire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Matériaux: lunettes à éclipse, matériel d'écriture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Procédure: Lorsque vous portez les lunettes à éclipse, observez ce qui suit et décrivez ce que vous voyez:</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Soleil par temps clair</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Soleil un jour nuageux ou un jour brumeux</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lumière vive qui n'est pas le soleil (à l'intérieur ou à l'extérieur, naturelle ou artificielle)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 objet qui n'émet pas de lumière (par exemple, une table, un mur)</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analyse: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Avez-vous eu les mêmes observations des objets? Pourquoi pensez-vous que c'était le cas?</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Vous avez observé le Soleil à deux reprises dans des circonstances différentes. Qu'en était-il de vos observations? Qu'est-ce qui était différent?</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En comparant vos observations de tous les objets, que pouvez-vous conclure sur la quantité de lumière émise par le Soleil? Pensez-vous qu'il serait sécuritaire d'observer le soleil directement sans vos lunettes éclipse ou un équipement de sécurité similaire?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AVANCÉ</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Si un projet d'investigation ou d'écriture est plus approprié, encouragez les élèves à étudier l'importance de la sécurité oculaire en astronomie. Cela pourrait être considéré comme une perspective historique, technique et médicale - donnant aux étudiants la liberté de parvenir à la même conclusion de diverses manières.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7244AE-4243-6F45-8E4B-B403045237AC}" type="slidenum">
              <a:rPr lang="en-US" smtClean="0"/>
              <a:t>35</a:t>
            </a:fld>
            <a:endParaRPr lang="en-US"/>
          </a:p>
        </p:txBody>
      </p:sp>
    </p:spTree>
    <p:extLst>
      <p:ext uri="{BB962C8B-B14F-4D97-AF65-F5344CB8AC3E}">
        <p14:creationId xmlns:p14="http://schemas.microsoft.com/office/powerpoint/2010/main" val="2277807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C'est à vous (et peut-être à vos élèves) de le compléter! Il peut s'agir d’une révision des connaissances ou des expériences d'observation d'éclipses de toute nature, de la pertinence culturelle et historique des éclipses pour votre communauté, et plus encore.</a:t>
            </a:r>
          </a:p>
          <a:p>
            <a:endParaRPr lang="fr-FR" dirty="0"/>
          </a:p>
          <a:p>
            <a:r>
              <a:rPr lang="fr-FR" dirty="0"/>
              <a:t>Vous pouvez en apprendre davantage sur les perspectives autochtones sur les éclipses solaires grâce à notre collègue Laurie Rousseau-</a:t>
            </a:r>
            <a:r>
              <a:rPr lang="fr-FR" dirty="0" err="1"/>
              <a:t>Nepton</a:t>
            </a:r>
            <a:r>
              <a:rPr lang="fr-FR" dirty="0"/>
              <a:t> et ses vidéos dans le dossier «Vidéos de Laurie» de cette clé USB. </a:t>
            </a:r>
            <a:endParaRPr lang="en-CA" dirty="0"/>
          </a:p>
        </p:txBody>
      </p:sp>
      <p:sp>
        <p:nvSpPr>
          <p:cNvPr id="4" name="Slide Number Placeholder 3"/>
          <p:cNvSpPr>
            <a:spLocks noGrp="1"/>
          </p:cNvSpPr>
          <p:nvPr>
            <p:ph type="sldNum" sz="quarter" idx="5"/>
          </p:nvPr>
        </p:nvSpPr>
        <p:spPr/>
        <p:txBody>
          <a:bodyPr/>
          <a:lstStyle/>
          <a:p>
            <a:fld id="{DA7244AE-4243-6F45-8E4B-B403045237AC}" type="slidenum">
              <a:rPr lang="en-US" smtClean="0"/>
              <a:t>36</a:t>
            </a:fld>
            <a:endParaRPr lang="en-US"/>
          </a:p>
        </p:txBody>
      </p:sp>
    </p:spTree>
    <p:extLst>
      <p:ext uri="{BB962C8B-B14F-4D97-AF65-F5344CB8AC3E}">
        <p14:creationId xmlns:p14="http://schemas.microsoft.com/office/powerpoint/2010/main" val="2372458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37</a:t>
            </a:fld>
            <a:endParaRPr lang="en-US"/>
          </a:p>
        </p:txBody>
      </p:sp>
    </p:spTree>
    <p:extLst>
      <p:ext uri="{BB962C8B-B14F-4D97-AF65-F5344CB8AC3E}">
        <p14:creationId xmlns:p14="http://schemas.microsoft.com/office/powerpoint/2010/main" val="887407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39</a:t>
            </a:fld>
            <a:endParaRPr lang="en-US"/>
          </a:p>
        </p:txBody>
      </p:sp>
    </p:spTree>
    <p:extLst>
      <p:ext uri="{BB962C8B-B14F-4D97-AF65-F5344CB8AC3E}">
        <p14:creationId xmlns:p14="http://schemas.microsoft.com/office/powerpoint/2010/main" val="146906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Avant de commencer, vérifiez les connaissances de vos élèves. Demandez-leur de se regrouper par paires ou en petits groupes et décrire ce qu’est la Terre, la Lune et le Soleil. Ensuite, demandez-leur de les décrire en tant que système (comment les trois astres interagissent ensemble, soit en paire ou tous les trois).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fois que chaque groupe est prêt, affichez les questions « À considérer». Demandez-leur s'ils souhaitent réviser leurs descriptions.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Selon votre format, vous pouvez demander aux élèves de soumettre leurs descriptions par écrit ou de présenter verbalement.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Une fois que tous les groupes ont partagé, demandez à vos élèves ce qu'il y avait en commun entre les réponses, et s'ils pensent avoir encore manqué quelque chose. Certains points clés à mentionner pourraient inclure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TERRE: Nous vivons sur la Terre, c'est la 3ème planète à partir du Soleil, c'est la seule planète avec de l'eau liquide dans notre Système solaire, et le seul endroit de l'univers confirmé pour avoir la vie. La Terre est rocheuse ou une planète terrestre. Elle est principalement recouvert d'eau.</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LUNE: seul satellite naturel de la Terre. Environ 1/4 de la taille de la Terre. Couvert de poussière et n'a pas d'atmosphère.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SOLEIL: Notre étoile. Source d'énergie pour la Terre et le système solaire. Étoile relativement petite.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Système Terre-Lune: Les marées océaniques sont créées par la Lune.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Système Terre-Soleil: Le Soleil fournit de la chaleur et de la lumière à la Terre. Le cycle des jours et de la nuit. Les saisons.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Système Soleil-Lune: la lumière du Soleil se reflète sur la Lune.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Système Terre-Lune-Soleil: La lumière réfléchie sur la Lune la nuit peut éclairer la nuit. Les éclipses vues sur Terre sont causées par diverses positions de la Lune par rapport à la Terre et au Soleil, qui sont étudiées plus en détail ici! (Les phases de la Lune peuvent également être mentionnées ici UNIQUEMENT SI vous ne prévoyez pas d'utiliser l'activité étudiante dans la section suivante).</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AVANCÉ:</a:t>
            </a:r>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L'activité décrite ci-dessus convient à tous les groupes d'âge. Il peut être complété en encourageant les élèves plus âgés à fournir des descriptions plus détaillées, en s'appuyant éventuellement sur des concepts précédemment abordés en classe. Par exemple, un cours de physique de 11e année – secondaire 5 pourrait faire cette activité avec la mise en garde que les caractéristiques physiques de chaque objet soient incluses, telles que l'âge, la masse, les caractéristiques, énergie qui se déplace et interagit avec la Terre, entraînant un transfert de chaleur, etc.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7244AE-4243-6F45-8E4B-B403045237AC}" type="slidenum">
              <a:rPr lang="en-US" smtClean="0"/>
              <a:t>4</a:t>
            </a:fld>
            <a:endParaRPr lang="en-US"/>
          </a:p>
        </p:txBody>
      </p:sp>
    </p:spTree>
    <p:extLst>
      <p:ext uri="{BB962C8B-B14F-4D97-AF65-F5344CB8AC3E}">
        <p14:creationId xmlns:p14="http://schemas.microsoft.com/office/powerpoint/2010/main" val="386324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Crédit image: À la découverte de l'univers</a:t>
            </a:r>
          </a:p>
          <a:p>
            <a:endParaRPr lang="fr-FR" dirty="0"/>
          </a:p>
          <a:p>
            <a:r>
              <a:rPr lang="fr-CA" sz="1200" kern="1200" dirty="0">
                <a:solidFill>
                  <a:schemeClr val="tx1"/>
                </a:solidFill>
                <a:effectLst/>
                <a:latin typeface="+mn-lt"/>
                <a:ea typeface="+mn-ea"/>
                <a:cs typeface="+mn-cs"/>
              </a:rPr>
              <a:t>Les idées principales: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La Lune tourne autour de la Terre en 27 jours.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L’image ici n’est pas à l’échelle. Vous pouvez utiliser l’activité de démonstration des éclipses pour montrer le vrai système à l’échelle de la Terre et la Lune. La Lune est plus éloignée que la plupart de gens imagine.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L'orbite de la Lune est inclinée de 5 ° par rapport à l'orbite de la Terre autour du Soleil (appelée écliptique).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Une orbite est un chemin courbe que suivent les corps célestes. C’et la force de gravité de la Terre qui garde la Lune en orbite.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C’est l’attraction gravitationnelle de la Lune sur les océans de la Terre qui provoque des changements dans les marées de l’océan. (Les marées ne sont pas directement couvertes par cette trousse).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AVANCÉ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Lune est liée par gravité à la Terre, ce qui signifie que l'attraction gravitationnelle de la Terre sur la Lune est ce qui maintient la Lune en orbite. La force gravitationnelle des corps célestes est proportionnelle à la masse des corps et inversement proportionnelle à la distance qui les sépare - ce qui signifie que plus les objets célestes sont massifs, et plus ils sont proches, plus la force gravitationnelle est forte. Plus les objets sont éloignés, et moins massifs, moins il y a de force gravitationnelle entre eux.</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C'est une bonne occasion de revoir la force gravitationnelle avec des classes appropriées. En fonction de ce qui a été couvert, cela peut aller d’une révision de la force gravitationnelle (force d'attraction entre deux corps ou plus) à un calcul de la force gravitationnelle entre la Terre et la Lune (en utilisant la loi de gravitation de Newton). Cet exercice pourrait être élargi pour examiner les similitudes et les différences entre la Terre et la Lune, telles que l'âge, la masse, la composition, l'atmosphère / le manque d'atmosphère, la constante gravitationnelle, le voyage vers la Lune depuis la Terre, etc. De plus, la distance entre la Terre et la Lune doit être mentionnée (384 400 kilomètres en moyenne).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5"/>
          </p:nvPr>
        </p:nvSpPr>
        <p:spPr/>
        <p:txBody>
          <a:bodyPr/>
          <a:lstStyle/>
          <a:p>
            <a:fld id="{DA7244AE-4243-6F45-8E4B-B403045237AC}" type="slidenum">
              <a:rPr lang="en-US" smtClean="0"/>
              <a:t>5</a:t>
            </a:fld>
            <a:endParaRPr lang="en-US"/>
          </a:p>
        </p:txBody>
      </p:sp>
    </p:spTree>
    <p:extLst>
      <p:ext uri="{BB962C8B-B14F-4D97-AF65-F5344CB8AC3E}">
        <p14:creationId xmlns:p14="http://schemas.microsoft.com/office/powerpoint/2010/main" val="3965668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Crédit image: À la découverte de l’univers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idées principales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Tout comme la Lune est en orbite autour de la Terre, la Terre est en orbite autour du Soleil. L'orbite de la Terre autour du Soleil s'appelle l'écliptique. La Terre met environ 365 jours à orbiter autour du Soleil.</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Toutes les planètes du Système solaire sont en orbite autour du Soleil. D’autres objets aussi : astéroïdes, comètes…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La Terre tourne autour du Soleil tandis que la Lune tourne autour de la Terre, créant un système plus complexe.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Soleil fournit de la chaleur et de la lumière à la Terre et est la principale source de chaleur de la Terre!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AVANCÉ</a:t>
            </a:r>
          </a:p>
          <a:p>
            <a:endParaRPr lang="en-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C’est une bonne occasion pour discuter de l’orbite de la Terre autour du Soleil et éventuellement de sa comparaison avec d’autres planètes. Il convient de mentionner la distance entre la Terre et le Soleil (une unité astronomique, soit environ 150 millions de kilomètres). Une analyse plus approfondie pourrait également être faite de l’énergie qui arrive à la Terre depuis le Soleil en termes de type, de quantité réfléchie et absorbée et de quantité d’énergie totale du Soleil que reçoit la Terre.</a:t>
            </a:r>
            <a:endParaRPr lang="en-CA"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5"/>
          </p:nvPr>
        </p:nvSpPr>
        <p:spPr/>
        <p:txBody>
          <a:bodyPr/>
          <a:lstStyle/>
          <a:p>
            <a:fld id="{DA7244AE-4243-6F45-8E4B-B403045237AC}" type="slidenum">
              <a:rPr lang="en-US" smtClean="0"/>
              <a:t>6</a:t>
            </a:fld>
            <a:endParaRPr lang="en-US"/>
          </a:p>
        </p:txBody>
      </p:sp>
    </p:spTree>
    <p:extLst>
      <p:ext uri="{BB962C8B-B14F-4D97-AF65-F5344CB8AC3E}">
        <p14:creationId xmlns:p14="http://schemas.microsoft.com/office/powerpoint/2010/main" val="139037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Crédit image: À la découverte de l'univers</a:t>
            </a:r>
          </a:p>
          <a:p>
            <a:endParaRPr lang="fr-FR" dirty="0"/>
          </a:p>
          <a:p>
            <a:r>
              <a:rPr lang="fr-FR" dirty="0"/>
              <a:t>Les idées principales:</a:t>
            </a:r>
          </a:p>
          <a:p>
            <a:r>
              <a:rPr lang="fr-FR" dirty="0"/>
              <a:t>Ensemble, les trois astres créent un système plus compliqué, avec des événements célestes intéressants!</a:t>
            </a:r>
          </a:p>
          <a:p>
            <a:r>
              <a:rPr lang="fr-FR" dirty="0"/>
              <a:t>Les orbites BLANCHES sont l’orbite de la Lune autour de la Terre. La ligne BLEUE est l’écliptique, ou l’orbite de la Terre autour du Soleil.</a:t>
            </a:r>
          </a:p>
          <a:p>
            <a:endParaRPr lang="fr-FR" dirty="0"/>
          </a:p>
        </p:txBody>
      </p:sp>
      <p:sp>
        <p:nvSpPr>
          <p:cNvPr id="4" name="Slide Number Placeholder 3"/>
          <p:cNvSpPr>
            <a:spLocks noGrp="1"/>
          </p:cNvSpPr>
          <p:nvPr>
            <p:ph type="sldNum" sz="quarter" idx="5"/>
          </p:nvPr>
        </p:nvSpPr>
        <p:spPr/>
        <p:txBody>
          <a:bodyPr/>
          <a:lstStyle/>
          <a:p>
            <a:fld id="{DA7244AE-4243-6F45-8E4B-B403045237AC}" type="slidenum">
              <a:rPr lang="en-US" smtClean="0"/>
              <a:t>7</a:t>
            </a:fld>
            <a:endParaRPr lang="en-US"/>
          </a:p>
        </p:txBody>
      </p:sp>
    </p:spTree>
    <p:extLst>
      <p:ext uri="{BB962C8B-B14F-4D97-AF65-F5344CB8AC3E}">
        <p14:creationId xmlns:p14="http://schemas.microsoft.com/office/powerpoint/2010/main" val="667012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Cette section traite du Soleil en tant que source de lumière et d'énergie. Lune n'est pas une source de lumière elle-même, mais elle réfléchit la lumière du Soleil qui est alors visible depuis la Terre. La position de la Lune sur son orbite autour de la Terre dictera la phase dans laquelle elle apparait.</a:t>
            </a:r>
          </a:p>
          <a:p>
            <a:endParaRPr lang="fr-FR" dirty="0"/>
          </a:p>
          <a:p>
            <a:r>
              <a:rPr lang="fr-FR" dirty="0"/>
              <a:t>Les hypothèses faites sur les connaissances des élèves dans cette section sont que la Lune, la Terre et le Soleil se déplacent sur des orbites et que la Lune est un satellite naturel de la Terre. Les activités AVANCÉ supposent que les élèves ont couvert certaines optiques géométriques, à savoir la réflexion.</a:t>
            </a:r>
          </a:p>
          <a:p>
            <a:endParaRPr lang="fr-FR" dirty="0"/>
          </a:p>
          <a:p>
            <a:r>
              <a:rPr lang="fr-FR" dirty="0"/>
              <a:t>Durée estimée de la section: 25 minutes (avec sections AVANCÉ: 50 minutes)</a:t>
            </a:r>
          </a:p>
          <a:p>
            <a:endParaRPr lang="fr-FR" dirty="0"/>
          </a:p>
        </p:txBody>
      </p:sp>
      <p:sp>
        <p:nvSpPr>
          <p:cNvPr id="4" name="Slide Number Placeholder 3"/>
          <p:cNvSpPr>
            <a:spLocks noGrp="1"/>
          </p:cNvSpPr>
          <p:nvPr>
            <p:ph type="sldNum" sz="quarter" idx="5"/>
          </p:nvPr>
        </p:nvSpPr>
        <p:spPr/>
        <p:txBody>
          <a:bodyPr/>
          <a:lstStyle/>
          <a:p>
            <a:fld id="{DA7244AE-4243-6F45-8E4B-B403045237AC}" type="slidenum">
              <a:rPr lang="en-US" smtClean="0"/>
              <a:t>8</a:t>
            </a:fld>
            <a:endParaRPr lang="en-US"/>
          </a:p>
        </p:txBody>
      </p:sp>
    </p:spTree>
    <p:extLst>
      <p:ext uri="{BB962C8B-B14F-4D97-AF65-F5344CB8AC3E}">
        <p14:creationId xmlns:p14="http://schemas.microsoft.com/office/powerpoint/2010/main" val="88988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de continuer, interrogez vos élèves sur les interactions qui se produisent entre la Terre, le Soleil et la Lune ensemble. Ils devraient faire une liste individuellement ou en petits groupes. Cette liste peut ou non être partagée ou soumise.</a:t>
            </a:r>
          </a:p>
          <a:p>
            <a:endParaRPr lang="fr-FR" dirty="0"/>
          </a:p>
          <a:p>
            <a:r>
              <a:rPr lang="fr-FR" dirty="0"/>
              <a:t>Montrez les questions. Vos élèves devraient retourner dans leurs groupes et trouver une réponse ainsi qu'une justification. </a:t>
            </a:r>
          </a:p>
          <a:p>
            <a:endParaRPr lang="fr-FR" dirty="0"/>
          </a:p>
          <a:p>
            <a:r>
              <a:rPr lang="fr-FR" dirty="0"/>
              <a:t>Demandez aux élèves de conserver leurs réponses, car il leur sera demandé de les revoir à la fin de cette section.</a:t>
            </a:r>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9</a:t>
            </a:fld>
            <a:endParaRPr lang="en-US"/>
          </a:p>
        </p:txBody>
      </p:sp>
    </p:spTree>
    <p:extLst>
      <p:ext uri="{BB962C8B-B14F-4D97-AF65-F5344CB8AC3E}">
        <p14:creationId xmlns:p14="http://schemas.microsoft.com/office/powerpoint/2010/main" val="3919150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88066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6206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6416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6766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9124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7494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00873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41303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37085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85215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8622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lstStyle>
            <a:lvl1pPr algn="ctr">
              <a:defRPr sz="60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4797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97263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7260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06543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67052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7732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521475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70138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102797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25996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8232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a:xfrm>
            <a:off x="838200" y="3091543"/>
            <a:ext cx="10515600" cy="30854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2957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38747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042746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19840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14574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32162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4484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94354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85094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13356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37442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72442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261684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21249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99896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972815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3063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29452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0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757249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2978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3191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2021-04-15</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98160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11467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877556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932715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576199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12633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81284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099060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793682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35145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26388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AAE0FA"/>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524686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148696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2767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5823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8592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2021-04-15</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4526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6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158658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3091543"/>
            <a:ext cx="10515600" cy="308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991590" y="-19871"/>
            <a:ext cx="6208820"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0800000">
            <a:off x="0" y="0"/>
            <a:ext cx="472151" cy="6858000"/>
          </a:xfrm>
          <a:prstGeom prst="rect">
            <a:avLst/>
          </a:prstGeom>
        </p:spPr>
      </p:pic>
    </p:spTree>
    <p:extLst>
      <p:ext uri="{BB962C8B-B14F-4D97-AF65-F5344CB8AC3E}">
        <p14:creationId xmlns:p14="http://schemas.microsoft.com/office/powerpoint/2010/main" val="1389985980"/>
      </p:ext>
    </p:extLst>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8" r:id="rId4"/>
    <p:sldLayoutId id="2147483689" r:id="rId5"/>
  </p:sldLayoutIdLst>
  <p:txStyles>
    <p:title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0036FA-E4D1-4561-BB08-9C4C89AC6AB7}"/>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70191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0989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1"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1"/>
            </a:gs>
            <a:gs pos="90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5273768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24416842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a:p>
        </p:txBody>
      </p:sp>
    </p:spTree>
    <p:extLst>
      <p:ext uri="{BB962C8B-B14F-4D97-AF65-F5344CB8AC3E}">
        <p14:creationId xmlns:p14="http://schemas.microsoft.com/office/powerpoint/2010/main" val="14813695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91384" y="40422"/>
            <a:ext cx="6209229"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a:off x="0" y="0"/>
            <a:ext cx="472151" cy="6858000"/>
          </a:xfrm>
          <a:prstGeom prst="rect">
            <a:avLst/>
          </a:prstGeom>
        </p:spPr>
      </p:pic>
      <p:pic>
        <p:nvPicPr>
          <p:cNvPr id="7" name="Picture 6">
            <a:extLst>
              <a:ext uri="{FF2B5EF4-FFF2-40B4-BE49-F238E27FC236}">
                <a16:creationId xmlns:a16="http://schemas.microsoft.com/office/drawing/2014/main" id="{3F34C1C8-DA26-49E7-8CA3-14273A4E5D1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048567" y="4503958"/>
            <a:ext cx="609524" cy="609524"/>
          </a:xfrm>
          <a:prstGeom prst="rect">
            <a:avLst/>
          </a:prstGeom>
        </p:spPr>
      </p:pic>
      <p:pic>
        <p:nvPicPr>
          <p:cNvPr id="13" name="Picture 12">
            <a:extLst>
              <a:ext uri="{FF2B5EF4-FFF2-40B4-BE49-F238E27FC236}">
                <a16:creationId xmlns:a16="http://schemas.microsoft.com/office/drawing/2014/main" id="{3163CCAF-7BA8-46D8-AA56-DA7A135C062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791238" y="4503958"/>
            <a:ext cx="609524" cy="609524"/>
          </a:xfrm>
          <a:prstGeom prst="rect">
            <a:avLst/>
          </a:prstGeom>
        </p:spPr>
      </p:pic>
      <p:pic>
        <p:nvPicPr>
          <p:cNvPr id="15" name="Picture 14">
            <a:extLst>
              <a:ext uri="{FF2B5EF4-FFF2-40B4-BE49-F238E27FC236}">
                <a16:creationId xmlns:a16="http://schemas.microsoft.com/office/drawing/2014/main" id="{B5B4C156-9818-4D68-9A0D-3F970508EB99}"/>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2381858" y="4503958"/>
            <a:ext cx="609524" cy="609524"/>
          </a:xfrm>
          <a:prstGeom prst="rect">
            <a:avLst/>
          </a:prstGeom>
        </p:spPr>
      </p:pic>
      <p:sp>
        <p:nvSpPr>
          <p:cNvPr id="16" name="TextBox 15">
            <a:extLst>
              <a:ext uri="{FF2B5EF4-FFF2-40B4-BE49-F238E27FC236}">
                <a16:creationId xmlns:a16="http://schemas.microsoft.com/office/drawing/2014/main" id="{9CFABD69-A42E-464A-A913-0166AF4CB702}"/>
              </a:ext>
            </a:extLst>
          </p:cNvPr>
          <p:cNvSpPr txBox="1"/>
          <p:nvPr userDrawn="1"/>
        </p:nvSpPr>
        <p:spPr>
          <a:xfrm>
            <a:off x="5383305" y="5372321"/>
            <a:ext cx="1425390" cy="523220"/>
          </a:xfrm>
          <a:prstGeom prst="rect">
            <a:avLst/>
          </a:prstGeom>
          <a:noFill/>
        </p:spPr>
        <p:txBody>
          <a:bodyPr wrap="none" rtlCol="0">
            <a:spAutoFit/>
          </a:bodyPr>
          <a:lstStyle/>
          <a:p>
            <a:pPr algn="ctr"/>
            <a:r>
              <a:rPr lang="en-US" sz="1400" err="1">
                <a:solidFill>
                  <a:schemeClr val="bg1"/>
                </a:solidFill>
              </a:rPr>
              <a:t>DU_astronomy</a:t>
            </a:r>
            <a:endParaRPr lang="en-US" sz="1400">
              <a:solidFill>
                <a:schemeClr val="bg1"/>
              </a:solidFill>
            </a:endParaRPr>
          </a:p>
          <a:p>
            <a:pPr algn="ctr"/>
            <a:r>
              <a:rPr lang="en-US" sz="1400" err="1">
                <a:solidFill>
                  <a:schemeClr val="bg1"/>
                </a:solidFill>
              </a:rPr>
              <a:t>DU_astronomie</a:t>
            </a:r>
            <a:endParaRPr lang="en-CA" sz="1400">
              <a:solidFill>
                <a:schemeClr val="bg1"/>
              </a:solidFill>
            </a:endParaRPr>
          </a:p>
        </p:txBody>
      </p:sp>
      <p:sp>
        <p:nvSpPr>
          <p:cNvPr id="17" name="TextBox 16">
            <a:extLst>
              <a:ext uri="{FF2B5EF4-FFF2-40B4-BE49-F238E27FC236}">
                <a16:creationId xmlns:a16="http://schemas.microsoft.com/office/drawing/2014/main" id="{4EDACACE-4B71-4CEC-A489-7F9CBF366D2D}"/>
              </a:ext>
            </a:extLst>
          </p:cNvPr>
          <p:cNvSpPr txBox="1"/>
          <p:nvPr userDrawn="1"/>
        </p:nvSpPr>
        <p:spPr>
          <a:xfrm>
            <a:off x="7803064" y="5372321"/>
            <a:ext cx="3100529" cy="523220"/>
          </a:xfrm>
          <a:prstGeom prst="rect">
            <a:avLst/>
          </a:prstGeom>
          <a:noFill/>
        </p:spPr>
        <p:txBody>
          <a:bodyPr wrap="none" rtlCol="0">
            <a:spAutoFit/>
          </a:bodyPr>
          <a:lstStyle/>
          <a:p>
            <a:pPr algn="ctr"/>
            <a:r>
              <a:rPr lang="en-US" sz="1400">
                <a:solidFill>
                  <a:schemeClr val="bg1"/>
                </a:solidFill>
              </a:rPr>
              <a:t>facebook.com/</a:t>
            </a:r>
            <a:r>
              <a:rPr lang="en-US" sz="1400" err="1">
                <a:solidFill>
                  <a:schemeClr val="bg1"/>
                </a:solidFill>
              </a:rPr>
              <a:t>discovertheuniverse</a:t>
            </a:r>
            <a:endParaRPr lang="en-US" sz="1400">
              <a:solidFill>
                <a:schemeClr val="bg1"/>
              </a:solidFill>
            </a:endParaRPr>
          </a:p>
          <a:p>
            <a:pPr algn="ctr"/>
            <a:r>
              <a:rPr lang="en-US" sz="1400">
                <a:solidFill>
                  <a:schemeClr val="bg1"/>
                </a:solidFill>
              </a:rPr>
              <a:t>facebook.com/</a:t>
            </a:r>
            <a:r>
              <a:rPr lang="en-US" sz="1400" err="1">
                <a:solidFill>
                  <a:schemeClr val="bg1"/>
                </a:solidFill>
              </a:rPr>
              <a:t>decouvertedelunivers</a:t>
            </a:r>
            <a:endParaRPr lang="en-CA" sz="1400">
              <a:solidFill>
                <a:schemeClr val="bg1"/>
              </a:solidFill>
            </a:endParaRPr>
          </a:p>
        </p:txBody>
      </p:sp>
      <p:sp>
        <p:nvSpPr>
          <p:cNvPr id="18" name="TextBox 17">
            <a:extLst>
              <a:ext uri="{FF2B5EF4-FFF2-40B4-BE49-F238E27FC236}">
                <a16:creationId xmlns:a16="http://schemas.microsoft.com/office/drawing/2014/main" id="{C4443242-17B6-4D2F-9B77-A3FA4B90C5B7}"/>
              </a:ext>
            </a:extLst>
          </p:cNvPr>
          <p:cNvSpPr txBox="1"/>
          <p:nvPr userDrawn="1"/>
        </p:nvSpPr>
        <p:spPr>
          <a:xfrm>
            <a:off x="1490619" y="5372321"/>
            <a:ext cx="2392001" cy="523220"/>
          </a:xfrm>
          <a:prstGeom prst="rect">
            <a:avLst/>
          </a:prstGeom>
          <a:noFill/>
        </p:spPr>
        <p:txBody>
          <a:bodyPr wrap="none" rtlCol="0">
            <a:spAutoFit/>
          </a:bodyPr>
          <a:lstStyle/>
          <a:p>
            <a:pPr algn="ctr"/>
            <a:r>
              <a:rPr lang="en-US" sz="1400">
                <a:solidFill>
                  <a:schemeClr val="bg1"/>
                </a:solidFill>
              </a:rPr>
              <a:t>Discover the Universe</a:t>
            </a:r>
          </a:p>
          <a:p>
            <a:pPr algn="ctr"/>
            <a:r>
              <a:rPr lang="en-US" sz="1400">
                <a:solidFill>
                  <a:schemeClr val="bg1"/>
                </a:solidFill>
              </a:rPr>
              <a:t>À la </a:t>
            </a:r>
            <a:r>
              <a:rPr lang="en-US" sz="1400" err="1">
                <a:solidFill>
                  <a:schemeClr val="bg1"/>
                </a:solidFill>
              </a:rPr>
              <a:t>découverte</a:t>
            </a:r>
            <a:r>
              <a:rPr lang="en-US" sz="1400">
                <a:solidFill>
                  <a:schemeClr val="bg1"/>
                </a:solidFill>
              </a:rPr>
              <a:t> de </a:t>
            </a:r>
            <a:r>
              <a:rPr lang="en-US" sz="1400" err="1">
                <a:solidFill>
                  <a:schemeClr val="bg1"/>
                </a:solidFill>
              </a:rPr>
              <a:t>l’univers</a:t>
            </a:r>
            <a:endParaRPr lang="en-CA" sz="1400">
              <a:solidFill>
                <a:schemeClr val="bg1"/>
              </a:solidFill>
            </a:endParaRPr>
          </a:p>
        </p:txBody>
      </p:sp>
      <p:sp>
        <p:nvSpPr>
          <p:cNvPr id="20" name="TextBox 19">
            <a:extLst>
              <a:ext uri="{FF2B5EF4-FFF2-40B4-BE49-F238E27FC236}">
                <a16:creationId xmlns:a16="http://schemas.microsoft.com/office/drawing/2014/main" id="{89422B56-E39F-49EA-8F1E-D211BD14F3DA}"/>
              </a:ext>
            </a:extLst>
          </p:cNvPr>
          <p:cNvSpPr txBox="1"/>
          <p:nvPr userDrawn="1"/>
        </p:nvSpPr>
        <p:spPr>
          <a:xfrm>
            <a:off x="838200" y="2150751"/>
            <a:ext cx="10515600" cy="228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solidFill>
                  <a:srgbClr val="2AA9E0"/>
                </a:solidFill>
                <a:latin typeface="Impact" panose="020B0806030902050204" pitchFamily="34" charset="0"/>
              </a:rPr>
              <a:t>     Contact Us!           </a:t>
            </a:r>
            <a:r>
              <a:rPr lang="en-US" sz="4800" err="1">
                <a:solidFill>
                  <a:srgbClr val="2AA9E0"/>
                </a:solidFill>
                <a:latin typeface="Impact" panose="020B0806030902050204" pitchFamily="34" charset="0"/>
              </a:rPr>
              <a:t>Contactez</a:t>
            </a:r>
            <a:r>
              <a:rPr lang="en-US" sz="4800">
                <a:solidFill>
                  <a:srgbClr val="2AA9E0"/>
                </a:solidFill>
                <a:latin typeface="Impact" panose="020B0806030902050204" pitchFamily="34" charset="0"/>
              </a:rPr>
              <a:t>-nous!</a:t>
            </a:r>
            <a:endParaRPr lang="en-US" sz="4800" b="0">
              <a:solidFill>
                <a:srgbClr val="2AA9E0"/>
              </a:solidFill>
              <a:latin typeface="Impact" panose="020B080603090205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chemeClr val="bg1"/>
                </a:solidFill>
              </a:rPr>
              <a:t>www.discovertheuniverse.ca  |  www.decouvertedelunivers.ca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a:solidFill>
                <a:srgbClr val="AAE0F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rgbClr val="AAE0FA"/>
                </a:solidFill>
              </a:rPr>
              <a:t>info@discovertheuniverse.ca | info@decouvertedelunivers.ca</a:t>
            </a:r>
          </a:p>
          <a:p>
            <a:endParaRPr lang="en-CA"/>
          </a:p>
        </p:txBody>
      </p:sp>
    </p:spTree>
    <p:extLst>
      <p:ext uri="{BB962C8B-B14F-4D97-AF65-F5344CB8AC3E}">
        <p14:creationId xmlns:p14="http://schemas.microsoft.com/office/powerpoint/2010/main" val="3134611052"/>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914377" rtl="0" eaLnBrk="1" latinLnBrk="0" hangingPunct="1">
        <a:lnSpc>
          <a:spcPct val="90000"/>
        </a:lnSpc>
        <a:spcBef>
          <a:spcPct val="0"/>
        </a:spcBef>
        <a:buNone/>
        <a:defRPr sz="4400" kern="1200">
          <a:solidFill>
            <a:srgbClr val="AAE0FA"/>
          </a:solidFill>
          <a:latin typeface="+mj-lt"/>
          <a:ea typeface="+mj-ea"/>
          <a:cs typeface="+mj-cs"/>
        </a:defRPr>
      </a:lvl1pPr>
    </p:titleStyle>
    <p:body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hyperlink" Target="https://epic.gsfc.nasa.gov/galleries/2017/total_solar_eclipse/video" TargetMode="External"/><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hyperlink" Target="https://myasp.astrosociety.org/product/KT110/yardstick-eclipse-activity-set-of-5" TargetMode="External"/><Relationship Id="rId2" Type="http://schemas.openxmlformats.org/officeDocument/2006/relationships/notesSlide" Target="../notesSlides/notesSlide28.xml"/><Relationship Id="rId1" Type="http://schemas.openxmlformats.org/officeDocument/2006/relationships/slideLayout" Target="../slideLayouts/slideLayout43.xml"/><Relationship Id="rId5" Type="http://schemas.openxmlformats.org/officeDocument/2006/relationships/image" Target="../media/image27.png"/><Relationship Id="rId4" Type="http://schemas.openxmlformats.org/officeDocument/2006/relationships/hyperlink" Target="https://youtu.be/FVYLHCezJu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hyperlink" Target="https://www.timeanddate.com/eclipse/list.html?region=north-america" TargetMode="External"/><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32.xml"/><Relationship Id="rId4" Type="http://schemas.openxmlformats.org/officeDocument/2006/relationships/image" Target="../media/image41.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2A42FB-236D-4B8C-B949-6F7B8D1F52DC}"/>
              </a:ext>
            </a:extLst>
          </p:cNvPr>
          <p:cNvSpPr>
            <a:spLocks noGrp="1"/>
          </p:cNvSpPr>
          <p:nvPr>
            <p:ph type="title"/>
          </p:nvPr>
        </p:nvSpPr>
        <p:spPr>
          <a:xfrm>
            <a:off x="838199" y="2326818"/>
            <a:ext cx="10515600" cy="1325563"/>
          </a:xfrm>
        </p:spPr>
        <p:txBody>
          <a:bodyPr/>
          <a:lstStyle/>
          <a:p>
            <a:r>
              <a:rPr lang="fr-CA" dirty="0"/>
              <a:t>Éclipse solaire annulaire</a:t>
            </a:r>
          </a:p>
        </p:txBody>
      </p:sp>
      <p:sp>
        <p:nvSpPr>
          <p:cNvPr id="6" name="Content Placeholder 4">
            <a:extLst>
              <a:ext uri="{FF2B5EF4-FFF2-40B4-BE49-F238E27FC236}">
                <a16:creationId xmlns:a16="http://schemas.microsoft.com/office/drawing/2014/main" id="{62CDB069-52FA-9E45-B415-AFAA0DE5CCF9}"/>
              </a:ext>
            </a:extLst>
          </p:cNvPr>
          <p:cNvSpPr txBox="1">
            <a:spLocks/>
          </p:cNvSpPr>
          <p:nvPr/>
        </p:nvSpPr>
        <p:spPr>
          <a:xfrm>
            <a:off x="2977242" y="3945849"/>
            <a:ext cx="6237515" cy="132556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dirty="0">
                <a:solidFill>
                  <a:srgbClr val="AAE0FA"/>
                </a:solidFill>
              </a:rPr>
              <a:t> 10 juin 2021 </a:t>
            </a:r>
          </a:p>
        </p:txBody>
      </p:sp>
      <p:sp>
        <p:nvSpPr>
          <p:cNvPr id="5" name="Content Placeholder 4">
            <a:extLst>
              <a:ext uri="{FF2B5EF4-FFF2-40B4-BE49-F238E27FC236}">
                <a16:creationId xmlns:a16="http://schemas.microsoft.com/office/drawing/2014/main" id="{67F72CFB-7CD3-B047-BAF9-5BA510078B77}"/>
              </a:ext>
            </a:extLst>
          </p:cNvPr>
          <p:cNvSpPr txBox="1">
            <a:spLocks/>
          </p:cNvSpPr>
          <p:nvPr/>
        </p:nvSpPr>
        <p:spPr>
          <a:xfrm>
            <a:off x="6404726" y="6078316"/>
            <a:ext cx="5787274" cy="806804"/>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1800">
                <a:solidFill>
                  <a:srgbClr val="FF0000"/>
                </a:solidFill>
              </a:rPr>
              <a:t>Enseignants! Assurez-vous de voir les notes de diapositives. Il y a beaucoup d’info pour vous! </a:t>
            </a:r>
          </a:p>
        </p:txBody>
      </p:sp>
      <p:sp>
        <p:nvSpPr>
          <p:cNvPr id="7" name="Down Arrow 6">
            <a:extLst>
              <a:ext uri="{FF2B5EF4-FFF2-40B4-BE49-F238E27FC236}">
                <a16:creationId xmlns:a16="http://schemas.microsoft.com/office/drawing/2014/main" id="{D7BF8B97-1A6F-E140-82BF-773662F57472}"/>
              </a:ext>
            </a:extLst>
          </p:cNvPr>
          <p:cNvSpPr/>
          <p:nvPr/>
        </p:nvSpPr>
        <p:spPr>
          <a:xfrm>
            <a:off x="6272453" y="6222339"/>
            <a:ext cx="583473" cy="51875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4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3FA876E0-564F-C443-98DA-490092F19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685" y="0"/>
            <a:ext cx="9156424" cy="6858000"/>
          </a:xfrm>
          <a:prstGeom prst="rect">
            <a:avLst/>
          </a:prstGeom>
        </p:spPr>
      </p:pic>
      <p:sp>
        <p:nvSpPr>
          <p:cNvPr id="2" name="Title 1">
            <a:extLst>
              <a:ext uri="{FF2B5EF4-FFF2-40B4-BE49-F238E27FC236}">
                <a16:creationId xmlns:a16="http://schemas.microsoft.com/office/drawing/2014/main" id="{D16C53C3-3D37-B24E-B148-08EE44F91498}"/>
              </a:ext>
            </a:extLst>
          </p:cNvPr>
          <p:cNvSpPr>
            <a:spLocks noGrp="1"/>
          </p:cNvSpPr>
          <p:nvPr>
            <p:ph type="title"/>
          </p:nvPr>
        </p:nvSpPr>
        <p:spPr>
          <a:xfrm>
            <a:off x="522515" y="26126"/>
            <a:ext cx="10515600" cy="1325563"/>
          </a:xfrm>
        </p:spPr>
        <p:txBody>
          <a:bodyPr/>
          <a:lstStyle/>
          <a:p>
            <a:r>
              <a:rPr lang="en-US" dirty="0"/>
              <a:t>Phases de la lune</a:t>
            </a:r>
          </a:p>
        </p:txBody>
      </p:sp>
      <p:sp>
        <p:nvSpPr>
          <p:cNvPr id="5" name="Content Placeholder 4">
            <a:extLst>
              <a:ext uri="{FF2B5EF4-FFF2-40B4-BE49-F238E27FC236}">
                <a16:creationId xmlns:a16="http://schemas.microsoft.com/office/drawing/2014/main" id="{D4CE663F-1842-824D-9831-E81E224FEF4E}"/>
              </a:ext>
            </a:extLst>
          </p:cNvPr>
          <p:cNvSpPr txBox="1">
            <a:spLocks/>
          </p:cNvSpPr>
          <p:nvPr/>
        </p:nvSpPr>
        <p:spPr>
          <a:xfrm>
            <a:off x="9601200" y="6470093"/>
            <a:ext cx="2590800"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600">
                <a:solidFill>
                  <a:schemeClr val="bg1">
                    <a:lumMod val="65000"/>
                  </a:schemeClr>
                </a:solidFill>
              </a:rPr>
              <a:t>Illustration pas à l’échelle</a:t>
            </a:r>
          </a:p>
        </p:txBody>
      </p:sp>
    </p:spTree>
    <p:extLst>
      <p:ext uri="{BB962C8B-B14F-4D97-AF65-F5344CB8AC3E}">
        <p14:creationId xmlns:p14="http://schemas.microsoft.com/office/powerpoint/2010/main" val="2245537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0" descr="1107PPT-03+04 - Noeuds - 3 - lumière + éclipses - Cosmagora.png">
            <a:extLst>
              <a:ext uri="{FF2B5EF4-FFF2-40B4-BE49-F238E27FC236}">
                <a16:creationId xmlns:a16="http://schemas.microsoft.com/office/drawing/2014/main" id="{BE79AACA-322F-2C47-A1B1-6404388AE8BB}"/>
              </a:ext>
            </a:extLst>
          </p:cNvPr>
          <p:cNvPicPr>
            <a:picLocks noChangeAspect="1"/>
          </p:cNvPicPr>
          <p:nvPr/>
        </p:nvPicPr>
        <p:blipFill>
          <a:blip r:embed="rId3"/>
          <a:srcRect/>
          <a:stretch>
            <a:fillRect/>
          </a:stretch>
        </p:blipFill>
        <p:spPr bwMode="auto">
          <a:xfrm>
            <a:off x="2533709" y="0"/>
            <a:ext cx="9142944" cy="6858000"/>
          </a:xfrm>
          <a:prstGeom prst="rect">
            <a:avLst/>
          </a:prstGeom>
          <a:noFill/>
          <a:ln w="9525">
            <a:noFill/>
            <a:miter lim="800000"/>
            <a:headEnd/>
            <a:tailEnd/>
          </a:ln>
        </p:spPr>
      </p:pic>
      <p:sp>
        <p:nvSpPr>
          <p:cNvPr id="2" name="Title 1">
            <a:extLst>
              <a:ext uri="{FF2B5EF4-FFF2-40B4-BE49-F238E27FC236}">
                <a16:creationId xmlns:a16="http://schemas.microsoft.com/office/drawing/2014/main" id="{AF5801BF-5D1B-5D44-ABFC-E17F5D82038B}"/>
              </a:ext>
            </a:extLst>
          </p:cNvPr>
          <p:cNvSpPr>
            <a:spLocks noGrp="1"/>
          </p:cNvSpPr>
          <p:nvPr>
            <p:ph type="title"/>
          </p:nvPr>
        </p:nvSpPr>
        <p:spPr>
          <a:xfrm>
            <a:off x="381000" y="162639"/>
            <a:ext cx="10515600" cy="1325563"/>
          </a:xfrm>
        </p:spPr>
        <p:txBody>
          <a:bodyPr/>
          <a:lstStyle/>
          <a:p>
            <a:r>
              <a:rPr lang="fr-FR" dirty="0"/>
              <a:t>La pleine lune et la nouvelle lune sont-elles des éclipses?</a:t>
            </a:r>
            <a:endParaRPr lang="en-US" dirty="0"/>
          </a:p>
        </p:txBody>
      </p:sp>
      <p:sp>
        <p:nvSpPr>
          <p:cNvPr id="4" name="TextBox 3">
            <a:extLst>
              <a:ext uri="{FF2B5EF4-FFF2-40B4-BE49-F238E27FC236}">
                <a16:creationId xmlns:a16="http://schemas.microsoft.com/office/drawing/2014/main" id="{FC5ED3B9-BD38-5240-A584-D28281A42850}"/>
              </a:ext>
            </a:extLst>
          </p:cNvPr>
          <p:cNvSpPr txBox="1"/>
          <p:nvPr/>
        </p:nvSpPr>
        <p:spPr>
          <a:xfrm>
            <a:off x="2962656" y="5352288"/>
            <a:ext cx="2706624" cy="923330"/>
          </a:xfrm>
          <a:prstGeom prst="rect">
            <a:avLst/>
          </a:prstGeom>
          <a:solidFill>
            <a:schemeClr val="tx1"/>
          </a:solidFill>
        </p:spPr>
        <p:txBody>
          <a:bodyPr wrap="square" rtlCol="0">
            <a:spAutoFit/>
          </a:bodyPr>
          <a:lstStyle/>
          <a:p>
            <a:r>
              <a:rPr lang="fr-FR" dirty="0">
                <a:solidFill>
                  <a:schemeClr val="accent4"/>
                </a:solidFill>
              </a:rPr>
              <a:t>Non, en raison de l’inclinaison de 5 degrés de l’orbite de la Lune.</a:t>
            </a:r>
            <a:endParaRPr lang="en-US" dirty="0">
              <a:solidFill>
                <a:schemeClr val="accent4"/>
              </a:solidFill>
            </a:endParaRPr>
          </a:p>
        </p:txBody>
      </p:sp>
      <p:sp>
        <p:nvSpPr>
          <p:cNvPr id="5" name="Content Placeholder 4">
            <a:extLst>
              <a:ext uri="{FF2B5EF4-FFF2-40B4-BE49-F238E27FC236}">
                <a16:creationId xmlns:a16="http://schemas.microsoft.com/office/drawing/2014/main" id="{3659F0B9-822B-8B4A-A759-0844395F8F16}"/>
              </a:ext>
            </a:extLst>
          </p:cNvPr>
          <p:cNvSpPr txBox="1">
            <a:spLocks/>
          </p:cNvSpPr>
          <p:nvPr/>
        </p:nvSpPr>
        <p:spPr>
          <a:xfrm>
            <a:off x="9601200" y="6470093"/>
            <a:ext cx="2590800"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600">
                <a:solidFill>
                  <a:schemeClr val="bg1">
                    <a:lumMod val="65000"/>
                  </a:schemeClr>
                </a:solidFill>
              </a:rPr>
              <a:t>Illustration pas à l’échelle</a:t>
            </a:r>
          </a:p>
        </p:txBody>
      </p:sp>
    </p:spTree>
    <p:extLst>
      <p:ext uri="{BB962C8B-B14F-4D97-AF65-F5344CB8AC3E}">
        <p14:creationId xmlns:p14="http://schemas.microsoft.com/office/powerpoint/2010/main" val="293430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557D-6BDC-5944-9B71-3CBDA154C286}"/>
              </a:ext>
            </a:extLst>
          </p:cNvPr>
          <p:cNvSpPr>
            <a:spLocks noGrp="1"/>
          </p:cNvSpPr>
          <p:nvPr>
            <p:ph type="title"/>
          </p:nvPr>
        </p:nvSpPr>
        <p:spPr/>
        <p:txBody>
          <a:bodyPr/>
          <a:lstStyle/>
          <a:p>
            <a:r>
              <a:rPr lang="fr-CA"/>
              <a:t>Qu'est-ce que tu penses?</a:t>
            </a:r>
          </a:p>
        </p:txBody>
      </p:sp>
      <p:sp>
        <p:nvSpPr>
          <p:cNvPr id="3" name="Content Placeholder 2">
            <a:extLst>
              <a:ext uri="{FF2B5EF4-FFF2-40B4-BE49-F238E27FC236}">
                <a16:creationId xmlns:a16="http://schemas.microsoft.com/office/drawing/2014/main" id="{846AABFD-368B-0544-B3C9-5CF3A241AC93}"/>
              </a:ext>
            </a:extLst>
          </p:cNvPr>
          <p:cNvSpPr>
            <a:spLocks noGrp="1"/>
          </p:cNvSpPr>
          <p:nvPr>
            <p:ph idx="1"/>
          </p:nvPr>
        </p:nvSpPr>
        <p:spPr/>
        <p:txBody>
          <a:bodyPr/>
          <a:lstStyle/>
          <a:p>
            <a:pPr marL="0" indent="0">
              <a:buNone/>
            </a:pPr>
            <a:r>
              <a:rPr lang="fr-FR" dirty="0"/>
              <a:t>Maintenant que tu en sais plus sur les phases de la Lune, changerais-tu ta réponse à la question posée au début?</a:t>
            </a:r>
          </a:p>
          <a:p>
            <a:pPr marL="0" indent="0">
              <a:buNone/>
            </a:pPr>
            <a:endParaRPr lang="fr-FR" dirty="0"/>
          </a:p>
          <a:p>
            <a:r>
              <a:rPr lang="fr-FR" dirty="0"/>
              <a:t>Les phases de la Lune sont-elles une interaction entre le Soleil, la Lune et la Terre OU seulement une interaction entre le Soleil et la Lune?</a:t>
            </a:r>
          </a:p>
          <a:p>
            <a:r>
              <a:rPr lang="fr-FR" dirty="0"/>
              <a:t>Pourquoi ou pourquoi pas?</a:t>
            </a:r>
            <a:endParaRPr lang="en-US" dirty="0"/>
          </a:p>
        </p:txBody>
      </p:sp>
    </p:spTree>
    <p:extLst>
      <p:ext uri="{BB962C8B-B14F-4D97-AF65-F5344CB8AC3E}">
        <p14:creationId xmlns:p14="http://schemas.microsoft.com/office/powerpoint/2010/main" val="1122068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372D-79F1-8441-B8C8-FFD5B273CF3D}"/>
              </a:ext>
            </a:extLst>
          </p:cNvPr>
          <p:cNvSpPr>
            <a:spLocks noGrp="1"/>
          </p:cNvSpPr>
          <p:nvPr>
            <p:ph type="ctrTitle"/>
          </p:nvPr>
        </p:nvSpPr>
        <p:spPr>
          <a:xfrm>
            <a:off x="1524000" y="2675560"/>
            <a:ext cx="9144000" cy="1145454"/>
          </a:xfrm>
        </p:spPr>
        <p:txBody>
          <a:bodyPr/>
          <a:lstStyle/>
          <a:p>
            <a:r>
              <a:rPr lang="fr-CA"/>
              <a:t>Éclipses solaires</a:t>
            </a:r>
          </a:p>
        </p:txBody>
      </p:sp>
    </p:spTree>
    <p:extLst>
      <p:ext uri="{BB962C8B-B14F-4D97-AF65-F5344CB8AC3E}">
        <p14:creationId xmlns:p14="http://schemas.microsoft.com/office/powerpoint/2010/main" val="3607773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3346-C2CE-1645-9852-677EE2B8BB01}"/>
              </a:ext>
            </a:extLst>
          </p:cNvPr>
          <p:cNvSpPr>
            <a:spLocks noGrp="1"/>
          </p:cNvSpPr>
          <p:nvPr>
            <p:ph type="title"/>
          </p:nvPr>
        </p:nvSpPr>
        <p:spPr/>
        <p:txBody>
          <a:bodyPr/>
          <a:lstStyle/>
          <a:p>
            <a:r>
              <a:rPr lang="fr-CA"/>
              <a:t>Qu'est-ce que tu penses?</a:t>
            </a:r>
          </a:p>
        </p:txBody>
      </p:sp>
      <p:sp>
        <p:nvSpPr>
          <p:cNvPr id="3" name="Content Placeholder 2">
            <a:extLst>
              <a:ext uri="{FF2B5EF4-FFF2-40B4-BE49-F238E27FC236}">
                <a16:creationId xmlns:a16="http://schemas.microsoft.com/office/drawing/2014/main" id="{92B5EA6B-C123-C541-A842-B713778ABBD8}"/>
              </a:ext>
            </a:extLst>
          </p:cNvPr>
          <p:cNvSpPr>
            <a:spLocks noGrp="1"/>
          </p:cNvSpPr>
          <p:nvPr>
            <p:ph idx="1"/>
          </p:nvPr>
        </p:nvSpPr>
        <p:spPr/>
        <p:txBody>
          <a:bodyPr/>
          <a:lstStyle/>
          <a:p>
            <a:pPr marL="0" indent="0">
              <a:buNone/>
            </a:pPr>
            <a:r>
              <a:rPr lang="fr-FR" dirty="0"/>
              <a:t>Comment définirais-tu une éclipse solaire? Peux-tu dessiner un diagramme de ce qui se passe pendant une éclipse solaire dans le système Terre, Lune et Soleil?</a:t>
            </a:r>
          </a:p>
          <a:p>
            <a:pPr marL="0" indent="0">
              <a:buNone/>
            </a:pPr>
            <a:endParaRPr lang="fr-FR" dirty="0"/>
          </a:p>
          <a:p>
            <a:pPr marL="0" indent="0">
              <a:buNone/>
            </a:pPr>
            <a:r>
              <a:rPr lang="fr-FR" dirty="0"/>
              <a:t>Considérer:</a:t>
            </a:r>
          </a:p>
          <a:p>
            <a:r>
              <a:rPr lang="fr-FR" dirty="0"/>
              <a:t>Y a-t-il plus d'un type d'éclipse solaire? </a:t>
            </a:r>
          </a:p>
          <a:p>
            <a:r>
              <a:rPr lang="fr-FR" dirty="0"/>
              <a:t>À quelle fréquence les éclipses solaires se produisent-elles?</a:t>
            </a:r>
            <a:endParaRPr lang="en-US" dirty="0"/>
          </a:p>
        </p:txBody>
      </p:sp>
    </p:spTree>
    <p:extLst>
      <p:ext uri="{BB962C8B-B14F-4D97-AF65-F5344CB8AC3E}">
        <p14:creationId xmlns:p14="http://schemas.microsoft.com/office/powerpoint/2010/main" val="35504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359F-251F-1F4E-B6FB-A2891FFF8890}"/>
              </a:ext>
            </a:extLst>
          </p:cNvPr>
          <p:cNvSpPr>
            <a:spLocks noGrp="1"/>
          </p:cNvSpPr>
          <p:nvPr>
            <p:ph type="title"/>
          </p:nvPr>
        </p:nvSpPr>
        <p:spPr/>
        <p:txBody>
          <a:bodyPr/>
          <a:lstStyle/>
          <a:p>
            <a:r>
              <a:rPr lang="fr-CA" dirty="0"/>
              <a:t>Éclipse solaire</a:t>
            </a:r>
          </a:p>
        </p:txBody>
      </p:sp>
      <p:pic>
        <p:nvPicPr>
          <p:cNvPr id="3" name="Image 12" descr="11aout1999.jpg">
            <a:extLst>
              <a:ext uri="{FF2B5EF4-FFF2-40B4-BE49-F238E27FC236}">
                <a16:creationId xmlns:a16="http://schemas.microsoft.com/office/drawing/2014/main" id="{A31932CF-4167-4844-B84A-C9112ED7C902}"/>
              </a:ext>
            </a:extLst>
          </p:cNvPr>
          <p:cNvPicPr>
            <a:picLocks noChangeAspect="1"/>
          </p:cNvPicPr>
          <p:nvPr/>
        </p:nvPicPr>
        <p:blipFill>
          <a:blip r:embed="rId3"/>
          <a:stretch>
            <a:fillRect/>
          </a:stretch>
        </p:blipFill>
        <p:spPr>
          <a:xfrm>
            <a:off x="4760657" y="1416832"/>
            <a:ext cx="6736399" cy="4910816"/>
          </a:xfrm>
          <a:prstGeom prst="rect">
            <a:avLst/>
          </a:prstGeom>
        </p:spPr>
      </p:pic>
      <p:sp>
        <p:nvSpPr>
          <p:cNvPr id="4" name="TextBox 3">
            <a:extLst>
              <a:ext uri="{FF2B5EF4-FFF2-40B4-BE49-F238E27FC236}">
                <a16:creationId xmlns:a16="http://schemas.microsoft.com/office/drawing/2014/main" id="{681F46F1-C373-0A48-BAD5-E840E7405263}"/>
              </a:ext>
            </a:extLst>
          </p:cNvPr>
          <p:cNvSpPr txBox="1"/>
          <p:nvPr/>
        </p:nvSpPr>
        <p:spPr>
          <a:xfrm>
            <a:off x="838200" y="2279904"/>
            <a:ext cx="3584448" cy="2677656"/>
          </a:xfrm>
          <a:prstGeom prst="rect">
            <a:avLst/>
          </a:prstGeom>
          <a:noFill/>
        </p:spPr>
        <p:txBody>
          <a:bodyPr wrap="square" rtlCol="0">
            <a:spAutoFit/>
          </a:bodyPr>
          <a:lstStyle/>
          <a:p>
            <a:pPr fontAlgn="auto">
              <a:spcBef>
                <a:spcPts val="0"/>
              </a:spcBef>
              <a:spcAft>
                <a:spcPts val="0"/>
              </a:spcAft>
              <a:defRPr/>
            </a:pPr>
            <a:r>
              <a:rPr lang="fr-CA" sz="2400" dirty="0">
                <a:solidFill>
                  <a:schemeClr val="accent4"/>
                </a:solidFill>
              </a:rPr>
              <a:t>Éclipse solaire (éclipse du Soleil): l’ombre de la Lune tombe sur la Terre</a:t>
            </a:r>
          </a:p>
          <a:p>
            <a:pPr fontAlgn="auto">
              <a:spcBef>
                <a:spcPts val="0"/>
              </a:spcBef>
              <a:spcAft>
                <a:spcPts val="0"/>
              </a:spcAft>
              <a:defRPr/>
            </a:pPr>
            <a:endParaRPr lang="fr-CA" sz="2400" dirty="0">
              <a:solidFill>
                <a:schemeClr val="accent4"/>
              </a:solidFill>
            </a:endParaRPr>
          </a:p>
          <a:p>
            <a:pPr fontAlgn="auto">
              <a:spcBef>
                <a:spcPts val="0"/>
              </a:spcBef>
              <a:spcAft>
                <a:spcPts val="0"/>
              </a:spcAft>
              <a:defRPr/>
            </a:pPr>
            <a:r>
              <a:rPr lang="fr-CA" sz="2400" dirty="0">
                <a:solidFill>
                  <a:schemeClr val="accent4"/>
                </a:solidFill>
              </a:rPr>
              <a:t>→ on regarde le Soleil et la Lune le recouvre</a:t>
            </a:r>
          </a:p>
          <a:p>
            <a:endParaRPr lang="fr-CA" sz="2400" dirty="0"/>
          </a:p>
        </p:txBody>
      </p:sp>
      <p:sp>
        <p:nvSpPr>
          <p:cNvPr id="5" name="Content Placeholder 4">
            <a:extLst>
              <a:ext uri="{FF2B5EF4-FFF2-40B4-BE49-F238E27FC236}">
                <a16:creationId xmlns:a16="http://schemas.microsoft.com/office/drawing/2014/main" id="{EE01AF0C-33D9-354B-B309-7062264FC27C}"/>
              </a:ext>
            </a:extLst>
          </p:cNvPr>
          <p:cNvSpPr txBox="1">
            <a:spLocks/>
          </p:cNvSpPr>
          <p:nvPr/>
        </p:nvSpPr>
        <p:spPr>
          <a:xfrm>
            <a:off x="10232688" y="6095007"/>
            <a:ext cx="1602377"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65000"/>
                  </a:schemeClr>
                </a:solidFill>
              </a:rPr>
              <a:t>© Thomas Collin</a:t>
            </a:r>
          </a:p>
        </p:txBody>
      </p:sp>
    </p:spTree>
    <p:extLst>
      <p:ext uri="{BB962C8B-B14F-4D97-AF65-F5344CB8AC3E}">
        <p14:creationId xmlns:p14="http://schemas.microsoft.com/office/powerpoint/2010/main" val="195005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tableau 11" descr="1107PPT-04 - Éclipses solaires totales 04 - Cosmagora.png">
            <a:extLst>
              <a:ext uri="{FF2B5EF4-FFF2-40B4-BE49-F238E27FC236}">
                <a16:creationId xmlns:a16="http://schemas.microsoft.com/office/drawing/2014/main" id="{C5CBEA68-AD73-F54A-8543-7E5A9775B29C}"/>
              </a:ext>
            </a:extLst>
          </p:cNvPr>
          <p:cNvPicPr>
            <a:picLocks noChangeAspect="1"/>
          </p:cNvPicPr>
          <p:nvPr/>
        </p:nvPicPr>
        <p:blipFill>
          <a:blip r:embed="rId3"/>
          <a:srcRect b="7354"/>
          <a:stretch>
            <a:fillRect/>
          </a:stretch>
        </p:blipFill>
        <p:spPr>
          <a:xfrm>
            <a:off x="2523744" y="140039"/>
            <a:ext cx="9668256" cy="6717961"/>
          </a:xfrm>
          <a:prstGeom prst="rect">
            <a:avLst/>
          </a:prstGeom>
          <a:solidFill>
            <a:schemeClr val="tx1">
              <a:lumMod val="75000"/>
              <a:lumOff val="25000"/>
            </a:schemeClr>
          </a:solidFill>
          <a:ln w="6350">
            <a:noFill/>
          </a:ln>
        </p:spPr>
      </p:pic>
      <p:sp>
        <p:nvSpPr>
          <p:cNvPr id="4" name="ZoneTexte 14">
            <a:extLst>
              <a:ext uri="{FF2B5EF4-FFF2-40B4-BE49-F238E27FC236}">
                <a16:creationId xmlns:a16="http://schemas.microsoft.com/office/drawing/2014/main" id="{D5ACFBBF-E4A9-8942-8F2C-772132F7760D}"/>
              </a:ext>
            </a:extLst>
          </p:cNvPr>
          <p:cNvSpPr txBox="1"/>
          <p:nvPr/>
        </p:nvSpPr>
        <p:spPr>
          <a:xfrm>
            <a:off x="471600" y="450883"/>
            <a:ext cx="4104288" cy="3211135"/>
          </a:xfrm>
          <a:prstGeom prst="rect">
            <a:avLst/>
          </a:prstGeom>
          <a:noFill/>
        </p:spPr>
        <p:txBody>
          <a:bodyPr wrap="square" lIns="127000" tIns="127000" rIns="127000" bIns="127000" rtlCol="0">
            <a:spAutoFit/>
          </a:bodyPr>
          <a:lstStyle/>
          <a:p>
            <a:r>
              <a:rPr lang="fr-FR" sz="2400" dirty="0">
                <a:solidFill>
                  <a:schemeClr val="accent4"/>
                </a:solidFill>
              </a:rPr>
              <a:t>Une </a:t>
            </a:r>
            <a:r>
              <a:rPr lang="fr-FR" sz="2400" dirty="0">
                <a:solidFill>
                  <a:srgbClr val="FFC000"/>
                </a:solidFill>
              </a:rPr>
              <a:t>éclipse solaire</a:t>
            </a:r>
            <a:r>
              <a:rPr lang="fr-FR" sz="2400" dirty="0">
                <a:solidFill>
                  <a:schemeClr val="accent4"/>
                </a:solidFill>
              </a:rPr>
              <a:t> se produit lorsque la Lune passe entre la Terre et le Soleil (à la nouvelle lune). </a:t>
            </a:r>
          </a:p>
          <a:p>
            <a:endParaRPr lang="fr-FR" sz="2400" dirty="0">
              <a:solidFill>
                <a:schemeClr val="accent4"/>
              </a:solidFill>
            </a:endParaRPr>
          </a:p>
          <a:p>
            <a:r>
              <a:rPr lang="fr-FR" sz="2400" dirty="0">
                <a:solidFill>
                  <a:schemeClr val="accent4"/>
                </a:solidFill>
              </a:rPr>
              <a:t>Si l'alignement est parfait, l'ombre de la Lune tombera sur la Terre.</a:t>
            </a:r>
            <a:endParaRPr lang="en-CA" sz="2400" dirty="0">
              <a:solidFill>
                <a:schemeClr val="accent4"/>
              </a:solidFill>
            </a:endParaRPr>
          </a:p>
        </p:txBody>
      </p:sp>
      <p:sp>
        <p:nvSpPr>
          <p:cNvPr id="5" name="Content Placeholder 4">
            <a:extLst>
              <a:ext uri="{FF2B5EF4-FFF2-40B4-BE49-F238E27FC236}">
                <a16:creationId xmlns:a16="http://schemas.microsoft.com/office/drawing/2014/main" id="{0FF91892-850B-6E4E-B0C7-A7335BF63025}"/>
              </a:ext>
            </a:extLst>
          </p:cNvPr>
          <p:cNvSpPr txBox="1">
            <a:spLocks/>
          </p:cNvSpPr>
          <p:nvPr/>
        </p:nvSpPr>
        <p:spPr>
          <a:xfrm>
            <a:off x="9601200" y="6470093"/>
            <a:ext cx="2590800"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600">
                <a:solidFill>
                  <a:schemeClr val="bg1">
                    <a:lumMod val="65000"/>
                  </a:schemeClr>
                </a:solidFill>
              </a:rPr>
              <a:t>Illustration pas à l’échelle</a:t>
            </a:r>
          </a:p>
        </p:txBody>
      </p:sp>
    </p:spTree>
    <p:extLst>
      <p:ext uri="{BB962C8B-B14F-4D97-AF65-F5344CB8AC3E}">
        <p14:creationId xmlns:p14="http://schemas.microsoft.com/office/powerpoint/2010/main" val="221085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2" descr="1107PPT-03+04 - Noeuds - 3 - lumière + éclipses - Cosmagora.png">
            <a:extLst>
              <a:ext uri="{FF2B5EF4-FFF2-40B4-BE49-F238E27FC236}">
                <a16:creationId xmlns:a16="http://schemas.microsoft.com/office/drawing/2014/main" id="{2DB761C4-2F7F-534D-BA85-47CA4EB105BD}"/>
              </a:ext>
            </a:extLst>
          </p:cNvPr>
          <p:cNvPicPr>
            <a:picLocks noChangeAspect="1"/>
          </p:cNvPicPr>
          <p:nvPr/>
        </p:nvPicPr>
        <p:blipFill>
          <a:blip r:embed="rId3"/>
          <a:srcRect/>
          <a:stretch>
            <a:fillRect/>
          </a:stretch>
        </p:blipFill>
        <p:spPr bwMode="auto">
          <a:xfrm>
            <a:off x="3072384" y="17499"/>
            <a:ext cx="9119616" cy="6840501"/>
          </a:xfrm>
          <a:prstGeom prst="rect">
            <a:avLst/>
          </a:prstGeom>
          <a:noFill/>
          <a:ln w="9525">
            <a:noFill/>
            <a:miter lim="800000"/>
            <a:headEnd/>
            <a:tailEnd/>
          </a:ln>
        </p:spPr>
      </p:pic>
      <p:sp>
        <p:nvSpPr>
          <p:cNvPr id="4" name="Oval 3">
            <a:extLst>
              <a:ext uri="{FF2B5EF4-FFF2-40B4-BE49-F238E27FC236}">
                <a16:creationId xmlns:a16="http://schemas.microsoft.com/office/drawing/2014/main" id="{EE7E9231-5AF8-0249-A943-D36CD9758977}"/>
              </a:ext>
            </a:extLst>
          </p:cNvPr>
          <p:cNvSpPr/>
          <p:nvPr/>
        </p:nvSpPr>
        <p:spPr>
          <a:xfrm rot="20153867">
            <a:off x="6567730" y="1286101"/>
            <a:ext cx="2986954" cy="5643779"/>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39DD8DD1-623A-4146-A7DD-19F5EACF0CEF}"/>
              </a:ext>
            </a:extLst>
          </p:cNvPr>
          <p:cNvSpPr>
            <a:spLocks noGrp="1"/>
          </p:cNvSpPr>
          <p:nvPr>
            <p:ph type="title"/>
          </p:nvPr>
        </p:nvSpPr>
        <p:spPr>
          <a:xfrm>
            <a:off x="484632" y="259451"/>
            <a:ext cx="10515600" cy="1325563"/>
          </a:xfrm>
        </p:spPr>
        <p:txBody>
          <a:bodyPr/>
          <a:lstStyle/>
          <a:p>
            <a:r>
              <a:rPr lang="fr-CA" dirty="0"/>
              <a:t>Fréquence des éclipses solaires</a:t>
            </a:r>
          </a:p>
        </p:txBody>
      </p:sp>
      <p:sp>
        <p:nvSpPr>
          <p:cNvPr id="5" name="TextBox 4">
            <a:extLst>
              <a:ext uri="{FF2B5EF4-FFF2-40B4-BE49-F238E27FC236}">
                <a16:creationId xmlns:a16="http://schemas.microsoft.com/office/drawing/2014/main" id="{F1C911DF-BE76-1544-A2A9-F91203C8BF23}"/>
              </a:ext>
            </a:extLst>
          </p:cNvPr>
          <p:cNvSpPr txBox="1"/>
          <p:nvPr/>
        </p:nvSpPr>
        <p:spPr>
          <a:xfrm>
            <a:off x="3364246" y="5176603"/>
            <a:ext cx="3055216" cy="1323439"/>
          </a:xfrm>
          <a:prstGeom prst="rect">
            <a:avLst/>
          </a:prstGeom>
          <a:solidFill>
            <a:schemeClr val="tx1"/>
          </a:solidFill>
        </p:spPr>
        <p:txBody>
          <a:bodyPr wrap="square" rtlCol="0">
            <a:spAutoFit/>
          </a:bodyPr>
          <a:lstStyle/>
          <a:p>
            <a:r>
              <a:rPr lang="fr-CA" sz="2000" dirty="0">
                <a:solidFill>
                  <a:schemeClr val="accent4"/>
                </a:solidFill>
              </a:rPr>
              <a:t>Il y a des éclipses tous les 6 mois, mais elles ne sont pas visibles de partout sur Terre.</a:t>
            </a:r>
          </a:p>
        </p:txBody>
      </p:sp>
      <p:sp>
        <p:nvSpPr>
          <p:cNvPr id="6" name="Content Placeholder 4">
            <a:extLst>
              <a:ext uri="{FF2B5EF4-FFF2-40B4-BE49-F238E27FC236}">
                <a16:creationId xmlns:a16="http://schemas.microsoft.com/office/drawing/2014/main" id="{1B26611E-D308-D849-A038-CB2711A2BAC0}"/>
              </a:ext>
            </a:extLst>
          </p:cNvPr>
          <p:cNvSpPr txBox="1">
            <a:spLocks/>
          </p:cNvSpPr>
          <p:nvPr/>
        </p:nvSpPr>
        <p:spPr>
          <a:xfrm>
            <a:off x="9601200" y="6470093"/>
            <a:ext cx="2590800"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600" dirty="0">
                <a:solidFill>
                  <a:schemeClr val="bg1">
                    <a:lumMod val="65000"/>
                  </a:schemeClr>
                </a:solidFill>
              </a:rPr>
              <a:t>Illustration pas à l’échelle</a:t>
            </a:r>
          </a:p>
        </p:txBody>
      </p:sp>
    </p:spTree>
    <p:extLst>
      <p:ext uri="{BB962C8B-B14F-4D97-AF65-F5344CB8AC3E}">
        <p14:creationId xmlns:p14="http://schemas.microsoft.com/office/powerpoint/2010/main" val="186518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4">
            <a:extLst>
              <a:ext uri="{FF2B5EF4-FFF2-40B4-BE49-F238E27FC236}">
                <a16:creationId xmlns:a16="http://schemas.microsoft.com/office/drawing/2014/main" id="{0C85A290-EB7F-3D4F-BE67-629FB3E838FC}"/>
              </a:ext>
            </a:extLst>
          </p:cNvPr>
          <p:cNvSpPr txBox="1">
            <a:spLocks noChangeArrowheads="1"/>
          </p:cNvSpPr>
          <p:nvPr/>
        </p:nvSpPr>
        <p:spPr bwMode="auto">
          <a:xfrm>
            <a:off x="8014055" y="1774586"/>
            <a:ext cx="3126696" cy="1364476"/>
          </a:xfrm>
          <a:prstGeom prst="rect">
            <a:avLst/>
          </a:prstGeom>
          <a:noFill/>
          <a:ln w="9525">
            <a:noFill/>
            <a:miter lim="800000"/>
            <a:headEnd/>
            <a:tailEnd/>
          </a:ln>
        </p:spPr>
        <p:txBody>
          <a:bodyPr wrap="square" lIns="127000" tIns="127000" rIns="127000" bIns="127000">
            <a:spAutoFit/>
          </a:bodyPr>
          <a:lstStyle/>
          <a:p>
            <a:r>
              <a:rPr lang="fr-FR" sz="2400" dirty="0">
                <a:solidFill>
                  <a:srgbClr val="AAE0FA"/>
                </a:solidFill>
              </a:rPr>
              <a:t>Éclipse solaire du 21 août 2017 par DSCOVR - EPIC</a:t>
            </a:r>
            <a:endParaRPr lang="en-CA" sz="2400" dirty="0">
              <a:solidFill>
                <a:srgbClr val="AAE0FA"/>
              </a:solidFill>
            </a:endParaRPr>
          </a:p>
        </p:txBody>
      </p:sp>
      <p:sp>
        <p:nvSpPr>
          <p:cNvPr id="4" name="ZoneTexte 14">
            <a:extLst>
              <a:ext uri="{FF2B5EF4-FFF2-40B4-BE49-F238E27FC236}">
                <a16:creationId xmlns:a16="http://schemas.microsoft.com/office/drawing/2014/main" id="{40EF2667-F6BD-1547-9C88-75F96BE3216D}"/>
              </a:ext>
            </a:extLst>
          </p:cNvPr>
          <p:cNvSpPr txBox="1">
            <a:spLocks noChangeArrowheads="1"/>
          </p:cNvSpPr>
          <p:nvPr/>
        </p:nvSpPr>
        <p:spPr bwMode="auto">
          <a:xfrm>
            <a:off x="2267649" y="5770416"/>
            <a:ext cx="8205279" cy="872034"/>
          </a:xfrm>
          <a:prstGeom prst="rect">
            <a:avLst/>
          </a:prstGeom>
          <a:noFill/>
          <a:ln w="9525">
            <a:noFill/>
            <a:miter lim="800000"/>
            <a:headEnd/>
            <a:tailEnd/>
          </a:ln>
        </p:spPr>
        <p:txBody>
          <a:bodyPr wrap="square" lIns="127000" tIns="127000" rIns="127000" bIns="127000">
            <a:spAutoFit/>
          </a:bodyPr>
          <a:lstStyle/>
          <a:p>
            <a:r>
              <a:rPr lang="fr-CA" sz="2000" b="1" dirty="0">
                <a:solidFill>
                  <a:srgbClr val="FFFFFF"/>
                </a:solidFill>
                <a:hlinkClick r:id="rId3"/>
              </a:rPr>
              <a:t>https://epic.gsfc.nasa.gov/galleries/2017/total_solar_eclipse/video</a:t>
            </a:r>
            <a:endParaRPr lang="fr-CA" sz="2000" b="1" dirty="0">
              <a:solidFill>
                <a:srgbClr val="FFFFFF"/>
              </a:solidFill>
            </a:endParaRPr>
          </a:p>
          <a:p>
            <a:endParaRPr lang="fr-CA" sz="2000" b="1" dirty="0">
              <a:solidFill>
                <a:srgbClr val="FFFFFF"/>
              </a:solidFill>
            </a:endParaRPr>
          </a:p>
        </p:txBody>
      </p:sp>
      <p:pic>
        <p:nvPicPr>
          <p:cNvPr id="5" name="Picture 4">
            <a:extLst>
              <a:ext uri="{FF2B5EF4-FFF2-40B4-BE49-F238E27FC236}">
                <a16:creationId xmlns:a16="http://schemas.microsoft.com/office/drawing/2014/main" id="{B3723E3B-7036-0943-B88E-6A7ABA6EB150}"/>
              </a:ext>
            </a:extLst>
          </p:cNvPr>
          <p:cNvPicPr>
            <a:picLocks noChangeAspect="1"/>
          </p:cNvPicPr>
          <p:nvPr/>
        </p:nvPicPr>
        <p:blipFill>
          <a:blip r:embed="rId4">
            <a:extLst>
              <a:ext uri="{BEBA8EAE-BF5A-486C-A8C5-ECC9F3942E4B}">
                <a14:imgProps xmlns:a14="http://schemas.microsoft.com/office/drawing/2010/main">
                  <a14:imgLayer>
                    <a14:imgEffect>
                      <a14:brightnessContrast bright="39000"/>
                    </a14:imgEffect>
                  </a14:imgLayer>
                </a14:imgProps>
              </a:ext>
            </a:extLst>
          </a:blip>
          <a:stretch>
            <a:fillRect/>
          </a:stretch>
        </p:blipFill>
        <p:spPr>
          <a:xfrm>
            <a:off x="1487424" y="22928"/>
            <a:ext cx="6388608" cy="5851923"/>
          </a:xfrm>
          <a:prstGeom prst="rect">
            <a:avLst/>
          </a:prstGeom>
        </p:spPr>
      </p:pic>
    </p:spTree>
    <p:extLst>
      <p:ext uri="{BB962C8B-B14F-4D97-AF65-F5344CB8AC3E}">
        <p14:creationId xmlns:p14="http://schemas.microsoft.com/office/powerpoint/2010/main" val="3742397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96B7-5BF8-4948-ACB2-595BC25AF7BF}"/>
              </a:ext>
            </a:extLst>
          </p:cNvPr>
          <p:cNvSpPr>
            <a:spLocks noGrp="1"/>
          </p:cNvSpPr>
          <p:nvPr>
            <p:ph type="title"/>
          </p:nvPr>
        </p:nvSpPr>
        <p:spPr/>
        <p:txBody>
          <a:bodyPr/>
          <a:lstStyle/>
          <a:p>
            <a:r>
              <a:rPr lang="en-US" dirty="0"/>
              <a:t>Vue de la Terre:</a:t>
            </a:r>
          </a:p>
        </p:txBody>
      </p:sp>
      <p:pic>
        <p:nvPicPr>
          <p:cNvPr id="3" name="Picture 2">
            <a:extLst>
              <a:ext uri="{FF2B5EF4-FFF2-40B4-BE49-F238E27FC236}">
                <a16:creationId xmlns:a16="http://schemas.microsoft.com/office/drawing/2014/main" id="{EB7D1A80-D0E6-DC4D-B0F1-3D7BC602E2E2}"/>
              </a:ext>
            </a:extLst>
          </p:cNvPr>
          <p:cNvPicPr>
            <a:picLocks noChangeAspect="1"/>
          </p:cNvPicPr>
          <p:nvPr/>
        </p:nvPicPr>
        <p:blipFill rotWithShape="1">
          <a:blip r:embed="rId3"/>
          <a:srcRect l="38467" t="30121" r="36145" b="36936"/>
          <a:stretch/>
        </p:blipFill>
        <p:spPr>
          <a:xfrm>
            <a:off x="5851336" y="3388889"/>
            <a:ext cx="3986623" cy="3103982"/>
          </a:xfrm>
          <a:prstGeom prst="rect">
            <a:avLst/>
          </a:prstGeom>
        </p:spPr>
      </p:pic>
      <p:pic>
        <p:nvPicPr>
          <p:cNvPr id="4" name="Picture 3">
            <a:extLst>
              <a:ext uri="{FF2B5EF4-FFF2-40B4-BE49-F238E27FC236}">
                <a16:creationId xmlns:a16="http://schemas.microsoft.com/office/drawing/2014/main" id="{6FBD0E1F-E0C4-C348-AA84-6FA5A0641F40}"/>
              </a:ext>
            </a:extLst>
          </p:cNvPr>
          <p:cNvPicPr>
            <a:picLocks noChangeAspect="1"/>
          </p:cNvPicPr>
          <p:nvPr/>
        </p:nvPicPr>
        <p:blipFill rotWithShape="1">
          <a:blip r:embed="rId4"/>
          <a:srcRect l="36676" t="26128" r="38947" b="37025"/>
          <a:stretch/>
        </p:blipFill>
        <p:spPr>
          <a:xfrm>
            <a:off x="2515179" y="2889058"/>
            <a:ext cx="3686630" cy="3343610"/>
          </a:xfrm>
          <a:prstGeom prst="rect">
            <a:avLst/>
          </a:prstGeom>
        </p:spPr>
      </p:pic>
      <p:pic>
        <p:nvPicPr>
          <p:cNvPr id="5" name="Picture 4">
            <a:extLst>
              <a:ext uri="{FF2B5EF4-FFF2-40B4-BE49-F238E27FC236}">
                <a16:creationId xmlns:a16="http://schemas.microsoft.com/office/drawing/2014/main" id="{54DDF35C-678F-B848-9D5C-46701CA8D4DF}"/>
              </a:ext>
            </a:extLst>
          </p:cNvPr>
          <p:cNvPicPr>
            <a:picLocks noChangeAspect="1"/>
          </p:cNvPicPr>
          <p:nvPr/>
        </p:nvPicPr>
        <p:blipFill rotWithShape="1">
          <a:blip r:embed="rId5"/>
          <a:srcRect l="42106" t="40281" r="43351" b="40856"/>
          <a:stretch/>
        </p:blipFill>
        <p:spPr>
          <a:xfrm>
            <a:off x="6748498" y="1587700"/>
            <a:ext cx="2192301" cy="1894974"/>
          </a:xfrm>
          <a:prstGeom prst="rect">
            <a:avLst/>
          </a:prstGeom>
        </p:spPr>
      </p:pic>
      <p:pic>
        <p:nvPicPr>
          <p:cNvPr id="6" name="Picture 5">
            <a:extLst>
              <a:ext uri="{FF2B5EF4-FFF2-40B4-BE49-F238E27FC236}">
                <a16:creationId xmlns:a16="http://schemas.microsoft.com/office/drawing/2014/main" id="{F584507B-E16D-5F4C-93B5-C1927DD80053}"/>
              </a:ext>
            </a:extLst>
          </p:cNvPr>
          <p:cNvPicPr>
            <a:picLocks noChangeAspect="1"/>
          </p:cNvPicPr>
          <p:nvPr/>
        </p:nvPicPr>
        <p:blipFill rotWithShape="1">
          <a:blip r:embed="rId6"/>
          <a:srcRect l="43990" t="32664" r="42104" b="51148"/>
          <a:stretch/>
        </p:blipFill>
        <p:spPr>
          <a:xfrm>
            <a:off x="3556000" y="1587700"/>
            <a:ext cx="1973944" cy="1668052"/>
          </a:xfrm>
          <a:prstGeom prst="rect">
            <a:avLst/>
          </a:prstGeom>
        </p:spPr>
      </p:pic>
      <p:sp>
        <p:nvSpPr>
          <p:cNvPr id="7" name="ZoneTexte 14">
            <a:extLst>
              <a:ext uri="{FF2B5EF4-FFF2-40B4-BE49-F238E27FC236}">
                <a16:creationId xmlns:a16="http://schemas.microsoft.com/office/drawing/2014/main" id="{0B929D99-8614-4A48-9EF8-D3B2AACBF536}"/>
              </a:ext>
            </a:extLst>
          </p:cNvPr>
          <p:cNvSpPr txBox="1"/>
          <p:nvPr/>
        </p:nvSpPr>
        <p:spPr>
          <a:xfrm>
            <a:off x="9204975" y="6386076"/>
            <a:ext cx="3719705" cy="471924"/>
          </a:xfrm>
          <a:prstGeom prst="rect">
            <a:avLst/>
          </a:prstGeom>
          <a:noFill/>
        </p:spPr>
        <p:txBody>
          <a:bodyPr wrap="square" lIns="127000" tIns="127000" rIns="127000" bIns="127000">
            <a:spAutoFit/>
          </a:bodyPr>
          <a:lstStyle/>
          <a:p>
            <a:r>
              <a:rPr lang="fr-CA" sz="1400">
                <a:solidFill>
                  <a:schemeClr val="bg1"/>
                </a:solidFill>
              </a:rPr>
              <a:t>© </a:t>
            </a:r>
            <a:r>
              <a:rPr lang="fr-CA" sz="1400" err="1">
                <a:solidFill>
                  <a:schemeClr val="bg1"/>
                </a:solidFill>
              </a:rPr>
              <a:t>Andreu</a:t>
            </a:r>
            <a:r>
              <a:rPr lang="fr-CA" sz="1400">
                <a:solidFill>
                  <a:schemeClr val="bg1"/>
                </a:solidFill>
              </a:rPr>
              <a:t> </a:t>
            </a:r>
            <a:r>
              <a:rPr lang="fr-CA" sz="1400" err="1">
                <a:solidFill>
                  <a:schemeClr val="bg1"/>
                </a:solidFill>
              </a:rPr>
              <a:t>Cardo</a:t>
            </a:r>
            <a:r>
              <a:rPr lang="fr-CA" sz="1400">
                <a:solidFill>
                  <a:schemeClr val="bg1"/>
                </a:solidFill>
              </a:rPr>
              <a:t> Martinez</a:t>
            </a:r>
          </a:p>
        </p:txBody>
      </p:sp>
    </p:spTree>
    <p:extLst>
      <p:ext uri="{BB962C8B-B14F-4D97-AF65-F5344CB8AC3E}">
        <p14:creationId xmlns:p14="http://schemas.microsoft.com/office/powerpoint/2010/main" val="489571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D23E-DC90-2942-B7B1-548640316CE3}"/>
              </a:ext>
            </a:extLst>
          </p:cNvPr>
          <p:cNvSpPr>
            <a:spLocks noGrp="1"/>
          </p:cNvSpPr>
          <p:nvPr>
            <p:ph type="title"/>
          </p:nvPr>
        </p:nvSpPr>
        <p:spPr/>
        <p:txBody>
          <a:bodyPr/>
          <a:lstStyle/>
          <a:p>
            <a:r>
              <a:rPr lang="fr-CA" dirty="0"/>
              <a:t>sujets</a:t>
            </a:r>
          </a:p>
        </p:txBody>
      </p:sp>
      <p:sp>
        <p:nvSpPr>
          <p:cNvPr id="3" name="Content Placeholder 2">
            <a:extLst>
              <a:ext uri="{FF2B5EF4-FFF2-40B4-BE49-F238E27FC236}">
                <a16:creationId xmlns:a16="http://schemas.microsoft.com/office/drawing/2014/main" id="{4748FCE5-F88C-3B42-914C-EB1781EADE38}"/>
              </a:ext>
            </a:extLst>
          </p:cNvPr>
          <p:cNvSpPr>
            <a:spLocks noGrp="1"/>
          </p:cNvSpPr>
          <p:nvPr>
            <p:ph idx="1"/>
          </p:nvPr>
        </p:nvSpPr>
        <p:spPr>
          <a:xfrm>
            <a:off x="838200" y="1532327"/>
            <a:ext cx="10515600" cy="4351338"/>
          </a:xfrm>
        </p:spPr>
        <p:txBody>
          <a:bodyPr/>
          <a:lstStyle/>
          <a:p>
            <a:pPr>
              <a:lnSpc>
                <a:spcPct val="150000"/>
              </a:lnSpc>
            </a:pPr>
            <a:r>
              <a:rPr lang="fr-CA" dirty="0"/>
              <a:t>Le système Terre, Lune et Soleil</a:t>
            </a:r>
          </a:p>
          <a:p>
            <a:pPr>
              <a:lnSpc>
                <a:spcPct val="150000"/>
              </a:lnSpc>
            </a:pPr>
            <a:r>
              <a:rPr lang="fr-CA" dirty="0"/>
              <a:t>Les phases de la Lune</a:t>
            </a:r>
          </a:p>
          <a:p>
            <a:pPr>
              <a:lnSpc>
                <a:spcPct val="150000"/>
              </a:lnSpc>
            </a:pPr>
            <a:r>
              <a:rPr lang="fr-CA" dirty="0"/>
              <a:t>Éclipses solaires</a:t>
            </a:r>
          </a:p>
          <a:p>
            <a:pPr>
              <a:lnSpc>
                <a:spcPct val="150000"/>
              </a:lnSpc>
            </a:pPr>
            <a:r>
              <a:rPr lang="fr-CA" dirty="0"/>
              <a:t>Démo éclipse</a:t>
            </a:r>
          </a:p>
          <a:p>
            <a:pPr>
              <a:lnSpc>
                <a:spcPct val="150000"/>
              </a:lnSpc>
            </a:pPr>
            <a:r>
              <a:rPr lang="fr-CA" dirty="0">
                <a:solidFill>
                  <a:srgbClr val="FFC000"/>
                </a:solidFill>
              </a:rPr>
              <a:t>Éclipse du 10 juin 2021</a:t>
            </a:r>
          </a:p>
        </p:txBody>
      </p:sp>
    </p:spTree>
    <p:extLst>
      <p:ext uri="{BB962C8B-B14F-4D97-AF65-F5344CB8AC3E}">
        <p14:creationId xmlns:p14="http://schemas.microsoft.com/office/powerpoint/2010/main" val="138657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E38616-A0A3-C749-ABF6-543C157AD1C5}"/>
              </a:ext>
            </a:extLst>
          </p:cNvPr>
          <p:cNvPicPr>
            <a:picLocks noChangeAspect="1"/>
          </p:cNvPicPr>
          <p:nvPr/>
        </p:nvPicPr>
        <p:blipFill rotWithShape="1">
          <a:blip r:embed="rId3"/>
          <a:srcRect l="38467" t="30121" r="36145" b="36936"/>
          <a:stretch/>
        </p:blipFill>
        <p:spPr>
          <a:xfrm>
            <a:off x="352970" y="1136049"/>
            <a:ext cx="4620498" cy="3597517"/>
          </a:xfrm>
          <a:prstGeom prst="rect">
            <a:avLst/>
          </a:prstGeom>
        </p:spPr>
      </p:pic>
      <p:sp>
        <p:nvSpPr>
          <p:cNvPr id="2" name="Title 1">
            <a:extLst>
              <a:ext uri="{FF2B5EF4-FFF2-40B4-BE49-F238E27FC236}">
                <a16:creationId xmlns:a16="http://schemas.microsoft.com/office/drawing/2014/main" id="{A366DB47-20D3-624B-BFFE-087B9AD4AF5C}"/>
              </a:ext>
            </a:extLst>
          </p:cNvPr>
          <p:cNvSpPr>
            <a:spLocks noGrp="1"/>
          </p:cNvSpPr>
          <p:nvPr>
            <p:ph type="title"/>
          </p:nvPr>
        </p:nvSpPr>
        <p:spPr/>
        <p:txBody>
          <a:bodyPr/>
          <a:lstStyle/>
          <a:p>
            <a:r>
              <a:rPr lang="fr-CA" dirty="0"/>
              <a:t>Trois types d'éclipses solaires</a:t>
            </a:r>
          </a:p>
        </p:txBody>
      </p:sp>
      <p:sp>
        <p:nvSpPr>
          <p:cNvPr id="9" name="ZoneTexte 14">
            <a:extLst>
              <a:ext uri="{FF2B5EF4-FFF2-40B4-BE49-F238E27FC236}">
                <a16:creationId xmlns:a16="http://schemas.microsoft.com/office/drawing/2014/main" id="{7CAB7947-48D8-DC40-94B5-9C94FBBD07E9}"/>
              </a:ext>
            </a:extLst>
          </p:cNvPr>
          <p:cNvSpPr txBox="1"/>
          <p:nvPr/>
        </p:nvSpPr>
        <p:spPr>
          <a:xfrm>
            <a:off x="6229350" y="6272298"/>
            <a:ext cx="5472113" cy="425758"/>
          </a:xfrm>
          <a:prstGeom prst="rect">
            <a:avLst/>
          </a:prstGeom>
          <a:noFill/>
        </p:spPr>
        <p:txBody>
          <a:bodyPr wrap="square" lIns="127000" tIns="127000" rIns="127000" bIns="127000">
            <a:spAutoFit/>
          </a:bodyPr>
          <a:lstStyle/>
          <a:p>
            <a:r>
              <a:rPr lang="fr-CA" sz="1100" dirty="0">
                <a:solidFill>
                  <a:schemeClr val="bg1">
                    <a:lumMod val="65000"/>
                  </a:schemeClr>
                </a:solidFill>
              </a:rPr>
              <a:t>Crédits:  </a:t>
            </a:r>
            <a:r>
              <a:rPr lang="fr-CA" sz="1100" dirty="0" err="1">
                <a:solidFill>
                  <a:schemeClr val="bg1">
                    <a:lumMod val="65000"/>
                  </a:schemeClr>
                </a:solidFill>
              </a:rPr>
              <a:t>Andreu</a:t>
            </a:r>
            <a:r>
              <a:rPr lang="fr-CA" sz="1100" dirty="0">
                <a:solidFill>
                  <a:schemeClr val="bg1">
                    <a:lumMod val="65000"/>
                  </a:schemeClr>
                </a:solidFill>
              </a:rPr>
              <a:t> </a:t>
            </a:r>
            <a:r>
              <a:rPr lang="fr-CA" sz="1100" dirty="0" err="1">
                <a:solidFill>
                  <a:schemeClr val="bg1">
                    <a:lumMod val="65000"/>
                  </a:schemeClr>
                </a:solidFill>
              </a:rPr>
              <a:t>Cardo</a:t>
            </a:r>
            <a:r>
              <a:rPr lang="fr-CA" sz="1100" dirty="0">
                <a:solidFill>
                  <a:schemeClr val="bg1">
                    <a:lumMod val="65000"/>
                  </a:schemeClr>
                </a:solidFill>
              </a:rPr>
              <a:t> Martine, Sébastien Gauthier et Agence spatiale canadienne</a:t>
            </a:r>
          </a:p>
        </p:txBody>
      </p:sp>
      <p:pic>
        <p:nvPicPr>
          <p:cNvPr id="10" name="Picture 9" descr="Shape, circle&#10;&#10;Description automatically generated">
            <a:extLst>
              <a:ext uri="{FF2B5EF4-FFF2-40B4-BE49-F238E27FC236}">
                <a16:creationId xmlns:a16="http://schemas.microsoft.com/office/drawing/2014/main" id="{3A430A3F-CA27-6C40-A13C-1579B03E33F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11723"/>
          <a:stretch/>
        </p:blipFill>
        <p:spPr>
          <a:xfrm>
            <a:off x="5147299" y="1914190"/>
            <a:ext cx="2164102" cy="2064074"/>
          </a:xfrm>
          <a:prstGeom prst="rect">
            <a:avLst/>
          </a:prstGeom>
        </p:spPr>
      </p:pic>
      <p:sp>
        <p:nvSpPr>
          <p:cNvPr id="11" name="ZoneTexte 14">
            <a:extLst>
              <a:ext uri="{FF2B5EF4-FFF2-40B4-BE49-F238E27FC236}">
                <a16:creationId xmlns:a16="http://schemas.microsoft.com/office/drawing/2014/main" id="{EAE7F84B-28B2-1547-8C8A-39CBEF3BD381}"/>
              </a:ext>
            </a:extLst>
          </p:cNvPr>
          <p:cNvSpPr txBox="1">
            <a:spLocks noChangeArrowheads="1"/>
          </p:cNvSpPr>
          <p:nvPr/>
        </p:nvSpPr>
        <p:spPr bwMode="auto">
          <a:xfrm>
            <a:off x="509197" y="4452011"/>
            <a:ext cx="3226113" cy="1241365"/>
          </a:xfrm>
          <a:prstGeom prst="rect">
            <a:avLst/>
          </a:prstGeom>
          <a:noFill/>
          <a:ln w="9525">
            <a:noFill/>
            <a:miter lim="800000"/>
            <a:headEnd/>
            <a:tailEnd/>
          </a:ln>
        </p:spPr>
        <p:txBody>
          <a:bodyPr wrap="square" lIns="127000" tIns="127000" rIns="127000" bIns="127000">
            <a:spAutoFit/>
          </a:bodyPr>
          <a:lstStyle/>
          <a:p>
            <a:r>
              <a:rPr lang="fr-CA" sz="2400" dirty="0">
                <a:solidFill>
                  <a:srgbClr val="FFC000"/>
                </a:solidFill>
              </a:rPr>
              <a:t>Éclipse totale</a:t>
            </a:r>
          </a:p>
          <a:p>
            <a:r>
              <a:rPr lang="fr-CA" sz="2000" dirty="0">
                <a:solidFill>
                  <a:srgbClr val="AAE0FA"/>
                </a:solidFill>
              </a:rPr>
              <a:t>- quand la Lune bloque complètement le Soleil</a:t>
            </a:r>
          </a:p>
        </p:txBody>
      </p:sp>
      <p:sp>
        <p:nvSpPr>
          <p:cNvPr id="12" name="ZoneTexte 14">
            <a:extLst>
              <a:ext uri="{FF2B5EF4-FFF2-40B4-BE49-F238E27FC236}">
                <a16:creationId xmlns:a16="http://schemas.microsoft.com/office/drawing/2014/main" id="{40508CD9-96A3-9145-A38F-C825EFD0B458}"/>
              </a:ext>
            </a:extLst>
          </p:cNvPr>
          <p:cNvSpPr txBox="1">
            <a:spLocks noChangeArrowheads="1"/>
          </p:cNvSpPr>
          <p:nvPr/>
        </p:nvSpPr>
        <p:spPr bwMode="auto">
          <a:xfrm>
            <a:off x="4564856" y="4452011"/>
            <a:ext cx="3562830" cy="1733808"/>
          </a:xfrm>
          <a:prstGeom prst="rect">
            <a:avLst/>
          </a:prstGeom>
          <a:noFill/>
          <a:ln w="9525">
            <a:noFill/>
            <a:miter lim="800000"/>
            <a:headEnd/>
            <a:tailEnd/>
          </a:ln>
        </p:spPr>
        <p:txBody>
          <a:bodyPr wrap="square" lIns="127000" tIns="127000" rIns="127000" bIns="127000">
            <a:spAutoFit/>
          </a:bodyPr>
          <a:lstStyle/>
          <a:p>
            <a:r>
              <a:rPr lang="fr-CA" sz="2400" dirty="0">
                <a:solidFill>
                  <a:srgbClr val="FFC000"/>
                </a:solidFill>
              </a:rPr>
              <a:t>Éclipse annulaire</a:t>
            </a:r>
          </a:p>
          <a:p>
            <a:r>
              <a:rPr lang="fr-CA" dirty="0">
                <a:solidFill>
                  <a:srgbClr val="AAE0FA"/>
                </a:solidFill>
              </a:rPr>
              <a:t>- quand la Lune est directement devant le Soleil mais est trop petite pour complètement le bloquer</a:t>
            </a:r>
          </a:p>
        </p:txBody>
      </p:sp>
      <p:sp>
        <p:nvSpPr>
          <p:cNvPr id="13" name="ZoneTexte 14">
            <a:extLst>
              <a:ext uri="{FF2B5EF4-FFF2-40B4-BE49-F238E27FC236}">
                <a16:creationId xmlns:a16="http://schemas.microsoft.com/office/drawing/2014/main" id="{9E062E7D-EE4E-D74C-B887-49F1AEB2B461}"/>
              </a:ext>
            </a:extLst>
          </p:cNvPr>
          <p:cNvSpPr txBox="1">
            <a:spLocks noChangeArrowheads="1"/>
          </p:cNvSpPr>
          <p:nvPr/>
        </p:nvSpPr>
        <p:spPr bwMode="auto">
          <a:xfrm>
            <a:off x="8475349" y="4452905"/>
            <a:ext cx="2878451" cy="1456809"/>
          </a:xfrm>
          <a:prstGeom prst="rect">
            <a:avLst/>
          </a:prstGeom>
          <a:noFill/>
          <a:ln w="9525">
            <a:noFill/>
            <a:miter lim="800000"/>
            <a:headEnd/>
            <a:tailEnd/>
          </a:ln>
        </p:spPr>
        <p:txBody>
          <a:bodyPr wrap="square" lIns="127000" tIns="127000" rIns="127000" bIns="127000">
            <a:spAutoFit/>
          </a:bodyPr>
          <a:lstStyle/>
          <a:p>
            <a:r>
              <a:rPr lang="fr-CA" sz="2400" dirty="0">
                <a:solidFill>
                  <a:srgbClr val="FFC000"/>
                </a:solidFill>
              </a:rPr>
              <a:t>Éclipse partielle</a:t>
            </a:r>
          </a:p>
          <a:p>
            <a:r>
              <a:rPr lang="fr-CA" dirty="0">
                <a:solidFill>
                  <a:srgbClr val="AAE0FA"/>
                </a:solidFill>
              </a:rPr>
              <a:t>- quand la Lune n’est pas complètement devant le Soleil</a:t>
            </a:r>
          </a:p>
        </p:txBody>
      </p:sp>
      <p:pic>
        <p:nvPicPr>
          <p:cNvPr id="14" name="Picture 13" descr="A close up of a light&#10;&#10;Description automatically generated with low confidence">
            <a:extLst>
              <a:ext uri="{FF2B5EF4-FFF2-40B4-BE49-F238E27FC236}">
                <a16:creationId xmlns:a16="http://schemas.microsoft.com/office/drawing/2014/main" id="{EB31A446-38A6-064E-BC85-9B49EF8641E7}"/>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452446" y="1772790"/>
            <a:ext cx="2901354" cy="2346873"/>
          </a:xfrm>
          <a:prstGeom prst="rect">
            <a:avLst/>
          </a:prstGeom>
        </p:spPr>
      </p:pic>
    </p:spTree>
    <p:extLst>
      <p:ext uri="{BB962C8B-B14F-4D97-AF65-F5344CB8AC3E}">
        <p14:creationId xmlns:p14="http://schemas.microsoft.com/office/powerpoint/2010/main" val="2497970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06E94-9C9E-8248-AE3C-53421DAC3541}"/>
              </a:ext>
            </a:extLst>
          </p:cNvPr>
          <p:cNvSpPr>
            <a:spLocks noGrp="1"/>
          </p:cNvSpPr>
          <p:nvPr>
            <p:ph type="title"/>
          </p:nvPr>
        </p:nvSpPr>
        <p:spPr/>
        <p:txBody>
          <a:bodyPr/>
          <a:lstStyle/>
          <a:p>
            <a:r>
              <a:rPr lang="fr-CA" dirty="0"/>
              <a:t>Qu'est-ce que tu penses?</a:t>
            </a:r>
          </a:p>
        </p:txBody>
      </p:sp>
      <p:sp>
        <p:nvSpPr>
          <p:cNvPr id="5" name="Content Placeholder 4">
            <a:extLst>
              <a:ext uri="{FF2B5EF4-FFF2-40B4-BE49-F238E27FC236}">
                <a16:creationId xmlns:a16="http://schemas.microsoft.com/office/drawing/2014/main" id="{4FB54EA4-764D-FE4F-A0BB-D01BD2C8D2C3}"/>
              </a:ext>
            </a:extLst>
          </p:cNvPr>
          <p:cNvSpPr>
            <a:spLocks noGrp="1"/>
          </p:cNvSpPr>
          <p:nvPr>
            <p:ph idx="1"/>
          </p:nvPr>
        </p:nvSpPr>
        <p:spPr/>
        <p:txBody>
          <a:bodyPr>
            <a:normAutofit/>
          </a:bodyPr>
          <a:lstStyle/>
          <a:p>
            <a:pPr marL="0" indent="0">
              <a:buNone/>
            </a:pPr>
            <a:r>
              <a:rPr lang="fr-CA" sz="2400" dirty="0"/>
              <a:t>Nous savons qu'il existe 3 types d'éclipse solaire: </a:t>
            </a:r>
            <a:r>
              <a:rPr lang="fr-CA" sz="2400" dirty="0">
                <a:solidFill>
                  <a:srgbClr val="FFC000"/>
                </a:solidFill>
              </a:rPr>
              <a:t>partielle</a:t>
            </a:r>
            <a:r>
              <a:rPr lang="fr-CA" sz="2400" dirty="0"/>
              <a:t>, </a:t>
            </a:r>
            <a:r>
              <a:rPr lang="fr-CA" sz="2400" dirty="0">
                <a:solidFill>
                  <a:srgbClr val="FFC000"/>
                </a:solidFill>
              </a:rPr>
              <a:t>annulaire</a:t>
            </a:r>
            <a:r>
              <a:rPr lang="fr-CA" sz="2400" dirty="0"/>
              <a:t> et </a:t>
            </a:r>
            <a:r>
              <a:rPr lang="fr-CA" sz="2400" dirty="0">
                <a:solidFill>
                  <a:srgbClr val="FFC000"/>
                </a:solidFill>
              </a:rPr>
              <a:t>totale</a:t>
            </a:r>
            <a:r>
              <a:rPr lang="fr-CA" sz="2400" dirty="0"/>
              <a:t>.</a:t>
            </a:r>
          </a:p>
          <a:p>
            <a:pPr marL="0" indent="0">
              <a:buNone/>
            </a:pPr>
            <a:endParaRPr lang="fr-CA" sz="2400" dirty="0"/>
          </a:p>
          <a:p>
            <a:pPr marL="0" indent="0">
              <a:buNone/>
            </a:pPr>
            <a:r>
              <a:rPr lang="fr-CA" sz="2400" dirty="0"/>
              <a:t>À l'aide de mots et de diagrammes, expliquez la différence entre chaque type.</a:t>
            </a:r>
          </a:p>
          <a:p>
            <a:pPr marL="0" indent="0">
              <a:buNone/>
            </a:pPr>
            <a:endParaRPr lang="fr-CA" sz="2400" dirty="0"/>
          </a:p>
          <a:p>
            <a:pPr marL="0" indent="0">
              <a:buNone/>
            </a:pPr>
            <a:r>
              <a:rPr lang="fr-CA" sz="2400" dirty="0"/>
              <a:t>À considérer:</a:t>
            </a:r>
          </a:p>
          <a:p>
            <a:r>
              <a:rPr lang="fr-CA" sz="2400" dirty="0"/>
              <a:t>Qu'est-ce qui doit être vrai pour tous les types d'éclipse solaire? </a:t>
            </a:r>
          </a:p>
          <a:p>
            <a:r>
              <a:rPr lang="fr-CA" sz="2400" dirty="0"/>
              <a:t>Qu'est-ce qui pourrait être différent entre les trois types d'éclipse solaire, compte tenu de ce que tu sais sur le système Terre, Lune et Soleil?</a:t>
            </a:r>
            <a:endParaRPr lang="fr-CA" dirty="0"/>
          </a:p>
        </p:txBody>
      </p:sp>
    </p:spTree>
    <p:extLst>
      <p:ext uri="{BB962C8B-B14F-4D97-AF65-F5344CB8AC3E}">
        <p14:creationId xmlns:p14="http://schemas.microsoft.com/office/powerpoint/2010/main" val="37105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Espace réservé du tableau 15" descr="1107PPT-04 - Éclipses solaires totales 05 - Cosmagora.png">
            <a:extLst>
              <a:ext uri="{FF2B5EF4-FFF2-40B4-BE49-F238E27FC236}">
                <a16:creationId xmlns:a16="http://schemas.microsoft.com/office/drawing/2014/main" id="{C8FCCDC4-FE1F-3246-9E79-7A87934DE362}"/>
              </a:ext>
            </a:extLst>
          </p:cNvPr>
          <p:cNvPicPr>
            <a:picLocks noChangeAspect="1"/>
          </p:cNvPicPr>
          <p:nvPr/>
        </p:nvPicPr>
        <p:blipFill>
          <a:blip r:embed="rId3"/>
          <a:srcRect b="7354"/>
          <a:stretch>
            <a:fillRect/>
          </a:stretch>
        </p:blipFill>
        <p:spPr>
          <a:xfrm>
            <a:off x="2437529" y="101600"/>
            <a:ext cx="9724355" cy="6756400"/>
          </a:xfrm>
          <a:prstGeom prst="rect">
            <a:avLst/>
          </a:prstGeom>
          <a:solidFill>
            <a:schemeClr val="tx1">
              <a:lumMod val="75000"/>
              <a:lumOff val="25000"/>
            </a:schemeClr>
          </a:solidFill>
          <a:ln w="6350">
            <a:noFill/>
          </a:ln>
        </p:spPr>
      </p:pic>
      <p:sp>
        <p:nvSpPr>
          <p:cNvPr id="2" name="TextBox 1">
            <a:extLst>
              <a:ext uri="{FF2B5EF4-FFF2-40B4-BE49-F238E27FC236}">
                <a16:creationId xmlns:a16="http://schemas.microsoft.com/office/drawing/2014/main" id="{6791D538-19EA-9B4D-8F08-7BBB6FB34D93}"/>
              </a:ext>
            </a:extLst>
          </p:cNvPr>
          <p:cNvSpPr txBox="1"/>
          <p:nvPr/>
        </p:nvSpPr>
        <p:spPr>
          <a:xfrm>
            <a:off x="10292318" y="1127051"/>
            <a:ext cx="1084520" cy="372139"/>
          </a:xfrm>
          <a:prstGeom prst="rect">
            <a:avLst/>
          </a:prstGeom>
          <a:noFill/>
        </p:spPr>
        <p:txBody>
          <a:bodyPr wrap="square" rtlCol="0">
            <a:spAutoFit/>
          </a:bodyPr>
          <a:lstStyle/>
          <a:p>
            <a:r>
              <a:rPr lang="fr-CA">
                <a:solidFill>
                  <a:schemeClr val="bg1"/>
                </a:solidFill>
              </a:rPr>
              <a:t>Ombre</a:t>
            </a:r>
          </a:p>
        </p:txBody>
      </p:sp>
      <p:sp>
        <p:nvSpPr>
          <p:cNvPr id="4" name="TextBox 3">
            <a:extLst>
              <a:ext uri="{FF2B5EF4-FFF2-40B4-BE49-F238E27FC236}">
                <a16:creationId xmlns:a16="http://schemas.microsoft.com/office/drawing/2014/main" id="{E1B21D82-7518-AF47-B682-A3BE81B5CB11}"/>
              </a:ext>
            </a:extLst>
          </p:cNvPr>
          <p:cNvSpPr txBox="1"/>
          <p:nvPr/>
        </p:nvSpPr>
        <p:spPr>
          <a:xfrm>
            <a:off x="10178904" y="4029738"/>
            <a:ext cx="1368054" cy="369332"/>
          </a:xfrm>
          <a:prstGeom prst="rect">
            <a:avLst/>
          </a:prstGeom>
          <a:noFill/>
        </p:spPr>
        <p:txBody>
          <a:bodyPr wrap="square" rtlCol="0">
            <a:spAutoFit/>
          </a:bodyPr>
          <a:lstStyle/>
          <a:p>
            <a:r>
              <a:rPr lang="fr-CA">
                <a:solidFill>
                  <a:schemeClr val="bg1"/>
                </a:solidFill>
              </a:rPr>
              <a:t>Pénombre</a:t>
            </a:r>
          </a:p>
        </p:txBody>
      </p:sp>
      <p:cxnSp>
        <p:nvCxnSpPr>
          <p:cNvPr id="6" name="Straight Arrow Connector 5">
            <a:extLst>
              <a:ext uri="{FF2B5EF4-FFF2-40B4-BE49-F238E27FC236}">
                <a16:creationId xmlns:a16="http://schemas.microsoft.com/office/drawing/2014/main" id="{1E90990E-2A29-F944-AE3A-04021651D420}"/>
              </a:ext>
            </a:extLst>
          </p:cNvPr>
          <p:cNvCxnSpPr/>
          <p:nvPr/>
        </p:nvCxnSpPr>
        <p:spPr>
          <a:xfrm flipH="1">
            <a:off x="10579395" y="1499190"/>
            <a:ext cx="255182" cy="83997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169496C-DFEA-104A-A63C-72C2CBFA1452}"/>
              </a:ext>
            </a:extLst>
          </p:cNvPr>
          <p:cNvCxnSpPr>
            <a:cxnSpLocks/>
            <a:stCxn id="4" idx="0"/>
          </p:cNvCxnSpPr>
          <p:nvPr/>
        </p:nvCxnSpPr>
        <p:spPr>
          <a:xfrm flipH="1" flipV="1">
            <a:off x="10579395" y="2752059"/>
            <a:ext cx="283536" cy="12776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4">
            <a:extLst>
              <a:ext uri="{FF2B5EF4-FFF2-40B4-BE49-F238E27FC236}">
                <a16:creationId xmlns:a16="http://schemas.microsoft.com/office/drawing/2014/main" id="{6A940745-209C-294F-B715-A0EF48126AC3}"/>
              </a:ext>
            </a:extLst>
          </p:cNvPr>
          <p:cNvSpPr txBox="1">
            <a:spLocks/>
          </p:cNvSpPr>
          <p:nvPr/>
        </p:nvSpPr>
        <p:spPr>
          <a:xfrm>
            <a:off x="9601200" y="6470093"/>
            <a:ext cx="2590800"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600">
                <a:solidFill>
                  <a:schemeClr val="bg1">
                    <a:lumMod val="65000"/>
                  </a:schemeClr>
                </a:solidFill>
              </a:rPr>
              <a:t>Illustration pas à l’échelle</a:t>
            </a:r>
          </a:p>
        </p:txBody>
      </p:sp>
    </p:spTree>
    <p:extLst>
      <p:ext uri="{BB962C8B-B14F-4D97-AF65-F5344CB8AC3E}">
        <p14:creationId xmlns:p14="http://schemas.microsoft.com/office/powerpoint/2010/main" val="1414764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9D91F09-7310-A644-A7AC-48E836B58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128" y="0"/>
            <a:ext cx="9144000" cy="6858000"/>
          </a:xfrm>
          <a:prstGeom prst="rect">
            <a:avLst/>
          </a:prstGeom>
        </p:spPr>
      </p:pic>
      <p:sp>
        <p:nvSpPr>
          <p:cNvPr id="3" name="Content Placeholder 4">
            <a:extLst>
              <a:ext uri="{FF2B5EF4-FFF2-40B4-BE49-F238E27FC236}">
                <a16:creationId xmlns:a16="http://schemas.microsoft.com/office/drawing/2014/main" id="{2CF84EE0-D12A-7F48-ABD0-8C5A385CF724}"/>
              </a:ext>
            </a:extLst>
          </p:cNvPr>
          <p:cNvSpPr txBox="1">
            <a:spLocks/>
          </p:cNvSpPr>
          <p:nvPr/>
        </p:nvSpPr>
        <p:spPr>
          <a:xfrm>
            <a:off x="9601200" y="6470093"/>
            <a:ext cx="2590800"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600">
                <a:solidFill>
                  <a:schemeClr val="bg1">
                    <a:lumMod val="65000"/>
                  </a:schemeClr>
                </a:solidFill>
              </a:rPr>
              <a:t>Illustration pas à l’échelle</a:t>
            </a:r>
          </a:p>
        </p:txBody>
      </p:sp>
    </p:spTree>
    <p:extLst>
      <p:ext uri="{BB962C8B-B14F-4D97-AF65-F5344CB8AC3E}">
        <p14:creationId xmlns:p14="http://schemas.microsoft.com/office/powerpoint/2010/main" val="383825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DAA774-3045-FD40-862A-45E3819BFDDE}"/>
              </a:ext>
            </a:extLst>
          </p:cNvPr>
          <p:cNvSpPr txBox="1">
            <a:spLocks/>
          </p:cNvSpPr>
          <p:nvPr/>
        </p:nvSpPr>
        <p:spPr>
          <a:xfrm>
            <a:off x="1524000" y="2675560"/>
            <a:ext cx="9144000" cy="1145454"/>
          </a:xfrm>
          <a:prstGeom prst="rect">
            <a:avLst/>
          </a:prstGeom>
        </p:spPr>
        <p:txBody>
          <a:bodyPr vert="horz" lIns="91440" tIns="45720" rIns="91440" bIns="45720" rtlCol="0" anchor="ctr">
            <a:normAutofit fontScale="92500"/>
          </a:bodyPr>
          <a:lst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a:lstStyle>
          <a:p>
            <a:r>
              <a:rPr lang="fr-CA" dirty="0">
                <a:solidFill>
                  <a:schemeClr val="accent3"/>
                </a:solidFill>
              </a:rPr>
              <a:t>Activité de démonstration des éclipses</a:t>
            </a:r>
          </a:p>
        </p:txBody>
      </p:sp>
    </p:spTree>
    <p:extLst>
      <p:ext uri="{BB962C8B-B14F-4D97-AF65-F5344CB8AC3E}">
        <p14:creationId xmlns:p14="http://schemas.microsoft.com/office/powerpoint/2010/main" val="1299132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7EBF-91D5-0748-8D49-686970A77061}"/>
              </a:ext>
            </a:extLst>
          </p:cNvPr>
          <p:cNvSpPr>
            <a:spLocks noGrp="1"/>
          </p:cNvSpPr>
          <p:nvPr>
            <p:ph type="title"/>
          </p:nvPr>
        </p:nvSpPr>
        <p:spPr>
          <a:xfrm>
            <a:off x="838200" y="97652"/>
            <a:ext cx="10515600" cy="1325563"/>
          </a:xfrm>
        </p:spPr>
        <p:txBody>
          <a:bodyPr/>
          <a:lstStyle/>
          <a:p>
            <a:pPr algn="ctr"/>
            <a:r>
              <a:rPr lang="fr-CA" dirty="0"/>
              <a:t>Méthode</a:t>
            </a:r>
          </a:p>
        </p:txBody>
      </p:sp>
      <p:sp>
        <p:nvSpPr>
          <p:cNvPr id="3" name="Text Placeholder 3">
            <a:extLst>
              <a:ext uri="{FF2B5EF4-FFF2-40B4-BE49-F238E27FC236}">
                <a16:creationId xmlns:a16="http://schemas.microsoft.com/office/drawing/2014/main" id="{4FF1FEC2-9385-C240-99E1-855271A145E7}"/>
              </a:ext>
            </a:extLst>
          </p:cNvPr>
          <p:cNvSpPr txBox="1">
            <a:spLocks/>
          </p:cNvSpPr>
          <p:nvPr/>
        </p:nvSpPr>
        <p:spPr>
          <a:xfrm>
            <a:off x="1115568" y="1360408"/>
            <a:ext cx="10515600" cy="1881541"/>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fr-CA" sz="2400" b="0" dirty="0">
                <a:solidFill>
                  <a:prstClr val="white"/>
                </a:solidFill>
              </a:rPr>
              <a:t>Tenez la règle au Soleil et alignez la Terre et la Lune pour créer une éclipse solaire ou lunaire. </a:t>
            </a:r>
          </a:p>
          <a:p>
            <a:pPr lvl="1"/>
            <a:endParaRPr lang="fr-CA" sz="2400" b="0" dirty="0">
              <a:solidFill>
                <a:prstClr val="white"/>
              </a:solidFill>
            </a:endParaRPr>
          </a:p>
          <a:p>
            <a:pPr lvl="1"/>
            <a:r>
              <a:rPr lang="fr-CA" sz="2400" b="0" dirty="0">
                <a:solidFill>
                  <a:prstClr val="white"/>
                </a:solidFill>
              </a:rPr>
              <a:t>Faites attention à ne pas créer d'ombres avec vos mains. </a:t>
            </a:r>
          </a:p>
        </p:txBody>
      </p:sp>
      <p:sp>
        <p:nvSpPr>
          <p:cNvPr id="4" name="ZoneTexte 14">
            <a:extLst>
              <a:ext uri="{FF2B5EF4-FFF2-40B4-BE49-F238E27FC236}">
                <a16:creationId xmlns:a16="http://schemas.microsoft.com/office/drawing/2014/main" id="{64C941FB-33B1-C14F-A5A2-AF5E7DE4F3CC}"/>
              </a:ext>
            </a:extLst>
          </p:cNvPr>
          <p:cNvSpPr txBox="1"/>
          <p:nvPr/>
        </p:nvSpPr>
        <p:spPr>
          <a:xfrm>
            <a:off x="6710334" y="3597755"/>
            <a:ext cx="4643466" cy="2472472"/>
          </a:xfrm>
          <a:prstGeom prst="rect">
            <a:avLst/>
          </a:prstGeom>
          <a:noFill/>
        </p:spPr>
        <p:txBody>
          <a:bodyPr wrap="square" lIns="127000" tIns="127000" rIns="127000" bIns="127000" rtlCol="0">
            <a:spAutoFit/>
          </a:bodyPr>
          <a:lstStyle/>
          <a:p>
            <a:r>
              <a:rPr lang="fr-CA" sz="2400" dirty="0">
                <a:solidFill>
                  <a:srgbClr val="FFFFFF"/>
                </a:solidFill>
              </a:rPr>
              <a:t>Comme l'alignement peut être difficile, nous pouvons utiliser les ombres des deux balles au sol. Elles devraient être l’une par-dessus l’autre pour créer une éclipse. </a:t>
            </a:r>
          </a:p>
        </p:txBody>
      </p:sp>
      <p:pic>
        <p:nvPicPr>
          <p:cNvPr id="5" name="Table Placeholder 1">
            <a:extLst>
              <a:ext uri="{FF2B5EF4-FFF2-40B4-BE49-F238E27FC236}">
                <a16:creationId xmlns:a16="http://schemas.microsoft.com/office/drawing/2014/main" id="{53DC0CDB-576E-7648-BBD8-E5B48584EA6E}"/>
              </a:ext>
            </a:extLst>
          </p:cNvPr>
          <p:cNvPicPr>
            <a:picLocks noChangeAspect="1"/>
          </p:cNvPicPr>
          <p:nvPr/>
        </p:nvPicPr>
        <p:blipFill rotWithShape="1">
          <a:blip r:embed="rId3">
            <a:extLst>
              <a:ext uri="{28A0092B-C50C-407E-A947-70E740481C1C}">
                <a14:useLocalDpi xmlns:a14="http://schemas.microsoft.com/office/drawing/2010/main" val="0"/>
              </a:ext>
            </a:extLst>
          </a:blip>
          <a:srcRect t="19180" b="7018"/>
          <a:stretch/>
        </p:blipFill>
        <p:spPr>
          <a:xfrm>
            <a:off x="1655985" y="3616052"/>
            <a:ext cx="4643466" cy="2570246"/>
          </a:xfrm>
          <a:prstGeom prst="rect">
            <a:avLst/>
          </a:prstGeom>
          <a:solidFill>
            <a:schemeClr val="tx1">
              <a:lumMod val="75000"/>
              <a:lumOff val="25000"/>
            </a:schemeClr>
          </a:solidFill>
          <a:ln w="6350">
            <a:solidFill>
              <a:schemeClr val="bg1"/>
            </a:solidFill>
          </a:ln>
        </p:spPr>
      </p:pic>
    </p:spTree>
    <p:extLst>
      <p:ext uri="{BB962C8B-B14F-4D97-AF65-F5344CB8AC3E}">
        <p14:creationId xmlns:p14="http://schemas.microsoft.com/office/powerpoint/2010/main" val="31431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6BC1-4ACE-B74A-92EB-C2AC694B302C}"/>
              </a:ext>
            </a:extLst>
          </p:cNvPr>
          <p:cNvSpPr>
            <a:spLocks noGrp="1"/>
          </p:cNvSpPr>
          <p:nvPr>
            <p:ph type="title"/>
          </p:nvPr>
        </p:nvSpPr>
        <p:spPr/>
        <p:txBody>
          <a:bodyPr/>
          <a:lstStyle/>
          <a:p>
            <a:r>
              <a:rPr lang="fr-CA" dirty="0"/>
              <a:t>Observation: éclipse solaire</a:t>
            </a:r>
          </a:p>
        </p:txBody>
      </p:sp>
      <p:pic>
        <p:nvPicPr>
          <p:cNvPr id="3" name="Picture 2" descr="C:\Fichiers\DU\2014\webinars\éclipses- FR - Octobre\images\activité - modèle\activité2.JPG">
            <a:extLst>
              <a:ext uri="{FF2B5EF4-FFF2-40B4-BE49-F238E27FC236}">
                <a16:creationId xmlns:a16="http://schemas.microsoft.com/office/drawing/2014/main" id="{5E9CD649-DA56-7340-92BC-642E935C2279}"/>
              </a:ext>
            </a:extLst>
          </p:cNvPr>
          <p:cNvPicPr>
            <a:picLocks noChangeAspect="1" noChangeArrowheads="1"/>
          </p:cNvPicPr>
          <p:nvPr/>
        </p:nvPicPr>
        <p:blipFill>
          <a:blip r:embed="rId3"/>
          <a:srcRect l="45517" t="33783" r="1875" b="8333"/>
          <a:stretch>
            <a:fillRect/>
          </a:stretch>
        </p:blipFill>
        <p:spPr bwMode="auto">
          <a:xfrm>
            <a:off x="4777857" y="1789177"/>
            <a:ext cx="4810453" cy="3969642"/>
          </a:xfrm>
          <a:prstGeom prst="rect">
            <a:avLst/>
          </a:prstGeom>
          <a:noFill/>
          <a:ln>
            <a:solidFill>
              <a:schemeClr val="bg1"/>
            </a:solidFill>
          </a:ln>
        </p:spPr>
      </p:pic>
      <p:cxnSp>
        <p:nvCxnSpPr>
          <p:cNvPr id="4" name="Connecteur droit avec flèche 16">
            <a:extLst>
              <a:ext uri="{FF2B5EF4-FFF2-40B4-BE49-F238E27FC236}">
                <a16:creationId xmlns:a16="http://schemas.microsoft.com/office/drawing/2014/main" id="{AC406744-CEEA-564D-BAA2-CF53F4A684B2}"/>
              </a:ext>
            </a:extLst>
          </p:cNvPr>
          <p:cNvCxnSpPr/>
          <p:nvPr/>
        </p:nvCxnSpPr>
        <p:spPr>
          <a:xfrm flipV="1">
            <a:off x="4163822" y="2979246"/>
            <a:ext cx="3234155" cy="1240056"/>
          </a:xfrm>
          <a:prstGeom prst="straightConnector1">
            <a:avLst/>
          </a:prstGeom>
          <a:ln w="57150">
            <a:solidFill>
              <a:srgbClr val="30BEFC"/>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5" name="Text Placeholder 3">
            <a:extLst>
              <a:ext uri="{FF2B5EF4-FFF2-40B4-BE49-F238E27FC236}">
                <a16:creationId xmlns:a16="http://schemas.microsoft.com/office/drawing/2014/main" id="{1ED36F6B-27F9-DF45-8CD7-2CB0463C3B04}"/>
              </a:ext>
            </a:extLst>
          </p:cNvPr>
          <p:cNvSpPr txBox="1">
            <a:spLocks/>
          </p:cNvSpPr>
          <p:nvPr/>
        </p:nvSpPr>
        <p:spPr>
          <a:xfrm>
            <a:off x="1758759" y="4164322"/>
            <a:ext cx="2817184" cy="564257"/>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fr-CA" sz="2000" b="0">
                <a:solidFill>
                  <a:prstClr val="white"/>
                </a:solidFill>
              </a:rPr>
              <a:t>Ombre de la lune</a:t>
            </a:r>
            <a:endParaRPr lang="fr-CA" sz="2000" b="0">
              <a:solidFill>
                <a:prstClr val="white"/>
              </a:solidFill>
              <a:latin typeface="Arial"/>
            </a:endParaRPr>
          </a:p>
        </p:txBody>
      </p:sp>
    </p:spTree>
    <p:extLst>
      <p:ext uri="{BB962C8B-B14F-4D97-AF65-F5344CB8AC3E}">
        <p14:creationId xmlns:p14="http://schemas.microsoft.com/office/powerpoint/2010/main" val="2424046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04EC-4231-E14E-9BC2-4346294D9D9A}"/>
              </a:ext>
            </a:extLst>
          </p:cNvPr>
          <p:cNvSpPr>
            <a:spLocks noGrp="1"/>
          </p:cNvSpPr>
          <p:nvPr>
            <p:ph type="title"/>
          </p:nvPr>
        </p:nvSpPr>
        <p:spPr/>
        <p:txBody>
          <a:bodyPr/>
          <a:lstStyle/>
          <a:p>
            <a:r>
              <a:rPr lang="fr-CA" dirty="0"/>
              <a:t>observation: éclipse lunaire</a:t>
            </a:r>
          </a:p>
        </p:txBody>
      </p:sp>
      <p:pic>
        <p:nvPicPr>
          <p:cNvPr id="3" name="Picture 2" descr="C:\Fichiers\DU\2014\webinars\éclipses- FR - Octobre\images\activité - modèle\activité_lune_éclairée.JPG">
            <a:extLst>
              <a:ext uri="{FF2B5EF4-FFF2-40B4-BE49-F238E27FC236}">
                <a16:creationId xmlns:a16="http://schemas.microsoft.com/office/drawing/2014/main" id="{12550CEF-653D-B84A-84D5-80B6B4AC7638}"/>
              </a:ext>
            </a:extLst>
          </p:cNvPr>
          <p:cNvPicPr>
            <a:picLocks noChangeAspect="1" noChangeArrowheads="1"/>
          </p:cNvPicPr>
          <p:nvPr/>
        </p:nvPicPr>
        <p:blipFill>
          <a:blip r:embed="rId3"/>
          <a:srcRect l="52586" t="54306" b="8332"/>
          <a:stretch>
            <a:fillRect/>
          </a:stretch>
        </p:blipFill>
        <p:spPr bwMode="auto">
          <a:xfrm>
            <a:off x="323959" y="2779776"/>
            <a:ext cx="5365087" cy="3170729"/>
          </a:xfrm>
          <a:prstGeom prst="rect">
            <a:avLst/>
          </a:prstGeom>
          <a:noFill/>
          <a:ln>
            <a:solidFill>
              <a:schemeClr val="bg1"/>
            </a:solidFill>
          </a:ln>
        </p:spPr>
      </p:pic>
      <p:pic>
        <p:nvPicPr>
          <p:cNvPr id="4" name="Picture 3" descr="C:\Fichiers\DU\2014\webinars\éclipses- FR - Octobre\images\activité - modèle\activité_lune_eclipsée.JPG">
            <a:extLst>
              <a:ext uri="{FF2B5EF4-FFF2-40B4-BE49-F238E27FC236}">
                <a16:creationId xmlns:a16="http://schemas.microsoft.com/office/drawing/2014/main" id="{DFBC416D-D3C4-C249-85E7-F30DA137AB37}"/>
              </a:ext>
            </a:extLst>
          </p:cNvPr>
          <p:cNvPicPr>
            <a:picLocks noChangeAspect="1" noChangeArrowheads="1"/>
          </p:cNvPicPr>
          <p:nvPr/>
        </p:nvPicPr>
        <p:blipFill>
          <a:blip r:embed="rId4"/>
          <a:srcRect l="53621" t="65517"/>
          <a:stretch>
            <a:fillRect/>
          </a:stretch>
        </p:blipFill>
        <p:spPr bwMode="auto">
          <a:xfrm>
            <a:off x="6095999" y="2779776"/>
            <a:ext cx="5741753" cy="3201721"/>
          </a:xfrm>
          <a:prstGeom prst="rect">
            <a:avLst/>
          </a:prstGeom>
          <a:noFill/>
          <a:ln>
            <a:solidFill>
              <a:schemeClr val="bg1"/>
            </a:solidFill>
          </a:ln>
        </p:spPr>
      </p:pic>
      <p:sp>
        <p:nvSpPr>
          <p:cNvPr id="5" name="Text Placeholder 3">
            <a:extLst>
              <a:ext uri="{FF2B5EF4-FFF2-40B4-BE49-F238E27FC236}">
                <a16:creationId xmlns:a16="http://schemas.microsoft.com/office/drawing/2014/main" id="{9408D1D2-DDA3-6C40-AAB9-700691055B26}"/>
              </a:ext>
            </a:extLst>
          </p:cNvPr>
          <p:cNvSpPr txBox="1">
            <a:spLocks/>
          </p:cNvSpPr>
          <p:nvPr/>
        </p:nvSpPr>
        <p:spPr>
          <a:xfrm>
            <a:off x="1977822" y="2038872"/>
            <a:ext cx="2566879" cy="625812"/>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fr-CA" sz="2400" b="0" dirty="0">
                <a:solidFill>
                  <a:prstClr val="white"/>
                </a:solidFill>
              </a:rPr>
              <a:t>Lune éclairée</a:t>
            </a:r>
          </a:p>
        </p:txBody>
      </p:sp>
      <p:sp>
        <p:nvSpPr>
          <p:cNvPr id="6" name="Text Placeholder 3">
            <a:extLst>
              <a:ext uri="{FF2B5EF4-FFF2-40B4-BE49-F238E27FC236}">
                <a16:creationId xmlns:a16="http://schemas.microsoft.com/office/drawing/2014/main" id="{54B4644F-A9EC-764C-A54A-AFE19299FB8B}"/>
              </a:ext>
            </a:extLst>
          </p:cNvPr>
          <p:cNvSpPr txBox="1">
            <a:spLocks/>
          </p:cNvSpPr>
          <p:nvPr/>
        </p:nvSpPr>
        <p:spPr>
          <a:xfrm>
            <a:off x="7268781" y="2047776"/>
            <a:ext cx="2638096" cy="625812"/>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None/>
            </a:pPr>
            <a:r>
              <a:rPr lang="fr-CA" sz="2400" b="0" dirty="0">
                <a:solidFill>
                  <a:prstClr val="white"/>
                </a:solidFill>
              </a:rPr>
              <a:t>Lune éclipsée</a:t>
            </a:r>
          </a:p>
        </p:txBody>
      </p:sp>
    </p:spTree>
    <p:extLst>
      <p:ext uri="{BB962C8B-B14F-4D97-AF65-F5344CB8AC3E}">
        <p14:creationId xmlns:p14="http://schemas.microsoft.com/office/powerpoint/2010/main" val="620487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EE3989-CB54-844B-B02A-95A0B23779BF}"/>
              </a:ext>
            </a:extLst>
          </p:cNvPr>
          <p:cNvSpPr txBox="1">
            <a:spLocks/>
          </p:cNvSpPr>
          <p:nvPr/>
        </p:nvSpPr>
        <p:spPr>
          <a:xfrm>
            <a:off x="997253" y="2229752"/>
            <a:ext cx="5868768" cy="3580467"/>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8737" lvl="1" indent="0">
              <a:buNone/>
            </a:pPr>
            <a:r>
              <a:rPr lang="fr-CA" sz="2000" b="0" dirty="0">
                <a:solidFill>
                  <a:prstClr val="white"/>
                </a:solidFill>
                <a:latin typeface="Avenir Light" panose="020B0402020203020204" pitchFamily="34" charset="77"/>
              </a:rPr>
              <a:t>Cette activité provient de l’ « </a:t>
            </a:r>
            <a:r>
              <a:rPr lang="fr-CA" sz="2000" b="0" dirty="0" err="1">
                <a:solidFill>
                  <a:prstClr val="white"/>
                </a:solidFill>
                <a:latin typeface="Avenir Light" panose="020B0402020203020204" pitchFamily="34" charset="77"/>
              </a:rPr>
              <a:t>Astronomical</a:t>
            </a:r>
            <a:r>
              <a:rPr lang="fr-CA" sz="2000" b="0" dirty="0">
                <a:solidFill>
                  <a:prstClr val="white"/>
                </a:solidFill>
                <a:latin typeface="Avenir Light" panose="020B0402020203020204" pitchFamily="34" charset="77"/>
              </a:rPr>
              <a:t> Society of the Pacific »: </a:t>
            </a:r>
            <a:r>
              <a:rPr lang="fr-CA" sz="2000" b="0" dirty="0">
                <a:solidFill>
                  <a:prstClr val="white"/>
                </a:solidFill>
                <a:latin typeface="Avenir Light" panose="020B0402020203020204" pitchFamily="34" charset="77"/>
                <a:hlinkClick r:id="rId3"/>
              </a:rPr>
              <a:t>https://myasp.astrosociety.org/product/KT110/yardstick-eclipse-activity-set-of-5</a:t>
            </a:r>
            <a:endParaRPr lang="fr-CA" sz="2000" b="0" dirty="0">
              <a:solidFill>
                <a:prstClr val="white"/>
              </a:solidFill>
              <a:latin typeface="Avenir Light" panose="020B0402020203020204" pitchFamily="34" charset="77"/>
            </a:endParaRPr>
          </a:p>
          <a:p>
            <a:pPr marL="58737" lvl="1" indent="0">
              <a:buNone/>
            </a:pPr>
            <a:endParaRPr lang="fr-CA" sz="2000" b="0" dirty="0">
              <a:solidFill>
                <a:prstClr val="white"/>
              </a:solidFill>
              <a:latin typeface="Avenir Light" panose="020B0402020203020204" pitchFamily="34" charset="77"/>
            </a:endParaRPr>
          </a:p>
          <a:p>
            <a:pPr marL="58737" lvl="1" indent="0">
              <a:buNone/>
            </a:pPr>
            <a:r>
              <a:rPr lang="fr-CA" sz="2000" b="0" dirty="0">
                <a:solidFill>
                  <a:prstClr val="white"/>
                </a:solidFill>
                <a:latin typeface="Avenir Light" panose="020B0402020203020204" pitchFamily="34" charset="77"/>
              </a:rPr>
              <a:t>Vous pouvez visionner une vidéo qu’ils ont créée (en anglais seulement): </a:t>
            </a:r>
            <a:r>
              <a:rPr lang="fr-CA" sz="2000" b="0" dirty="0">
                <a:solidFill>
                  <a:prstClr val="white"/>
                </a:solidFill>
                <a:latin typeface="Avenir Light" panose="020B0402020203020204" pitchFamily="34" charset="77"/>
                <a:hlinkClick r:id="rId4"/>
              </a:rPr>
              <a:t>https://youtu.be/FVYLHCezJug</a:t>
            </a:r>
            <a:endParaRPr lang="fr-CA" sz="2000" b="0" dirty="0">
              <a:solidFill>
                <a:prstClr val="white"/>
              </a:solidFill>
              <a:latin typeface="Avenir Light" panose="020B0402020203020204" pitchFamily="34" charset="77"/>
            </a:endParaRPr>
          </a:p>
          <a:p>
            <a:pPr marL="58737" lvl="1" indent="0">
              <a:buNone/>
            </a:pPr>
            <a:endParaRPr lang="fr-CA" sz="2000" b="0" dirty="0">
              <a:solidFill>
                <a:prstClr val="white"/>
              </a:solidFill>
              <a:latin typeface="Avenir Light" panose="020B0402020203020204" pitchFamily="34" charset="77"/>
            </a:endParaRPr>
          </a:p>
          <a:p>
            <a:pPr marL="58737" lvl="1" indent="0">
              <a:buNone/>
            </a:pPr>
            <a:endParaRPr lang="fr-CA" sz="2000" b="0" dirty="0">
              <a:solidFill>
                <a:prstClr val="white"/>
              </a:solidFill>
              <a:latin typeface="Avenir Light" panose="020B0402020203020204" pitchFamily="34" charset="77"/>
            </a:endParaRPr>
          </a:p>
        </p:txBody>
      </p:sp>
      <p:sp>
        <p:nvSpPr>
          <p:cNvPr id="6" name="Title 1">
            <a:extLst>
              <a:ext uri="{FF2B5EF4-FFF2-40B4-BE49-F238E27FC236}">
                <a16:creationId xmlns:a16="http://schemas.microsoft.com/office/drawing/2014/main" id="{91B5AB88-313F-ED41-82F3-D451401A5010}"/>
              </a:ext>
            </a:extLst>
          </p:cNvPr>
          <p:cNvSpPr txBox="1">
            <a:spLocks/>
          </p:cNvSpPr>
          <p:nvPr/>
        </p:nvSpPr>
        <p:spPr>
          <a:xfrm>
            <a:off x="1523999" y="316948"/>
            <a:ext cx="9144000" cy="1145454"/>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a:lstStyle>
          <a:p>
            <a:r>
              <a:rPr lang="fr-CA" dirty="0">
                <a:solidFill>
                  <a:schemeClr val="accent3"/>
                </a:solidFill>
              </a:rPr>
              <a:t>activité de démo d’éclipse</a:t>
            </a:r>
          </a:p>
        </p:txBody>
      </p:sp>
      <p:pic>
        <p:nvPicPr>
          <p:cNvPr id="1026" name="Picture 2">
            <a:extLst>
              <a:ext uri="{FF2B5EF4-FFF2-40B4-BE49-F238E27FC236}">
                <a16:creationId xmlns:a16="http://schemas.microsoft.com/office/drawing/2014/main" id="{C7C0A42E-E4A5-E14B-99B0-DC735A62A7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96" b="8096"/>
          <a:stretch/>
        </p:blipFill>
        <p:spPr bwMode="auto">
          <a:xfrm>
            <a:off x="7273758" y="1836126"/>
            <a:ext cx="4318000" cy="366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8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EE3989-CB54-844B-B02A-95A0B23779BF}"/>
              </a:ext>
            </a:extLst>
          </p:cNvPr>
          <p:cNvSpPr txBox="1">
            <a:spLocks/>
          </p:cNvSpPr>
          <p:nvPr/>
        </p:nvSpPr>
        <p:spPr>
          <a:xfrm>
            <a:off x="1124752" y="1461764"/>
            <a:ext cx="9701744" cy="2718693"/>
          </a:xfrm>
          <a:prstGeom prst="rect">
            <a:avLst/>
          </a:prstGeom>
          <a:noFill/>
        </p:spPr>
        <p:txBody>
          <a:bodyPr wrap="square" lIns="127000" tIns="127000" rIns="127000" bIns="127000">
            <a:spAutoFit/>
          </a:bodyPr>
          <a:lstStyle>
            <a:lvl1pPr marL="0" indent="0" algn="l" defTabSz="457200" rtl="0" eaLnBrk="1" latinLnBrk="0" hangingPunct="1">
              <a:spcBef>
                <a:spcPct val="20000"/>
              </a:spcBef>
              <a:buFont typeface="Wingdings" charset="2"/>
              <a:buNone/>
              <a:defRPr sz="1800" b="1" kern="1200">
                <a:solidFill>
                  <a:schemeClr val="bg1"/>
                </a:solidFill>
                <a:latin typeface="+mn-lt"/>
                <a:ea typeface="+mn-ea"/>
                <a:cs typeface="+mn-cs"/>
              </a:defRPr>
            </a:lvl1pPr>
            <a:lvl2pPr marL="292100" indent="-233363" algn="l" defTabSz="457200" rtl="0" eaLnBrk="1" latinLnBrk="0" hangingPunct="1">
              <a:spcBef>
                <a:spcPct val="20000"/>
              </a:spcBef>
              <a:buFont typeface="Wingdings" charset="2"/>
              <a:buChar char=""/>
              <a:defRPr sz="1600" b="1" kern="1200">
                <a:solidFill>
                  <a:schemeClr val="bg1"/>
                </a:solidFill>
                <a:latin typeface="+mn-lt"/>
                <a:ea typeface="+mn-ea"/>
                <a:cs typeface="+mn-cs"/>
              </a:defRPr>
            </a:lvl2pPr>
            <a:lvl3pPr marL="481013"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3pPr>
            <a:lvl4pPr marL="715963" indent="-176213" algn="l" defTabSz="457200" rtl="0" eaLnBrk="1" latinLnBrk="0" hangingPunct="1">
              <a:spcBef>
                <a:spcPct val="20000"/>
              </a:spcBef>
              <a:buFont typeface="Arial"/>
              <a:buChar char="•"/>
              <a:tabLst/>
              <a:defRPr sz="1400" b="1" kern="1200">
                <a:solidFill>
                  <a:schemeClr val="bg1"/>
                </a:solidFill>
                <a:latin typeface="+mn-lt"/>
                <a:ea typeface="+mn-ea"/>
                <a:cs typeface="+mn-cs"/>
              </a:defRPr>
            </a:lvl4pPr>
            <a:lvl5pPr marL="890588" indent="-174625" algn="l" defTabSz="457200" rtl="0" eaLnBrk="1" latinLnBrk="0" hangingPunct="1">
              <a:spcBef>
                <a:spcPct val="20000"/>
              </a:spcBef>
              <a:buFont typeface="Arial"/>
              <a:buChar char="•"/>
              <a:tabLst/>
              <a:defRPr sz="14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fr-FR" sz="2000" b="0" dirty="0">
                <a:solidFill>
                  <a:prstClr val="white"/>
                </a:solidFill>
              </a:rPr>
              <a:t>Boule en polystyrène - 2,5 cm (Terre)</a:t>
            </a:r>
          </a:p>
          <a:p>
            <a:pPr lvl="1"/>
            <a:r>
              <a:rPr lang="fr-FR" sz="2000" b="0" dirty="0">
                <a:solidFill>
                  <a:prstClr val="white"/>
                </a:solidFill>
              </a:rPr>
              <a:t>Boule de polystyrène d'environ 0,7 cm (Lune)</a:t>
            </a:r>
          </a:p>
          <a:p>
            <a:pPr lvl="1"/>
            <a:r>
              <a:rPr lang="fr-FR" sz="2000" b="0" dirty="0">
                <a:solidFill>
                  <a:prstClr val="white"/>
                </a:solidFill>
              </a:rPr>
              <a:t>2 trombones</a:t>
            </a:r>
          </a:p>
          <a:p>
            <a:pPr lvl="1"/>
            <a:r>
              <a:rPr lang="fr-FR" sz="2000" b="0" dirty="0">
                <a:solidFill>
                  <a:prstClr val="white"/>
                </a:solidFill>
              </a:rPr>
              <a:t>Règle ou bâton de 1 m</a:t>
            </a:r>
          </a:p>
          <a:p>
            <a:pPr lvl="1"/>
            <a:endParaRPr lang="fr-FR" sz="2000" b="0" dirty="0">
              <a:solidFill>
                <a:prstClr val="white"/>
              </a:solidFill>
            </a:endParaRPr>
          </a:p>
          <a:p>
            <a:pPr marL="58737" lvl="1" indent="0">
              <a:buNone/>
            </a:pPr>
            <a:r>
              <a:rPr lang="fr-FR" sz="2000" b="0" dirty="0">
                <a:solidFill>
                  <a:prstClr val="white"/>
                </a:solidFill>
              </a:rPr>
              <a:t>Sur la règle, placez les boules espacées de 75 cm. Cela représente maintenant le système Terre-Lune à l'échelle.</a:t>
            </a:r>
            <a:endParaRPr lang="en-CA" sz="2000" b="0" dirty="0">
              <a:solidFill>
                <a:prstClr val="white"/>
              </a:solidFill>
            </a:endParaRPr>
          </a:p>
        </p:txBody>
      </p:sp>
      <p:pic>
        <p:nvPicPr>
          <p:cNvPr id="5" name="Table Placeholder 1">
            <a:extLst>
              <a:ext uri="{FF2B5EF4-FFF2-40B4-BE49-F238E27FC236}">
                <a16:creationId xmlns:a16="http://schemas.microsoft.com/office/drawing/2014/main" id="{A3B3D414-EC4E-D84D-ACDC-D49AB9275243}"/>
              </a:ext>
            </a:extLst>
          </p:cNvPr>
          <p:cNvPicPr>
            <a:picLocks noChangeAspect="1"/>
          </p:cNvPicPr>
          <p:nvPr/>
        </p:nvPicPr>
        <p:blipFill rotWithShape="1">
          <a:blip r:embed="rId3">
            <a:extLst>
              <a:ext uri="{28A0092B-C50C-407E-A947-70E740481C1C}">
                <a14:useLocalDpi xmlns:a14="http://schemas.microsoft.com/office/drawing/2010/main" val="0"/>
              </a:ext>
            </a:extLst>
          </a:blip>
          <a:srcRect t="39962" b="41792"/>
          <a:stretch/>
        </p:blipFill>
        <p:spPr>
          <a:xfrm>
            <a:off x="1124752" y="4367957"/>
            <a:ext cx="10133324" cy="1386667"/>
          </a:xfrm>
          <a:prstGeom prst="rect">
            <a:avLst/>
          </a:prstGeom>
          <a:solidFill>
            <a:schemeClr val="tx1">
              <a:lumMod val="75000"/>
              <a:lumOff val="25000"/>
            </a:schemeClr>
          </a:solidFill>
          <a:ln>
            <a:noFill/>
          </a:ln>
        </p:spPr>
      </p:pic>
      <p:sp>
        <p:nvSpPr>
          <p:cNvPr id="6" name="Title 1">
            <a:extLst>
              <a:ext uri="{FF2B5EF4-FFF2-40B4-BE49-F238E27FC236}">
                <a16:creationId xmlns:a16="http://schemas.microsoft.com/office/drawing/2014/main" id="{91B5AB88-313F-ED41-82F3-D451401A5010}"/>
              </a:ext>
            </a:extLst>
          </p:cNvPr>
          <p:cNvSpPr txBox="1">
            <a:spLocks/>
          </p:cNvSpPr>
          <p:nvPr/>
        </p:nvSpPr>
        <p:spPr>
          <a:xfrm>
            <a:off x="750038" y="316948"/>
            <a:ext cx="10508037" cy="1145454"/>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a:lstStyle>
          <a:p>
            <a:pPr algn="l"/>
            <a:r>
              <a:rPr lang="fr-FR" dirty="0">
                <a:solidFill>
                  <a:schemeClr val="accent3"/>
                </a:solidFill>
              </a:rPr>
              <a:t>POUR créer plus de modèles pour la démo</a:t>
            </a:r>
            <a:endParaRPr lang="en-US" dirty="0">
              <a:solidFill>
                <a:schemeClr val="accent3"/>
              </a:solidFill>
            </a:endParaRPr>
          </a:p>
        </p:txBody>
      </p:sp>
    </p:spTree>
    <p:extLst>
      <p:ext uri="{BB962C8B-B14F-4D97-AF65-F5344CB8AC3E}">
        <p14:creationId xmlns:p14="http://schemas.microsoft.com/office/powerpoint/2010/main" val="2353258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B668-0AFA-9B49-BC03-5DA49D2CDB91}"/>
              </a:ext>
            </a:extLst>
          </p:cNvPr>
          <p:cNvSpPr>
            <a:spLocks noGrp="1"/>
          </p:cNvSpPr>
          <p:nvPr>
            <p:ph type="ctrTitle"/>
          </p:nvPr>
        </p:nvSpPr>
        <p:spPr>
          <a:xfrm>
            <a:off x="1524000" y="2856273"/>
            <a:ext cx="9144000" cy="1145454"/>
          </a:xfrm>
        </p:spPr>
        <p:txBody>
          <a:bodyPr>
            <a:normAutofit/>
          </a:bodyPr>
          <a:lstStyle/>
          <a:p>
            <a:r>
              <a:rPr lang="fr-FR" dirty="0"/>
              <a:t>La Terre, la Lune et le Soleil</a:t>
            </a:r>
            <a:endParaRPr lang="en-US" dirty="0"/>
          </a:p>
        </p:txBody>
      </p:sp>
    </p:spTree>
    <p:extLst>
      <p:ext uri="{BB962C8B-B14F-4D97-AF65-F5344CB8AC3E}">
        <p14:creationId xmlns:p14="http://schemas.microsoft.com/office/powerpoint/2010/main" val="2027201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D2555-67B1-884A-8C51-2CDE2185BE62}"/>
              </a:ext>
            </a:extLst>
          </p:cNvPr>
          <p:cNvSpPr>
            <a:spLocks noGrp="1"/>
          </p:cNvSpPr>
          <p:nvPr>
            <p:ph type="ctrTitle"/>
          </p:nvPr>
        </p:nvSpPr>
        <p:spPr>
          <a:xfrm>
            <a:off x="2292096" y="2150512"/>
            <a:ext cx="7327392" cy="2556975"/>
          </a:xfrm>
        </p:spPr>
        <p:txBody>
          <a:bodyPr>
            <a:normAutofit/>
          </a:bodyPr>
          <a:lstStyle/>
          <a:p>
            <a:r>
              <a:rPr lang="fr-FR" dirty="0"/>
              <a:t>Éclipse annulaire du 10 juin 2021</a:t>
            </a:r>
            <a:endParaRPr lang="en-US" dirty="0"/>
          </a:p>
        </p:txBody>
      </p:sp>
    </p:spTree>
    <p:extLst>
      <p:ext uri="{BB962C8B-B14F-4D97-AF65-F5344CB8AC3E}">
        <p14:creationId xmlns:p14="http://schemas.microsoft.com/office/powerpoint/2010/main" val="1047718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low confidence">
            <a:extLst>
              <a:ext uri="{FF2B5EF4-FFF2-40B4-BE49-F238E27FC236}">
                <a16:creationId xmlns:a16="http://schemas.microsoft.com/office/drawing/2014/main" id="{BA30DD8E-F250-BF4F-AE9D-C5176526A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98557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ECE7-E491-414E-8764-948B2EE9ED6D}"/>
              </a:ext>
            </a:extLst>
          </p:cNvPr>
          <p:cNvSpPr>
            <a:spLocks noGrp="1"/>
          </p:cNvSpPr>
          <p:nvPr>
            <p:ph type="title"/>
          </p:nvPr>
        </p:nvSpPr>
        <p:spPr/>
        <p:txBody>
          <a:bodyPr/>
          <a:lstStyle/>
          <a:p>
            <a:r>
              <a:rPr lang="fr-CA" dirty="0"/>
              <a:t>Les temps locaux pour l’éclipse sont: </a:t>
            </a:r>
          </a:p>
        </p:txBody>
      </p:sp>
      <p:sp>
        <p:nvSpPr>
          <p:cNvPr id="3" name="Content Placeholder 7">
            <a:extLst>
              <a:ext uri="{FF2B5EF4-FFF2-40B4-BE49-F238E27FC236}">
                <a16:creationId xmlns:a16="http://schemas.microsoft.com/office/drawing/2014/main" id="{0A523289-4D64-154F-843D-F20E5F60CBDF}"/>
              </a:ext>
            </a:extLst>
          </p:cNvPr>
          <p:cNvSpPr txBox="1">
            <a:spLocks/>
          </p:cNvSpPr>
          <p:nvPr/>
        </p:nvSpPr>
        <p:spPr>
          <a:xfrm>
            <a:off x="953113" y="4973185"/>
            <a:ext cx="10400687" cy="132556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400" dirty="0"/>
              <a:t>Puisque l’éclipse se produit très tôt le matin, le Soleil sera encore bas dans le ciel vers l'est. Pensez à la façon dont vous pourrez le voir de votre emplacement, et si des bâtiments ou des collines pourraient bloquer la vue. </a:t>
            </a:r>
          </a:p>
          <a:p>
            <a:pPr marL="0" indent="0">
              <a:buNone/>
            </a:pPr>
            <a:endParaRPr lang="fr-CA" sz="2400" dirty="0"/>
          </a:p>
          <a:p>
            <a:endParaRPr lang="fr-CA" sz="2400" dirty="0"/>
          </a:p>
        </p:txBody>
      </p:sp>
      <p:pic>
        <p:nvPicPr>
          <p:cNvPr id="4" name="Picture 3">
            <a:extLst>
              <a:ext uri="{FF2B5EF4-FFF2-40B4-BE49-F238E27FC236}">
                <a16:creationId xmlns:a16="http://schemas.microsoft.com/office/drawing/2014/main" id="{0B98CF22-749E-0642-903C-226E0A5EB29E}"/>
              </a:ext>
            </a:extLst>
          </p:cNvPr>
          <p:cNvPicPr>
            <a:picLocks noChangeAspect="1"/>
          </p:cNvPicPr>
          <p:nvPr/>
        </p:nvPicPr>
        <p:blipFill>
          <a:blip r:embed="rId3"/>
          <a:stretch>
            <a:fillRect/>
          </a:stretch>
        </p:blipFill>
        <p:spPr>
          <a:xfrm>
            <a:off x="953113" y="2196985"/>
            <a:ext cx="9813906" cy="2026785"/>
          </a:xfrm>
          <a:prstGeom prst="rect">
            <a:avLst/>
          </a:prstGeom>
        </p:spPr>
      </p:pic>
    </p:spTree>
    <p:extLst>
      <p:ext uri="{BB962C8B-B14F-4D97-AF65-F5344CB8AC3E}">
        <p14:creationId xmlns:p14="http://schemas.microsoft.com/office/powerpoint/2010/main" val="3330079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A743-0884-A841-9D80-5028176C9BE3}"/>
              </a:ext>
            </a:extLst>
          </p:cNvPr>
          <p:cNvSpPr>
            <a:spLocks noGrp="1"/>
          </p:cNvSpPr>
          <p:nvPr>
            <p:ph type="title"/>
          </p:nvPr>
        </p:nvSpPr>
        <p:spPr>
          <a:xfrm>
            <a:off x="353449" y="165039"/>
            <a:ext cx="10515600" cy="1325563"/>
          </a:xfrm>
        </p:spPr>
        <p:txBody>
          <a:bodyPr/>
          <a:lstStyle/>
          <a:p>
            <a:r>
              <a:rPr lang="fr-CA" dirty="0"/>
              <a:t>Que verrez-vous?</a:t>
            </a:r>
          </a:p>
        </p:txBody>
      </p:sp>
      <p:pic>
        <p:nvPicPr>
          <p:cNvPr id="5" name="Picture 4" descr="A picture containing shape&#10;&#10;Description automatically generated">
            <a:extLst>
              <a:ext uri="{FF2B5EF4-FFF2-40B4-BE49-F238E27FC236}">
                <a16:creationId xmlns:a16="http://schemas.microsoft.com/office/drawing/2014/main" id="{2332D30D-95C3-194A-934E-DD4262F1821F}"/>
              </a:ext>
            </a:extLst>
          </p:cNvPr>
          <p:cNvPicPr>
            <a:picLocks noChangeAspect="1"/>
          </p:cNvPicPr>
          <p:nvPr/>
        </p:nvPicPr>
        <p:blipFill rotWithShape="1">
          <a:blip r:embed="rId3">
            <a:extLst>
              <a:ext uri="{28A0092B-C50C-407E-A947-70E740481C1C}">
                <a14:useLocalDpi xmlns:a14="http://schemas.microsoft.com/office/drawing/2010/main" val="0"/>
              </a:ext>
            </a:extLst>
          </a:blip>
          <a:srcRect l="26994" r="5523"/>
          <a:stretch/>
        </p:blipFill>
        <p:spPr>
          <a:xfrm>
            <a:off x="10078745" y="4432974"/>
            <a:ext cx="2099734" cy="2336800"/>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33F796A5-AD93-574D-A58D-C50EBD091F61}"/>
              </a:ext>
            </a:extLst>
          </p:cNvPr>
          <p:cNvPicPr>
            <a:picLocks noChangeAspect="1"/>
          </p:cNvPicPr>
          <p:nvPr/>
        </p:nvPicPr>
        <p:blipFill rotWithShape="1">
          <a:blip r:embed="rId4">
            <a:extLst>
              <a:ext uri="{28A0092B-C50C-407E-A947-70E740481C1C}">
                <a14:useLocalDpi xmlns:a14="http://schemas.microsoft.com/office/drawing/2010/main" val="0"/>
              </a:ext>
            </a:extLst>
          </a:blip>
          <a:srcRect l="24106" t="18273" r="25380" b="15824"/>
          <a:stretch/>
        </p:blipFill>
        <p:spPr>
          <a:xfrm>
            <a:off x="1322951" y="3247819"/>
            <a:ext cx="1571746" cy="154004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2A1559AA-B2D6-4E4C-BF64-4F833F14B960}"/>
              </a:ext>
            </a:extLst>
          </p:cNvPr>
          <p:cNvPicPr>
            <a:picLocks noChangeAspect="1"/>
          </p:cNvPicPr>
          <p:nvPr/>
        </p:nvPicPr>
        <p:blipFill rotWithShape="1">
          <a:blip r:embed="rId5">
            <a:extLst>
              <a:ext uri="{28A0092B-C50C-407E-A947-70E740481C1C}">
                <a14:useLocalDpi xmlns:a14="http://schemas.microsoft.com/office/drawing/2010/main" val="0"/>
              </a:ext>
            </a:extLst>
          </a:blip>
          <a:srcRect l="27051" t="19261" r="35268" b="14835"/>
          <a:stretch/>
        </p:blipFill>
        <p:spPr>
          <a:xfrm>
            <a:off x="2724130" y="2243629"/>
            <a:ext cx="1172471" cy="1540045"/>
          </a:xfrm>
          <a:prstGeom prst="rect">
            <a:avLst/>
          </a:prstGeom>
        </p:spPr>
      </p:pic>
      <p:pic>
        <p:nvPicPr>
          <p:cNvPr id="11" name="Picture 10" descr="Shape&#10;&#10;Description automatically generated">
            <a:extLst>
              <a:ext uri="{FF2B5EF4-FFF2-40B4-BE49-F238E27FC236}">
                <a16:creationId xmlns:a16="http://schemas.microsoft.com/office/drawing/2014/main" id="{1A5BD07C-315B-7444-972B-F5F5534EF816}"/>
              </a:ext>
            </a:extLst>
          </p:cNvPr>
          <p:cNvPicPr>
            <a:picLocks noChangeAspect="1"/>
          </p:cNvPicPr>
          <p:nvPr/>
        </p:nvPicPr>
        <p:blipFill rotWithShape="1">
          <a:blip r:embed="rId6">
            <a:extLst>
              <a:ext uri="{28A0092B-C50C-407E-A947-70E740481C1C}">
                <a14:useLocalDpi xmlns:a14="http://schemas.microsoft.com/office/drawing/2010/main" val="0"/>
              </a:ext>
            </a:extLst>
          </a:blip>
          <a:srcRect l="26812" t="17356" r="27408" b="16740"/>
          <a:stretch/>
        </p:blipFill>
        <p:spPr>
          <a:xfrm>
            <a:off x="3682366" y="1445659"/>
            <a:ext cx="1424436" cy="1540044"/>
          </a:xfrm>
          <a:prstGeom prst="rect">
            <a:avLst/>
          </a:prstGeom>
        </p:spPr>
      </p:pic>
      <p:pic>
        <p:nvPicPr>
          <p:cNvPr id="15" name="Picture 14" descr="Shape&#10;&#10;Description automatically generated">
            <a:extLst>
              <a:ext uri="{FF2B5EF4-FFF2-40B4-BE49-F238E27FC236}">
                <a16:creationId xmlns:a16="http://schemas.microsoft.com/office/drawing/2014/main" id="{3B541B3C-041E-C449-95F6-A7E2143CED5D}"/>
              </a:ext>
            </a:extLst>
          </p:cNvPr>
          <p:cNvPicPr>
            <a:picLocks noChangeAspect="1"/>
          </p:cNvPicPr>
          <p:nvPr/>
        </p:nvPicPr>
        <p:blipFill rotWithShape="1">
          <a:blip r:embed="rId7">
            <a:extLst>
              <a:ext uri="{28A0092B-C50C-407E-A947-70E740481C1C}">
                <a14:useLocalDpi xmlns:a14="http://schemas.microsoft.com/office/drawing/2010/main" val="0"/>
              </a:ext>
            </a:extLst>
          </a:blip>
          <a:srcRect l="26924" t="19261" r="27297" b="14835"/>
          <a:stretch/>
        </p:blipFill>
        <p:spPr>
          <a:xfrm>
            <a:off x="6870267" y="1473229"/>
            <a:ext cx="1425134" cy="1540800"/>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CCD7241C-7BE1-EA45-B654-367175ED8858}"/>
              </a:ext>
            </a:extLst>
          </p:cNvPr>
          <p:cNvPicPr>
            <a:picLocks noChangeAspect="1"/>
          </p:cNvPicPr>
          <p:nvPr/>
        </p:nvPicPr>
        <p:blipFill rotWithShape="1">
          <a:blip r:embed="rId5">
            <a:extLst>
              <a:ext uri="{28A0092B-C50C-407E-A947-70E740481C1C}">
                <a14:useLocalDpi xmlns:a14="http://schemas.microsoft.com/office/drawing/2010/main" val="0"/>
              </a:ext>
            </a:extLst>
          </a:blip>
          <a:srcRect l="25880" t="16291" r="36438" b="17805"/>
          <a:stretch/>
        </p:blipFill>
        <p:spPr>
          <a:xfrm rot="10800000">
            <a:off x="8362888" y="2215681"/>
            <a:ext cx="1172471" cy="1540043"/>
          </a:xfrm>
          <a:prstGeom prst="rect">
            <a:avLst/>
          </a:prstGeom>
        </p:spPr>
      </p:pic>
      <p:pic>
        <p:nvPicPr>
          <p:cNvPr id="17" name="Picture 16" descr="A picture containing light&#10;&#10;Description automatically generated">
            <a:extLst>
              <a:ext uri="{FF2B5EF4-FFF2-40B4-BE49-F238E27FC236}">
                <a16:creationId xmlns:a16="http://schemas.microsoft.com/office/drawing/2014/main" id="{145C35D6-E933-C64F-8608-F058F669FEF2}"/>
              </a:ext>
            </a:extLst>
          </p:cNvPr>
          <p:cNvPicPr>
            <a:picLocks noChangeAspect="1"/>
          </p:cNvPicPr>
          <p:nvPr/>
        </p:nvPicPr>
        <p:blipFill rotWithShape="1">
          <a:blip r:embed="rId4">
            <a:extLst>
              <a:ext uri="{28A0092B-C50C-407E-A947-70E740481C1C}">
                <a14:useLocalDpi xmlns:a14="http://schemas.microsoft.com/office/drawing/2010/main" val="0"/>
              </a:ext>
            </a:extLst>
          </a:blip>
          <a:srcRect l="25581" t="18273" r="27505" b="15824"/>
          <a:stretch/>
        </p:blipFill>
        <p:spPr>
          <a:xfrm rot="10800000">
            <a:off x="9409359" y="3247819"/>
            <a:ext cx="1459690" cy="1540044"/>
          </a:xfrm>
          <a:prstGeom prst="rect">
            <a:avLst/>
          </a:prstGeom>
        </p:spPr>
      </p:pic>
      <p:pic>
        <p:nvPicPr>
          <p:cNvPr id="13" name="Picture 12" descr="Shape&#10;&#10;Description automatically generated">
            <a:extLst>
              <a:ext uri="{FF2B5EF4-FFF2-40B4-BE49-F238E27FC236}">
                <a16:creationId xmlns:a16="http://schemas.microsoft.com/office/drawing/2014/main" id="{BC7069FF-D723-6944-9474-609A91CF4DCD}"/>
              </a:ext>
            </a:extLst>
          </p:cNvPr>
          <p:cNvPicPr>
            <a:picLocks noChangeAspect="1"/>
          </p:cNvPicPr>
          <p:nvPr/>
        </p:nvPicPr>
        <p:blipFill rotWithShape="1">
          <a:blip r:embed="rId8">
            <a:extLst>
              <a:ext uri="{28A0092B-C50C-407E-A947-70E740481C1C}">
                <a14:useLocalDpi xmlns:a14="http://schemas.microsoft.com/office/drawing/2010/main" val="0"/>
              </a:ext>
            </a:extLst>
          </a:blip>
          <a:srcRect l="27762" t="19261" r="27373" b="18956"/>
          <a:stretch/>
        </p:blipFill>
        <p:spPr>
          <a:xfrm>
            <a:off x="5297780" y="1168852"/>
            <a:ext cx="1395980" cy="1443765"/>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B167B59F-B3B1-BC43-A0D7-5E0A9D45ADEF}"/>
              </a:ext>
            </a:extLst>
          </p:cNvPr>
          <p:cNvPicPr>
            <a:picLocks noChangeAspect="1"/>
          </p:cNvPicPr>
          <p:nvPr/>
        </p:nvPicPr>
        <p:blipFill rotWithShape="1">
          <a:blip r:embed="rId3">
            <a:extLst>
              <a:ext uri="{28A0092B-C50C-407E-A947-70E740481C1C}">
                <a14:useLocalDpi xmlns:a14="http://schemas.microsoft.com/office/drawing/2010/main" val="0"/>
              </a:ext>
            </a:extLst>
          </a:blip>
          <a:srcRect l="27401" t="19327" r="26819" b="14769"/>
          <a:stretch/>
        </p:blipFill>
        <p:spPr>
          <a:xfrm>
            <a:off x="621152" y="4730898"/>
            <a:ext cx="1424436" cy="1540045"/>
          </a:xfrm>
          <a:prstGeom prst="rect">
            <a:avLst/>
          </a:prstGeom>
        </p:spPr>
      </p:pic>
      <p:sp>
        <p:nvSpPr>
          <p:cNvPr id="19" name="TextBox 18">
            <a:extLst>
              <a:ext uri="{FF2B5EF4-FFF2-40B4-BE49-F238E27FC236}">
                <a16:creationId xmlns:a16="http://schemas.microsoft.com/office/drawing/2014/main" id="{22112441-3A16-3742-B419-01627F0F24AC}"/>
              </a:ext>
            </a:extLst>
          </p:cNvPr>
          <p:cNvSpPr txBox="1"/>
          <p:nvPr/>
        </p:nvSpPr>
        <p:spPr>
          <a:xfrm>
            <a:off x="2108824" y="5607387"/>
            <a:ext cx="1664879" cy="369332"/>
          </a:xfrm>
          <a:prstGeom prst="rect">
            <a:avLst/>
          </a:prstGeom>
          <a:noFill/>
        </p:spPr>
        <p:txBody>
          <a:bodyPr wrap="none" rtlCol="0">
            <a:spAutoFit/>
          </a:bodyPr>
          <a:lstStyle/>
          <a:p>
            <a:r>
              <a:rPr lang="fr-CA" dirty="0">
                <a:solidFill>
                  <a:schemeClr val="bg1"/>
                </a:solidFill>
              </a:rPr>
              <a:t>Avant l'éclipse</a:t>
            </a:r>
          </a:p>
        </p:txBody>
      </p:sp>
      <p:sp>
        <p:nvSpPr>
          <p:cNvPr id="20" name="TextBox 19">
            <a:extLst>
              <a:ext uri="{FF2B5EF4-FFF2-40B4-BE49-F238E27FC236}">
                <a16:creationId xmlns:a16="http://schemas.microsoft.com/office/drawing/2014/main" id="{59E507C5-B10E-BF46-ACB1-AC72B9E5B48A}"/>
              </a:ext>
            </a:extLst>
          </p:cNvPr>
          <p:cNvSpPr txBox="1"/>
          <p:nvPr/>
        </p:nvSpPr>
        <p:spPr>
          <a:xfrm>
            <a:off x="8045889" y="5601374"/>
            <a:ext cx="1676100" cy="369332"/>
          </a:xfrm>
          <a:prstGeom prst="rect">
            <a:avLst/>
          </a:prstGeom>
          <a:noFill/>
        </p:spPr>
        <p:txBody>
          <a:bodyPr wrap="none" rtlCol="0">
            <a:spAutoFit/>
          </a:bodyPr>
          <a:lstStyle/>
          <a:p>
            <a:r>
              <a:rPr lang="fr-CA" dirty="0">
                <a:solidFill>
                  <a:schemeClr val="bg1"/>
                </a:solidFill>
              </a:rPr>
              <a:t>Après l'éclipse</a:t>
            </a:r>
          </a:p>
        </p:txBody>
      </p:sp>
      <p:sp>
        <p:nvSpPr>
          <p:cNvPr id="21" name="TextBox 20">
            <a:extLst>
              <a:ext uri="{FF2B5EF4-FFF2-40B4-BE49-F238E27FC236}">
                <a16:creationId xmlns:a16="http://schemas.microsoft.com/office/drawing/2014/main" id="{EC69E596-F9AF-AA4F-9752-D6B72AF15CCE}"/>
              </a:ext>
            </a:extLst>
          </p:cNvPr>
          <p:cNvSpPr txBox="1"/>
          <p:nvPr/>
        </p:nvSpPr>
        <p:spPr>
          <a:xfrm>
            <a:off x="2645506" y="4510864"/>
            <a:ext cx="2052678" cy="369332"/>
          </a:xfrm>
          <a:prstGeom prst="rect">
            <a:avLst/>
          </a:prstGeom>
          <a:noFill/>
        </p:spPr>
        <p:txBody>
          <a:bodyPr wrap="none" rtlCol="0">
            <a:spAutoFit/>
          </a:bodyPr>
          <a:lstStyle/>
          <a:p>
            <a:r>
              <a:rPr lang="fr-CA" dirty="0">
                <a:solidFill>
                  <a:schemeClr val="bg1"/>
                </a:solidFill>
              </a:rPr>
              <a:t>Début de l’éclipse</a:t>
            </a:r>
          </a:p>
        </p:txBody>
      </p:sp>
      <p:sp>
        <p:nvSpPr>
          <p:cNvPr id="22" name="TextBox 21">
            <a:extLst>
              <a:ext uri="{FF2B5EF4-FFF2-40B4-BE49-F238E27FC236}">
                <a16:creationId xmlns:a16="http://schemas.microsoft.com/office/drawing/2014/main" id="{23391107-1932-E549-A384-B0BCC18B4944}"/>
              </a:ext>
            </a:extLst>
          </p:cNvPr>
          <p:cNvSpPr txBox="1"/>
          <p:nvPr/>
        </p:nvSpPr>
        <p:spPr>
          <a:xfrm>
            <a:off x="7883605" y="4510864"/>
            <a:ext cx="1719253" cy="369332"/>
          </a:xfrm>
          <a:prstGeom prst="rect">
            <a:avLst/>
          </a:prstGeom>
          <a:noFill/>
        </p:spPr>
        <p:txBody>
          <a:bodyPr wrap="none" rtlCol="0">
            <a:spAutoFit/>
          </a:bodyPr>
          <a:lstStyle/>
          <a:p>
            <a:r>
              <a:rPr lang="fr-CA" dirty="0">
                <a:solidFill>
                  <a:schemeClr val="bg1"/>
                </a:solidFill>
              </a:rPr>
              <a:t>Fin de l’éclipse</a:t>
            </a:r>
          </a:p>
        </p:txBody>
      </p:sp>
      <p:sp>
        <p:nvSpPr>
          <p:cNvPr id="23" name="TextBox 22">
            <a:extLst>
              <a:ext uri="{FF2B5EF4-FFF2-40B4-BE49-F238E27FC236}">
                <a16:creationId xmlns:a16="http://schemas.microsoft.com/office/drawing/2014/main" id="{E608110E-F142-7242-A0FC-53338609168C}"/>
              </a:ext>
            </a:extLst>
          </p:cNvPr>
          <p:cNvSpPr txBox="1"/>
          <p:nvPr/>
        </p:nvSpPr>
        <p:spPr>
          <a:xfrm>
            <a:off x="3941168" y="3029268"/>
            <a:ext cx="2097799" cy="646331"/>
          </a:xfrm>
          <a:prstGeom prst="rect">
            <a:avLst/>
          </a:prstGeom>
          <a:noFill/>
        </p:spPr>
        <p:txBody>
          <a:bodyPr wrap="square" rtlCol="0">
            <a:spAutoFit/>
          </a:bodyPr>
          <a:lstStyle/>
          <a:p>
            <a:pPr algn="ctr"/>
            <a:r>
              <a:rPr lang="fr-CA" dirty="0">
                <a:solidFill>
                  <a:schemeClr val="bg1"/>
                </a:solidFill>
              </a:rPr>
              <a:t>Début de l’éclipse annulaire</a:t>
            </a:r>
          </a:p>
        </p:txBody>
      </p:sp>
      <p:sp>
        <p:nvSpPr>
          <p:cNvPr id="24" name="TextBox 23">
            <a:extLst>
              <a:ext uri="{FF2B5EF4-FFF2-40B4-BE49-F238E27FC236}">
                <a16:creationId xmlns:a16="http://schemas.microsoft.com/office/drawing/2014/main" id="{261E6065-F800-1C42-98EC-42D57073AC94}"/>
              </a:ext>
            </a:extLst>
          </p:cNvPr>
          <p:cNvSpPr txBox="1"/>
          <p:nvPr/>
        </p:nvSpPr>
        <p:spPr>
          <a:xfrm>
            <a:off x="6435779" y="3026372"/>
            <a:ext cx="2097799" cy="646330"/>
          </a:xfrm>
          <a:prstGeom prst="rect">
            <a:avLst/>
          </a:prstGeom>
          <a:noFill/>
        </p:spPr>
        <p:txBody>
          <a:bodyPr wrap="square" rtlCol="0">
            <a:spAutoFit/>
          </a:bodyPr>
          <a:lstStyle/>
          <a:p>
            <a:pPr algn="ctr"/>
            <a:r>
              <a:rPr lang="fr-CA" dirty="0">
                <a:solidFill>
                  <a:schemeClr val="bg1"/>
                </a:solidFill>
              </a:rPr>
              <a:t>Fin de l’éclipse annulaire</a:t>
            </a:r>
          </a:p>
        </p:txBody>
      </p:sp>
      <p:sp>
        <p:nvSpPr>
          <p:cNvPr id="25" name="TextBox 24">
            <a:extLst>
              <a:ext uri="{FF2B5EF4-FFF2-40B4-BE49-F238E27FC236}">
                <a16:creationId xmlns:a16="http://schemas.microsoft.com/office/drawing/2014/main" id="{319E043B-E443-B046-B232-C45F5B7C7A19}"/>
              </a:ext>
            </a:extLst>
          </p:cNvPr>
          <p:cNvSpPr txBox="1"/>
          <p:nvPr/>
        </p:nvSpPr>
        <p:spPr>
          <a:xfrm>
            <a:off x="4588638" y="883218"/>
            <a:ext cx="3419078" cy="369332"/>
          </a:xfrm>
          <a:prstGeom prst="rect">
            <a:avLst/>
          </a:prstGeom>
          <a:noFill/>
        </p:spPr>
        <p:txBody>
          <a:bodyPr wrap="none" rtlCol="0">
            <a:spAutoFit/>
          </a:bodyPr>
          <a:lstStyle/>
          <a:p>
            <a:r>
              <a:rPr lang="fr-CA" dirty="0">
                <a:solidFill>
                  <a:schemeClr val="bg1"/>
                </a:solidFill>
              </a:rPr>
              <a:t>Maximum de l’éclipse annulaire</a:t>
            </a:r>
          </a:p>
        </p:txBody>
      </p:sp>
    </p:spTree>
    <p:extLst>
      <p:ext uri="{BB962C8B-B14F-4D97-AF65-F5344CB8AC3E}">
        <p14:creationId xmlns:p14="http://schemas.microsoft.com/office/powerpoint/2010/main" val="16188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meAndDateScreenCapture.mp4" descr="TimeAndDateScreenCapture.mp4">
            <a:hlinkClick r:id="" action="ppaction://media"/>
            <a:extLst>
              <a:ext uri="{FF2B5EF4-FFF2-40B4-BE49-F238E27FC236}">
                <a16:creationId xmlns:a16="http://schemas.microsoft.com/office/drawing/2014/main" id="{A9F0D877-823E-434E-ABD2-E3140D8F5A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300"/>
            <a:ext cx="12192000" cy="6629400"/>
          </a:xfrm>
          <a:prstGeom prst="rect">
            <a:avLst/>
          </a:prstGeom>
        </p:spPr>
      </p:pic>
    </p:spTree>
    <p:extLst>
      <p:ext uri="{BB962C8B-B14F-4D97-AF65-F5344CB8AC3E}">
        <p14:creationId xmlns:p14="http://schemas.microsoft.com/office/powerpoint/2010/main" val="25137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02D8-B06B-2C46-92FE-142752B057CA}"/>
              </a:ext>
            </a:extLst>
          </p:cNvPr>
          <p:cNvSpPr>
            <a:spLocks noGrp="1"/>
          </p:cNvSpPr>
          <p:nvPr>
            <p:ph type="title"/>
          </p:nvPr>
        </p:nvSpPr>
        <p:spPr>
          <a:xfrm>
            <a:off x="838200" y="109097"/>
            <a:ext cx="10515600" cy="1325563"/>
          </a:xfrm>
        </p:spPr>
        <p:txBody>
          <a:bodyPr/>
          <a:lstStyle/>
          <a:p>
            <a:pPr algn="ctr"/>
            <a:r>
              <a:rPr lang="fr-FR" dirty="0"/>
              <a:t>Ne regardez jamais directement le soleil sans une protection oculaire adéquate!</a:t>
            </a:r>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4F722AF8-BF98-4340-814B-5CDE97EED4F6}"/>
              </a:ext>
            </a:extLst>
          </p:cNvPr>
          <p:cNvPicPr>
            <a:picLocks noChangeAspect="1"/>
          </p:cNvPicPr>
          <p:nvPr/>
        </p:nvPicPr>
        <p:blipFill rotWithShape="1">
          <a:blip r:embed="rId3">
            <a:extLst>
              <a:ext uri="{28A0092B-C50C-407E-A947-70E740481C1C}">
                <a14:useLocalDpi xmlns:a14="http://schemas.microsoft.com/office/drawing/2010/main" val="0"/>
              </a:ext>
            </a:extLst>
          </a:blip>
          <a:srcRect l="1229" t="1789" r="1988" b="7148"/>
          <a:stretch/>
        </p:blipFill>
        <p:spPr>
          <a:xfrm>
            <a:off x="2150974" y="1434660"/>
            <a:ext cx="8103708" cy="4907911"/>
          </a:xfrm>
          <a:prstGeom prst="rect">
            <a:avLst/>
          </a:prstGeom>
        </p:spPr>
      </p:pic>
    </p:spTree>
    <p:extLst>
      <p:ext uri="{BB962C8B-B14F-4D97-AF65-F5344CB8AC3E}">
        <p14:creationId xmlns:p14="http://schemas.microsoft.com/office/powerpoint/2010/main" val="464584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ECE7-E491-414E-8764-948B2EE9ED6D}"/>
              </a:ext>
            </a:extLst>
          </p:cNvPr>
          <p:cNvSpPr>
            <a:spLocks noGrp="1"/>
          </p:cNvSpPr>
          <p:nvPr>
            <p:ph type="title"/>
          </p:nvPr>
        </p:nvSpPr>
        <p:spPr/>
        <p:txBody>
          <a:bodyPr/>
          <a:lstStyle/>
          <a:p>
            <a:r>
              <a:rPr lang="fr-FR" dirty="0"/>
              <a:t>Ce que les éclipses solaires signifient pour nous…</a:t>
            </a:r>
            <a:endParaRPr lang="en-CA" dirty="0"/>
          </a:p>
        </p:txBody>
      </p:sp>
    </p:spTree>
    <p:extLst>
      <p:ext uri="{BB962C8B-B14F-4D97-AF65-F5344CB8AC3E}">
        <p14:creationId xmlns:p14="http://schemas.microsoft.com/office/powerpoint/2010/main" val="3573887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38200" y="500062"/>
            <a:ext cx="10515600" cy="1325563"/>
          </a:xfrm>
        </p:spPr>
        <p:txBody>
          <a:bodyPr/>
          <a:lstStyle/>
          <a:p>
            <a:pPr algn="ctr"/>
            <a:r>
              <a:rPr lang="fr-CA"/>
              <a:t>Prochaines éclipses</a:t>
            </a:r>
          </a:p>
        </p:txBody>
      </p:sp>
      <p:sp>
        <p:nvSpPr>
          <p:cNvPr id="4" name="Content Placeholder 7">
            <a:extLst>
              <a:ext uri="{FF2B5EF4-FFF2-40B4-BE49-F238E27FC236}">
                <a16:creationId xmlns:a16="http://schemas.microsoft.com/office/drawing/2014/main" id="{4C756C83-F96F-EE40-AB19-A6216837EED0}"/>
              </a:ext>
            </a:extLst>
          </p:cNvPr>
          <p:cNvSpPr txBox="1">
            <a:spLocks/>
          </p:cNvSpPr>
          <p:nvPr/>
        </p:nvSpPr>
        <p:spPr>
          <a:xfrm>
            <a:off x="528639" y="1938155"/>
            <a:ext cx="10954478" cy="400544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000" dirty="0">
                <a:solidFill>
                  <a:schemeClr val="bg1"/>
                </a:solidFill>
              </a:rPr>
              <a:t>Selon votre région, il se peut qu'une éclipse solaire se produise à nouveau prochainement.  Consultez ici la liste complète des éclipses solaires et lunaires à venir : </a:t>
            </a:r>
            <a:r>
              <a:rPr lang="fr-CA" sz="2000" dirty="0">
                <a:solidFill>
                  <a:schemeClr val="accent4">
                    <a:lumMod val="75000"/>
                  </a:schemeClr>
                </a:solidFill>
                <a:hlinkClick r:id="rId3">
                  <a:extLst>
                    <a:ext uri="{A12FA001-AC4F-418D-AE19-62706E023703}">
                      <ahyp:hlinkClr xmlns:ahyp="http://schemas.microsoft.com/office/drawing/2018/hyperlinkcolor" val="tx"/>
                    </a:ext>
                  </a:extLst>
                </a:hlinkClick>
              </a:rPr>
              <a:t>https://www.timeanddate.com/eclipse/list.html?region=north-america</a:t>
            </a:r>
            <a:endParaRPr lang="fr-CA" sz="2000" dirty="0">
              <a:solidFill>
                <a:schemeClr val="accent4">
                  <a:lumMod val="75000"/>
                </a:schemeClr>
              </a:solidFill>
            </a:endParaRPr>
          </a:p>
          <a:p>
            <a:pPr marL="0" indent="0">
              <a:buNone/>
            </a:pPr>
            <a:endParaRPr lang="fr-CA" sz="2000" dirty="0">
              <a:solidFill>
                <a:schemeClr val="bg1"/>
              </a:solidFill>
            </a:endParaRPr>
          </a:p>
          <a:p>
            <a:pPr marL="0" indent="0">
              <a:buNone/>
            </a:pPr>
            <a:r>
              <a:rPr lang="fr-CA" sz="2000" dirty="0">
                <a:solidFill>
                  <a:schemeClr val="bg1"/>
                </a:solidFill>
              </a:rPr>
              <a:t>Voici les prochaines éclipses solaire visibles en Amérique du Nord:</a:t>
            </a:r>
          </a:p>
          <a:p>
            <a:pPr marL="0" indent="0">
              <a:buNone/>
            </a:pPr>
            <a:r>
              <a:rPr lang="fr-CA" sz="2000" dirty="0"/>
              <a:t> -  10 juin 2021  (éclipse solaire annulaire) </a:t>
            </a:r>
          </a:p>
          <a:p>
            <a:pPr marL="0" indent="0">
              <a:buNone/>
            </a:pPr>
            <a:r>
              <a:rPr lang="fr-CA" sz="2000" dirty="0"/>
              <a:t> -  14 octobre 2023 (éclipse solaire annulaire, mais partielle seulement au Canada)</a:t>
            </a:r>
          </a:p>
          <a:p>
            <a:pPr marL="0" indent="0">
              <a:buNone/>
            </a:pPr>
            <a:r>
              <a:rPr lang="fr-CA" sz="2000" dirty="0"/>
              <a:t> -  8 avril 2024 (éclipse solaire totale) </a:t>
            </a:r>
          </a:p>
          <a:p>
            <a:pPr marL="0" indent="0">
              <a:buNone/>
            </a:pPr>
            <a:r>
              <a:rPr lang="fr-CA" sz="2000" dirty="0"/>
              <a:t> - 29 mars 2025 (éclipse solaire partielle)</a:t>
            </a:r>
          </a:p>
          <a:p>
            <a:pPr marL="0" indent="0">
              <a:buNone/>
            </a:pPr>
            <a:r>
              <a:rPr lang="fr-CA" sz="2000" dirty="0"/>
              <a:t> - 12 aout 2026 (éclipse solaire totale, mais partielle seulement au Canada)</a:t>
            </a:r>
          </a:p>
          <a:p>
            <a:pPr marL="0" indent="0">
              <a:buNone/>
            </a:pPr>
            <a:endParaRPr lang="fr-CA" sz="3200" dirty="0">
              <a:solidFill>
                <a:schemeClr val="bg1"/>
              </a:solidFill>
            </a:endParaRPr>
          </a:p>
          <a:p>
            <a:endParaRPr lang="fr-CA" sz="3200" dirty="0">
              <a:solidFill>
                <a:schemeClr val="bg1"/>
              </a:solidFill>
            </a:endParaRPr>
          </a:p>
        </p:txBody>
      </p:sp>
    </p:spTree>
    <p:extLst>
      <p:ext uri="{BB962C8B-B14F-4D97-AF65-F5344CB8AC3E}">
        <p14:creationId xmlns:p14="http://schemas.microsoft.com/office/powerpoint/2010/main" val="3133629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p:nvPr>
        </p:nvSpPr>
        <p:spPr/>
        <p:txBody>
          <a:bodyPr/>
          <a:lstStyle/>
          <a:p>
            <a:pPr algn="ctr"/>
            <a:r>
              <a:rPr lang="fr-CA" dirty="0"/>
              <a:t>À la découverte de l’univers</a:t>
            </a:r>
          </a:p>
        </p:txBody>
      </p:sp>
      <p:sp>
        <p:nvSpPr>
          <p:cNvPr id="8" name="Content Placeholder 7">
            <a:extLst>
              <a:ext uri="{FF2B5EF4-FFF2-40B4-BE49-F238E27FC236}">
                <a16:creationId xmlns:a16="http://schemas.microsoft.com/office/drawing/2014/main" id="{A23668B1-7527-45C3-AC00-4E67C575CF47}"/>
              </a:ext>
            </a:extLst>
          </p:cNvPr>
          <p:cNvSpPr>
            <a:spLocks noGrp="1"/>
          </p:cNvSpPr>
          <p:nvPr>
            <p:ph type="subTitle" idx="4294967295"/>
          </p:nvPr>
        </p:nvSpPr>
        <p:spPr>
          <a:xfrm>
            <a:off x="1280159" y="1938155"/>
            <a:ext cx="10202957" cy="2029411"/>
          </a:xfrm>
        </p:spPr>
        <p:txBody>
          <a:bodyPr>
            <a:noAutofit/>
          </a:bodyPr>
          <a:lstStyle/>
          <a:p>
            <a:pPr marL="0" indent="0">
              <a:buNone/>
            </a:pPr>
            <a:r>
              <a:rPr lang="fr-CA" dirty="0">
                <a:solidFill>
                  <a:schemeClr val="bg1"/>
                </a:solidFill>
              </a:rPr>
              <a:t>Notre but est d’aider les enseignants en fournissant des </a:t>
            </a:r>
            <a:r>
              <a:rPr lang="fr-CA" dirty="0">
                <a:solidFill>
                  <a:srgbClr val="FFC000"/>
                </a:solidFill>
              </a:rPr>
              <a:t>ressources</a:t>
            </a:r>
            <a:r>
              <a:rPr lang="fr-CA" dirty="0">
                <a:solidFill>
                  <a:schemeClr val="bg1"/>
                </a:solidFill>
              </a:rPr>
              <a:t> et </a:t>
            </a:r>
            <a:r>
              <a:rPr lang="fr-CA" dirty="0">
                <a:solidFill>
                  <a:srgbClr val="FFC000"/>
                </a:solidFill>
              </a:rPr>
              <a:t>formations</a:t>
            </a:r>
            <a:r>
              <a:rPr lang="fr-CA" dirty="0">
                <a:solidFill>
                  <a:schemeClr val="bg1"/>
                </a:solidFill>
              </a:rPr>
              <a:t> en astronomie. </a:t>
            </a:r>
          </a:p>
          <a:p>
            <a:pPr lvl="1"/>
            <a:r>
              <a:rPr lang="fr-CA" dirty="0">
                <a:solidFill>
                  <a:schemeClr val="bg1"/>
                </a:solidFill>
              </a:rPr>
              <a:t>gratuit </a:t>
            </a:r>
          </a:p>
          <a:p>
            <a:pPr lvl="1"/>
            <a:r>
              <a:rPr lang="fr-CA" dirty="0">
                <a:solidFill>
                  <a:schemeClr val="bg1"/>
                </a:solidFill>
              </a:rPr>
              <a:t>en ligne </a:t>
            </a:r>
          </a:p>
          <a:p>
            <a:endParaRPr lang="fr-CA" sz="3200" dirty="0">
              <a:solidFill>
                <a:schemeClr val="bg1"/>
              </a:solidFill>
            </a:endParaRPr>
          </a:p>
          <a:p>
            <a:endParaRPr lang="fr-CA" sz="3200" dirty="0">
              <a:solidFill>
                <a:schemeClr val="bg1"/>
              </a:solidFill>
            </a:endParaRPr>
          </a:p>
        </p:txBody>
      </p:sp>
      <p:sp>
        <p:nvSpPr>
          <p:cNvPr id="6" name="Content Placeholder 7">
            <a:extLst>
              <a:ext uri="{FF2B5EF4-FFF2-40B4-BE49-F238E27FC236}">
                <a16:creationId xmlns:a16="http://schemas.microsoft.com/office/drawing/2014/main" id="{D15A0E23-606C-1C4B-8CE5-24D8CC4BFC4A}"/>
              </a:ext>
            </a:extLst>
          </p:cNvPr>
          <p:cNvSpPr txBox="1">
            <a:spLocks/>
          </p:cNvSpPr>
          <p:nvPr/>
        </p:nvSpPr>
        <p:spPr>
          <a:xfrm>
            <a:off x="1280159" y="4239572"/>
            <a:ext cx="3221005" cy="524256"/>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dirty="0">
                <a:solidFill>
                  <a:schemeClr val="bg1">
                    <a:lumMod val="75000"/>
                  </a:schemeClr>
                </a:solidFill>
              </a:rPr>
              <a:t>Offert par: </a:t>
            </a:r>
          </a:p>
          <a:p>
            <a:endParaRPr lang="fr-CA" dirty="0">
              <a:solidFill>
                <a:schemeClr val="bg1">
                  <a:lumMod val="75000"/>
                </a:schemeClr>
              </a:solidFill>
            </a:endParaRPr>
          </a:p>
          <a:p>
            <a:endParaRPr lang="fr-CA" dirty="0">
              <a:solidFill>
                <a:schemeClr val="bg1">
                  <a:lumMod val="75000"/>
                </a:schemeClr>
              </a:solidFill>
            </a:endParaRPr>
          </a:p>
        </p:txBody>
      </p:sp>
      <p:pic>
        <p:nvPicPr>
          <p:cNvPr id="9" name="Picture 8">
            <a:extLst>
              <a:ext uri="{FF2B5EF4-FFF2-40B4-BE49-F238E27FC236}">
                <a16:creationId xmlns:a16="http://schemas.microsoft.com/office/drawing/2014/main" id="{324F95BF-2A8C-9149-B214-33A04860AC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2160" y="4763828"/>
            <a:ext cx="2011680" cy="1016638"/>
          </a:xfrm>
          <a:prstGeom prst="rect">
            <a:avLst/>
          </a:prstGeom>
        </p:spPr>
      </p:pic>
      <p:pic>
        <p:nvPicPr>
          <p:cNvPr id="10" name="Picture 9">
            <a:extLst>
              <a:ext uri="{FF2B5EF4-FFF2-40B4-BE49-F238E27FC236}">
                <a16:creationId xmlns:a16="http://schemas.microsoft.com/office/drawing/2014/main" id="{B6CDACDF-BE03-0042-9E19-A42CF3AA46B2}"/>
              </a:ext>
            </a:extLst>
          </p:cNvPr>
          <p:cNvPicPr>
            <a:picLocks noChangeAspect="1"/>
          </p:cNvPicPr>
          <p:nvPr/>
        </p:nvPicPr>
        <p:blipFill>
          <a:blip r:embed="rId3"/>
          <a:stretch>
            <a:fillRect/>
          </a:stretch>
        </p:blipFill>
        <p:spPr>
          <a:xfrm>
            <a:off x="1281966" y="4902390"/>
            <a:ext cx="3894696" cy="878076"/>
          </a:xfrm>
          <a:prstGeom prst="rect">
            <a:avLst/>
          </a:prstGeom>
          <a:ln>
            <a:noFill/>
          </a:ln>
        </p:spPr>
      </p:pic>
      <p:pic>
        <p:nvPicPr>
          <p:cNvPr id="4" name="Picture 3">
            <a:extLst>
              <a:ext uri="{FF2B5EF4-FFF2-40B4-BE49-F238E27FC236}">
                <a16:creationId xmlns:a16="http://schemas.microsoft.com/office/drawing/2014/main" id="{D5528AA5-E2BF-3C46-AA98-36E251C7F3E9}"/>
              </a:ext>
            </a:extLst>
          </p:cNvPr>
          <p:cNvPicPr>
            <a:picLocks noChangeAspect="1"/>
          </p:cNvPicPr>
          <p:nvPr/>
        </p:nvPicPr>
        <p:blipFill>
          <a:blip r:embed="rId4"/>
          <a:stretch>
            <a:fillRect/>
          </a:stretch>
        </p:blipFill>
        <p:spPr>
          <a:xfrm>
            <a:off x="8340378" y="4791457"/>
            <a:ext cx="2125231" cy="946285"/>
          </a:xfrm>
          <a:prstGeom prst="rect">
            <a:avLst/>
          </a:prstGeom>
        </p:spPr>
      </p:pic>
    </p:spTree>
    <p:extLst>
      <p:ext uri="{BB962C8B-B14F-4D97-AF65-F5344CB8AC3E}">
        <p14:creationId xmlns:p14="http://schemas.microsoft.com/office/powerpoint/2010/main" val="7106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98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6A45C8-76C9-5440-8EBD-225A8CAF8694}"/>
              </a:ext>
            </a:extLst>
          </p:cNvPr>
          <p:cNvSpPr>
            <a:spLocks noGrp="1"/>
          </p:cNvSpPr>
          <p:nvPr>
            <p:ph type="title"/>
          </p:nvPr>
        </p:nvSpPr>
        <p:spPr/>
        <p:txBody>
          <a:bodyPr/>
          <a:lstStyle/>
          <a:p>
            <a:r>
              <a:rPr lang="fr-CA" dirty="0"/>
              <a:t>Qu'est-ce que tu penses?</a:t>
            </a:r>
          </a:p>
        </p:txBody>
      </p:sp>
      <p:sp>
        <p:nvSpPr>
          <p:cNvPr id="5" name="Content Placeholder 4">
            <a:extLst>
              <a:ext uri="{FF2B5EF4-FFF2-40B4-BE49-F238E27FC236}">
                <a16:creationId xmlns:a16="http://schemas.microsoft.com/office/drawing/2014/main" id="{D2EB642A-B491-B249-8F6A-F2885127E035}"/>
              </a:ext>
            </a:extLst>
          </p:cNvPr>
          <p:cNvSpPr>
            <a:spLocks noGrp="1"/>
          </p:cNvSpPr>
          <p:nvPr>
            <p:ph idx="1"/>
          </p:nvPr>
        </p:nvSpPr>
        <p:spPr/>
        <p:txBody>
          <a:bodyPr/>
          <a:lstStyle/>
          <a:p>
            <a:pPr marL="0" indent="0">
              <a:buNone/>
            </a:pPr>
            <a:r>
              <a:rPr lang="fr-CA" dirty="0"/>
              <a:t>Comment décrirais-tu la Terre, la Lune et le Soleil? Comment les décrirais-tu ensemble, en tant que système?</a:t>
            </a:r>
          </a:p>
          <a:p>
            <a:pPr marL="0" indent="0">
              <a:buNone/>
            </a:pPr>
            <a:endParaRPr lang="fr-CA" dirty="0"/>
          </a:p>
          <a:p>
            <a:pPr marL="0" indent="0">
              <a:buNone/>
            </a:pPr>
            <a:r>
              <a:rPr lang="fr-CA" dirty="0"/>
              <a:t>À considérer:</a:t>
            </a:r>
          </a:p>
          <a:p>
            <a:r>
              <a:rPr lang="fr-CA" dirty="0"/>
              <a:t>Comment interagis-tu avec chacun de ces astres, le jour et la nuit?</a:t>
            </a:r>
          </a:p>
          <a:p>
            <a:r>
              <a:rPr lang="fr-CA" dirty="0"/>
              <a:t>L'interaction de DEUX astres a-t-elle des effets notables (Terre-Soleil, Terre-Lune, Lune-Soleil)?</a:t>
            </a:r>
          </a:p>
          <a:p>
            <a:r>
              <a:rPr lang="fr-CA" dirty="0"/>
              <a:t>L'interaction de TOUS LES TROIS a-t-elle des effets notables?</a:t>
            </a:r>
          </a:p>
        </p:txBody>
      </p:sp>
    </p:spTree>
    <p:extLst>
      <p:ext uri="{BB962C8B-B14F-4D97-AF65-F5344CB8AC3E}">
        <p14:creationId xmlns:p14="http://schemas.microsoft.com/office/powerpoint/2010/main" val="36991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tableau 8" descr="The Earth is surrounded by the moon as it orbits. In te baclground, the Sun can be seen.">
            <a:extLst>
              <a:ext uri="{FF2B5EF4-FFF2-40B4-BE49-F238E27FC236}">
                <a16:creationId xmlns:a16="http://schemas.microsoft.com/office/drawing/2014/main" id="{0A439AB2-6562-2D48-8403-23EF2D77A55A}"/>
              </a:ext>
            </a:extLst>
          </p:cNvPr>
          <p:cNvPicPr>
            <a:picLocks noChangeAspect="1"/>
          </p:cNvPicPr>
          <p:nvPr/>
        </p:nvPicPr>
        <p:blipFill rotWithShape="1">
          <a:blip r:embed="rId3"/>
          <a:srcRect t="16764" b="14190"/>
          <a:stretch/>
        </p:blipFill>
        <p:spPr>
          <a:xfrm>
            <a:off x="196058" y="1"/>
            <a:ext cx="11897977" cy="6160958"/>
          </a:xfrm>
          <a:prstGeom prst="rect">
            <a:avLst/>
          </a:prstGeom>
          <a:solidFill>
            <a:schemeClr val="tx1">
              <a:lumMod val="75000"/>
              <a:lumOff val="25000"/>
            </a:schemeClr>
          </a:solidFill>
          <a:ln>
            <a:noFill/>
          </a:ln>
        </p:spPr>
      </p:pic>
      <p:sp>
        <p:nvSpPr>
          <p:cNvPr id="2" name="Title 1">
            <a:extLst>
              <a:ext uri="{FF2B5EF4-FFF2-40B4-BE49-F238E27FC236}">
                <a16:creationId xmlns:a16="http://schemas.microsoft.com/office/drawing/2014/main" id="{F7209DC0-A222-F04E-A645-1E769740727E}"/>
              </a:ext>
            </a:extLst>
          </p:cNvPr>
          <p:cNvSpPr>
            <a:spLocks noGrp="1"/>
          </p:cNvSpPr>
          <p:nvPr>
            <p:ph type="ctrTitle"/>
          </p:nvPr>
        </p:nvSpPr>
        <p:spPr>
          <a:xfrm>
            <a:off x="457200" y="0"/>
            <a:ext cx="9144000" cy="1145454"/>
          </a:xfrm>
        </p:spPr>
        <p:txBody>
          <a:bodyPr/>
          <a:lstStyle/>
          <a:p>
            <a:pPr algn="l"/>
            <a:r>
              <a:rPr lang="fr-FR" dirty="0"/>
              <a:t>La Terre et la Lune</a:t>
            </a:r>
            <a:endParaRPr lang="en-US" dirty="0"/>
          </a:p>
        </p:txBody>
      </p:sp>
      <p:sp>
        <p:nvSpPr>
          <p:cNvPr id="3" name="Oval 2">
            <a:extLst>
              <a:ext uri="{FF2B5EF4-FFF2-40B4-BE49-F238E27FC236}">
                <a16:creationId xmlns:a16="http://schemas.microsoft.com/office/drawing/2014/main" id="{B63282A4-2CFF-2440-A313-6BE1A9BA27C1}"/>
              </a:ext>
            </a:extLst>
          </p:cNvPr>
          <p:cNvSpPr/>
          <p:nvPr/>
        </p:nvSpPr>
        <p:spPr>
          <a:xfrm>
            <a:off x="1170432" y="1145454"/>
            <a:ext cx="7589520" cy="439581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08C6138-4273-224B-85E7-474EFDC7AF32}"/>
              </a:ext>
            </a:extLst>
          </p:cNvPr>
          <p:cNvSpPr txBox="1">
            <a:spLocks/>
          </p:cNvSpPr>
          <p:nvPr/>
        </p:nvSpPr>
        <p:spPr>
          <a:xfrm>
            <a:off x="9601200" y="6470093"/>
            <a:ext cx="2590800"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600">
                <a:solidFill>
                  <a:schemeClr val="bg1">
                    <a:lumMod val="65000"/>
                  </a:schemeClr>
                </a:solidFill>
              </a:rPr>
              <a:t>Illustration pas à l’échelle</a:t>
            </a:r>
          </a:p>
        </p:txBody>
      </p:sp>
    </p:spTree>
    <p:extLst>
      <p:ext uri="{BB962C8B-B14F-4D97-AF65-F5344CB8AC3E}">
        <p14:creationId xmlns:p14="http://schemas.microsoft.com/office/powerpoint/2010/main" val="2974860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tableau 8" descr="The Earth is surrounded by the moon as it orbits. In te baclground, the Sun can be seen.">
            <a:extLst>
              <a:ext uri="{FF2B5EF4-FFF2-40B4-BE49-F238E27FC236}">
                <a16:creationId xmlns:a16="http://schemas.microsoft.com/office/drawing/2014/main" id="{B5F97839-7C0F-B042-9289-E484ADCADABA}"/>
              </a:ext>
            </a:extLst>
          </p:cNvPr>
          <p:cNvPicPr>
            <a:picLocks noChangeAspect="1"/>
          </p:cNvPicPr>
          <p:nvPr/>
        </p:nvPicPr>
        <p:blipFill rotWithShape="1">
          <a:blip r:embed="rId3"/>
          <a:srcRect t="16764" b="14190"/>
          <a:stretch/>
        </p:blipFill>
        <p:spPr>
          <a:xfrm>
            <a:off x="179880" y="29980"/>
            <a:ext cx="11897978" cy="6160958"/>
          </a:xfrm>
          <a:prstGeom prst="rect">
            <a:avLst/>
          </a:prstGeom>
          <a:solidFill>
            <a:schemeClr val="tx1">
              <a:lumMod val="75000"/>
              <a:lumOff val="25000"/>
            </a:schemeClr>
          </a:solidFill>
          <a:ln>
            <a:noFill/>
          </a:ln>
        </p:spPr>
      </p:pic>
      <p:sp>
        <p:nvSpPr>
          <p:cNvPr id="4" name="Title 3">
            <a:extLst>
              <a:ext uri="{FF2B5EF4-FFF2-40B4-BE49-F238E27FC236}">
                <a16:creationId xmlns:a16="http://schemas.microsoft.com/office/drawing/2014/main" id="{92BC835E-0CF6-1840-8EB2-B38DE4477EB8}"/>
              </a:ext>
            </a:extLst>
          </p:cNvPr>
          <p:cNvSpPr>
            <a:spLocks noGrp="1"/>
          </p:cNvSpPr>
          <p:nvPr>
            <p:ph type="title"/>
          </p:nvPr>
        </p:nvSpPr>
        <p:spPr>
          <a:xfrm>
            <a:off x="310510" y="126728"/>
            <a:ext cx="10515600" cy="1325563"/>
          </a:xfrm>
        </p:spPr>
        <p:txBody>
          <a:bodyPr>
            <a:normAutofit/>
          </a:bodyPr>
          <a:lstStyle/>
          <a:p>
            <a:r>
              <a:rPr lang="fr-FR" sz="4800" dirty="0"/>
              <a:t>La Terre et le Soleil</a:t>
            </a:r>
            <a:endParaRPr lang="en-US" sz="4800" dirty="0"/>
          </a:p>
        </p:txBody>
      </p:sp>
      <p:sp>
        <p:nvSpPr>
          <p:cNvPr id="2" name="Oval 1">
            <a:extLst>
              <a:ext uri="{FF2B5EF4-FFF2-40B4-BE49-F238E27FC236}">
                <a16:creationId xmlns:a16="http://schemas.microsoft.com/office/drawing/2014/main" id="{D6264F2D-40F1-9D42-9BE1-3AAF65F934CF}"/>
              </a:ext>
            </a:extLst>
          </p:cNvPr>
          <p:cNvSpPr/>
          <p:nvPr/>
        </p:nvSpPr>
        <p:spPr>
          <a:xfrm>
            <a:off x="4425696" y="2176272"/>
            <a:ext cx="1426464" cy="14264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82CD78D-40C2-8A46-B9E5-5B1213C5B1E7}"/>
              </a:ext>
            </a:extLst>
          </p:cNvPr>
          <p:cNvSpPr/>
          <p:nvPr/>
        </p:nvSpPr>
        <p:spPr>
          <a:xfrm>
            <a:off x="9937321" y="29980"/>
            <a:ext cx="1185672" cy="10673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F7294EE3-7283-8642-A137-5858DE6FB2E8}"/>
              </a:ext>
            </a:extLst>
          </p:cNvPr>
          <p:cNvSpPr txBox="1">
            <a:spLocks/>
          </p:cNvSpPr>
          <p:nvPr/>
        </p:nvSpPr>
        <p:spPr>
          <a:xfrm>
            <a:off x="9601200" y="6470093"/>
            <a:ext cx="2590800"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600">
                <a:solidFill>
                  <a:schemeClr val="bg1">
                    <a:lumMod val="65000"/>
                  </a:schemeClr>
                </a:solidFill>
              </a:rPr>
              <a:t>Illustration pas à l’échelle</a:t>
            </a:r>
          </a:p>
        </p:txBody>
      </p:sp>
    </p:spTree>
    <p:extLst>
      <p:ext uri="{BB962C8B-B14F-4D97-AF65-F5344CB8AC3E}">
        <p14:creationId xmlns:p14="http://schemas.microsoft.com/office/powerpoint/2010/main" val="152070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descr="1107PPT-03+04 - Noeuds - 3 - lumière + éclipses - Cosmagora.png">
            <a:extLst>
              <a:ext uri="{FF2B5EF4-FFF2-40B4-BE49-F238E27FC236}">
                <a16:creationId xmlns:a16="http://schemas.microsoft.com/office/drawing/2014/main" id="{DD467187-7BB1-9D4C-A77B-660EBCE6FB25}"/>
              </a:ext>
            </a:extLst>
          </p:cNvPr>
          <p:cNvPicPr>
            <a:picLocks noChangeAspect="1"/>
          </p:cNvPicPr>
          <p:nvPr/>
        </p:nvPicPr>
        <p:blipFill>
          <a:blip r:embed="rId3"/>
          <a:srcRect/>
          <a:stretch>
            <a:fillRect/>
          </a:stretch>
        </p:blipFill>
        <p:spPr bwMode="auto">
          <a:xfrm>
            <a:off x="2153144" y="0"/>
            <a:ext cx="8519853" cy="6390628"/>
          </a:xfrm>
          <a:prstGeom prst="rect">
            <a:avLst/>
          </a:prstGeom>
          <a:noFill/>
          <a:ln w="9525">
            <a:noFill/>
            <a:miter lim="800000"/>
            <a:headEnd/>
            <a:tailEnd/>
          </a:ln>
        </p:spPr>
      </p:pic>
      <p:sp>
        <p:nvSpPr>
          <p:cNvPr id="2" name="Title 1">
            <a:extLst>
              <a:ext uri="{FF2B5EF4-FFF2-40B4-BE49-F238E27FC236}">
                <a16:creationId xmlns:a16="http://schemas.microsoft.com/office/drawing/2014/main" id="{57B0E93C-EB10-DF4C-B111-4099F17AA037}"/>
              </a:ext>
            </a:extLst>
          </p:cNvPr>
          <p:cNvSpPr>
            <a:spLocks noGrp="1"/>
          </p:cNvSpPr>
          <p:nvPr>
            <p:ph type="title"/>
          </p:nvPr>
        </p:nvSpPr>
        <p:spPr>
          <a:xfrm>
            <a:off x="250372" y="155266"/>
            <a:ext cx="10515600" cy="1325563"/>
          </a:xfrm>
        </p:spPr>
        <p:txBody>
          <a:bodyPr>
            <a:normAutofit/>
          </a:bodyPr>
          <a:lstStyle/>
          <a:p>
            <a:r>
              <a:rPr lang="fr-FR" sz="4800" dirty="0"/>
              <a:t>La Terre, la Lune et le Soleil</a:t>
            </a:r>
            <a:endParaRPr lang="en-US" sz="4800" dirty="0"/>
          </a:p>
        </p:txBody>
      </p:sp>
      <p:sp>
        <p:nvSpPr>
          <p:cNvPr id="5" name="Content Placeholder 4">
            <a:extLst>
              <a:ext uri="{FF2B5EF4-FFF2-40B4-BE49-F238E27FC236}">
                <a16:creationId xmlns:a16="http://schemas.microsoft.com/office/drawing/2014/main" id="{4A2C196C-FCA9-6C43-A925-6D0B4A1D8DDD}"/>
              </a:ext>
            </a:extLst>
          </p:cNvPr>
          <p:cNvSpPr txBox="1">
            <a:spLocks/>
          </p:cNvSpPr>
          <p:nvPr/>
        </p:nvSpPr>
        <p:spPr>
          <a:xfrm>
            <a:off x="9601200" y="6470093"/>
            <a:ext cx="2590800" cy="465282"/>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A" sz="1600">
                <a:solidFill>
                  <a:schemeClr val="bg1">
                    <a:lumMod val="65000"/>
                  </a:schemeClr>
                </a:solidFill>
              </a:rPr>
              <a:t>Illustration pas à l’échelle</a:t>
            </a:r>
          </a:p>
        </p:txBody>
      </p:sp>
    </p:spTree>
    <p:extLst>
      <p:ext uri="{BB962C8B-B14F-4D97-AF65-F5344CB8AC3E}">
        <p14:creationId xmlns:p14="http://schemas.microsoft.com/office/powerpoint/2010/main" val="98139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5B2D-D99A-4349-8178-FCFA6904A771}"/>
              </a:ext>
            </a:extLst>
          </p:cNvPr>
          <p:cNvSpPr>
            <a:spLocks noGrp="1"/>
          </p:cNvSpPr>
          <p:nvPr>
            <p:ph type="ctrTitle"/>
          </p:nvPr>
        </p:nvSpPr>
        <p:spPr>
          <a:xfrm>
            <a:off x="1688892" y="2540648"/>
            <a:ext cx="9144000" cy="1145454"/>
          </a:xfrm>
        </p:spPr>
        <p:txBody>
          <a:bodyPr/>
          <a:lstStyle/>
          <a:p>
            <a:r>
              <a:rPr lang="fr-FR" dirty="0"/>
              <a:t>Les phases de la lune</a:t>
            </a:r>
            <a:endParaRPr lang="en-US" dirty="0"/>
          </a:p>
        </p:txBody>
      </p:sp>
    </p:spTree>
    <p:extLst>
      <p:ext uri="{BB962C8B-B14F-4D97-AF65-F5344CB8AC3E}">
        <p14:creationId xmlns:p14="http://schemas.microsoft.com/office/powerpoint/2010/main" val="516486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4D89-855C-D64E-888B-0C27B90004A8}"/>
              </a:ext>
            </a:extLst>
          </p:cNvPr>
          <p:cNvSpPr>
            <a:spLocks noGrp="1"/>
          </p:cNvSpPr>
          <p:nvPr>
            <p:ph type="title"/>
          </p:nvPr>
        </p:nvSpPr>
        <p:spPr/>
        <p:txBody>
          <a:bodyPr/>
          <a:lstStyle/>
          <a:p>
            <a:r>
              <a:rPr lang="fr-CA" dirty="0"/>
              <a:t>Qu'est-ce que tu penses?</a:t>
            </a:r>
          </a:p>
        </p:txBody>
      </p:sp>
      <p:sp>
        <p:nvSpPr>
          <p:cNvPr id="3" name="Content Placeholder 2">
            <a:extLst>
              <a:ext uri="{FF2B5EF4-FFF2-40B4-BE49-F238E27FC236}">
                <a16:creationId xmlns:a16="http://schemas.microsoft.com/office/drawing/2014/main" id="{9A75ECED-864B-D94D-8551-B43F8FB9AB66}"/>
              </a:ext>
            </a:extLst>
          </p:cNvPr>
          <p:cNvSpPr>
            <a:spLocks noGrp="1"/>
          </p:cNvSpPr>
          <p:nvPr>
            <p:ph idx="1"/>
          </p:nvPr>
        </p:nvSpPr>
        <p:spPr/>
        <p:txBody>
          <a:bodyPr>
            <a:normAutofit/>
          </a:bodyPr>
          <a:lstStyle/>
          <a:p>
            <a:pPr marL="0" indent="0">
              <a:buNone/>
            </a:pPr>
            <a:r>
              <a:rPr lang="fr-CA" dirty="0"/>
              <a:t>Sachant qu’il y a des interactions entre la Lune, la Terre et le Soleil, quelles sont les conséquences de ces interactions?</a:t>
            </a:r>
          </a:p>
          <a:p>
            <a:pPr marL="0" indent="0">
              <a:buNone/>
            </a:pPr>
            <a:endParaRPr lang="fr-CA" dirty="0"/>
          </a:p>
          <a:p>
            <a:pPr marL="0" indent="0">
              <a:buNone/>
            </a:pPr>
            <a:r>
              <a:rPr lang="fr-CA" dirty="0"/>
              <a:t>Considérant les phases de la Lune, discute:</a:t>
            </a:r>
          </a:p>
          <a:p>
            <a:r>
              <a:rPr lang="fr-CA" dirty="0"/>
              <a:t>Les phases de la Lune sont-elles une interaction entre le Soleil, la Lune et la Terre OU seulement une interaction entre le Soleil et la Lune?</a:t>
            </a:r>
          </a:p>
          <a:p>
            <a:r>
              <a:rPr lang="fr-CA" dirty="0"/>
              <a:t>Pourquoi ou pourquoi pas?</a:t>
            </a:r>
          </a:p>
        </p:txBody>
      </p:sp>
    </p:spTree>
    <p:extLst>
      <p:ext uri="{BB962C8B-B14F-4D97-AF65-F5344CB8AC3E}">
        <p14:creationId xmlns:p14="http://schemas.microsoft.com/office/powerpoint/2010/main" val="39246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U Title">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U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U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U Black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U Black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U Black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ocial  &amp; Contact">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3819</TotalTime>
  <Words>6599</Words>
  <Application>Microsoft Macintosh PowerPoint</Application>
  <PresentationFormat>Widescreen</PresentationFormat>
  <Paragraphs>414</Paragraphs>
  <Slides>39</Slides>
  <Notes>38</Notes>
  <HiddenSlides>2</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39</vt:i4>
      </vt:variant>
    </vt:vector>
  </HeadingPairs>
  <TitlesOfParts>
    <vt:vector size="52" baseType="lpstr">
      <vt:lpstr>Arial</vt:lpstr>
      <vt:lpstr>Avenir Light</vt:lpstr>
      <vt:lpstr>Avenir LT Std 35 Light</vt:lpstr>
      <vt:lpstr>Calibri</vt:lpstr>
      <vt:lpstr>Impact</vt:lpstr>
      <vt:lpstr>Wingdings</vt:lpstr>
      <vt:lpstr>DU Title</vt:lpstr>
      <vt:lpstr>DU Header</vt:lpstr>
      <vt:lpstr>DU Reg</vt:lpstr>
      <vt:lpstr>DU Black Header</vt:lpstr>
      <vt:lpstr>DU Black Reg</vt:lpstr>
      <vt:lpstr>1_DU Black Reg</vt:lpstr>
      <vt:lpstr>Social  &amp; Contact</vt:lpstr>
      <vt:lpstr>Éclipse solaire annulaire</vt:lpstr>
      <vt:lpstr>sujets</vt:lpstr>
      <vt:lpstr>La Terre, la Lune et le Soleil</vt:lpstr>
      <vt:lpstr>Qu'est-ce que tu penses?</vt:lpstr>
      <vt:lpstr>La Terre et la Lune</vt:lpstr>
      <vt:lpstr>La Terre et le Soleil</vt:lpstr>
      <vt:lpstr>La Terre, la Lune et le Soleil</vt:lpstr>
      <vt:lpstr>Les phases de la lune</vt:lpstr>
      <vt:lpstr>Qu'est-ce que tu penses?</vt:lpstr>
      <vt:lpstr>Phases de la lune</vt:lpstr>
      <vt:lpstr>La pleine lune et la nouvelle lune sont-elles des éclipses?</vt:lpstr>
      <vt:lpstr>Qu'est-ce que tu penses?</vt:lpstr>
      <vt:lpstr>Éclipses solaires</vt:lpstr>
      <vt:lpstr>Qu'est-ce que tu penses?</vt:lpstr>
      <vt:lpstr>Éclipse solaire</vt:lpstr>
      <vt:lpstr>PowerPoint Presentation</vt:lpstr>
      <vt:lpstr>Fréquence des éclipses solaires</vt:lpstr>
      <vt:lpstr>PowerPoint Presentation</vt:lpstr>
      <vt:lpstr>Vue de la Terre:</vt:lpstr>
      <vt:lpstr>Trois types d'éclipses solaires</vt:lpstr>
      <vt:lpstr>Qu'est-ce que tu penses?</vt:lpstr>
      <vt:lpstr>PowerPoint Presentation</vt:lpstr>
      <vt:lpstr>PowerPoint Presentation</vt:lpstr>
      <vt:lpstr>PowerPoint Presentation</vt:lpstr>
      <vt:lpstr>Méthode</vt:lpstr>
      <vt:lpstr>Observation: éclipse solaire</vt:lpstr>
      <vt:lpstr>observation: éclipse lunaire</vt:lpstr>
      <vt:lpstr>PowerPoint Presentation</vt:lpstr>
      <vt:lpstr>PowerPoint Presentation</vt:lpstr>
      <vt:lpstr>Éclipse annulaire du 10 juin 2021</vt:lpstr>
      <vt:lpstr>PowerPoint Presentation</vt:lpstr>
      <vt:lpstr>Les temps locaux pour l’éclipse sont: </vt:lpstr>
      <vt:lpstr>Que verrez-vous?</vt:lpstr>
      <vt:lpstr>PowerPoint Presentation</vt:lpstr>
      <vt:lpstr>Ne regardez jamais directement le soleil sans une protection oculaire adéquate!</vt:lpstr>
      <vt:lpstr>Ce que les éclipses solaires signifient pour nous…</vt:lpstr>
      <vt:lpstr>Prochaines éclipses</vt:lpstr>
      <vt:lpstr>À la découverte de l’univers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CJ</dc:creator>
  <cp:keywords/>
  <dc:description/>
  <cp:lastModifiedBy>Julie Bolduc-Duval</cp:lastModifiedBy>
  <cp:revision>40</cp:revision>
  <cp:lastPrinted>2021-03-04T22:56:08Z</cp:lastPrinted>
  <dcterms:created xsi:type="dcterms:W3CDTF">2019-05-06T20:07:08Z</dcterms:created>
  <dcterms:modified xsi:type="dcterms:W3CDTF">2021-04-16T04:07:16Z</dcterms:modified>
  <cp:category/>
</cp:coreProperties>
</file>