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48" r:id="rId3"/>
    <p:sldMasterId id="2147483696" r:id="rId4"/>
    <p:sldMasterId id="2147483708" r:id="rId5"/>
    <p:sldMasterId id="2147483722" r:id="rId6"/>
    <p:sldMasterId id="2147483720" r:id="rId7"/>
  </p:sldMasterIdLst>
  <p:notesMasterIdLst>
    <p:notesMasterId r:id="rId47"/>
  </p:notesMasterIdLst>
  <p:sldIdLst>
    <p:sldId id="258" r:id="rId8"/>
    <p:sldId id="271" r:id="rId9"/>
    <p:sldId id="266" r:id="rId10"/>
    <p:sldId id="272" r:id="rId11"/>
    <p:sldId id="273" r:id="rId12"/>
    <p:sldId id="275" r:id="rId13"/>
    <p:sldId id="274" r:id="rId14"/>
    <p:sldId id="267" r:id="rId15"/>
    <p:sldId id="276" r:id="rId16"/>
    <p:sldId id="278" r:id="rId17"/>
    <p:sldId id="279" r:id="rId18"/>
    <p:sldId id="277" r:id="rId19"/>
    <p:sldId id="268" r:id="rId20"/>
    <p:sldId id="281" r:id="rId21"/>
    <p:sldId id="282" r:id="rId22"/>
    <p:sldId id="283" r:id="rId23"/>
    <p:sldId id="280" r:id="rId24"/>
    <p:sldId id="285" r:id="rId25"/>
    <p:sldId id="284" r:id="rId26"/>
    <p:sldId id="286" r:id="rId27"/>
    <p:sldId id="287" r:id="rId28"/>
    <p:sldId id="297" r:id="rId29"/>
    <p:sldId id="299" r:id="rId30"/>
    <p:sldId id="289" r:id="rId31"/>
    <p:sldId id="292" r:id="rId32"/>
    <p:sldId id="294" r:id="rId33"/>
    <p:sldId id="293" r:id="rId34"/>
    <p:sldId id="291" r:id="rId35"/>
    <p:sldId id="302" r:id="rId36"/>
    <p:sldId id="269" r:id="rId37"/>
    <p:sldId id="288" r:id="rId38"/>
    <p:sldId id="303" r:id="rId39"/>
    <p:sldId id="295" r:id="rId40"/>
    <p:sldId id="296" r:id="rId41"/>
    <p:sldId id="290" r:id="rId42"/>
    <p:sldId id="300" r:id="rId43"/>
    <p:sldId id="265" r:id="rId44"/>
    <p:sldId id="304" r:id="rId45"/>
    <p:sldId id="26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F934D79-A3CE-1D46-ACB0-784A38C883EA}">
          <p14:sldIdLst>
            <p14:sldId id="258"/>
            <p14:sldId id="271"/>
          </p14:sldIdLst>
        </p14:section>
        <p14:section name="The Earth, the Moon, and the Sun" id="{81A2F2F9-7132-024B-9883-9ACB5D965F8F}">
          <p14:sldIdLst>
            <p14:sldId id="266"/>
            <p14:sldId id="272"/>
            <p14:sldId id="273"/>
            <p14:sldId id="275"/>
            <p14:sldId id="274"/>
          </p14:sldIdLst>
        </p14:section>
        <p14:section name="Phases of the Moon" id="{8FD29E69-8216-A946-865A-5D391675EF40}">
          <p14:sldIdLst>
            <p14:sldId id="267"/>
            <p14:sldId id="276"/>
            <p14:sldId id="278"/>
            <p14:sldId id="279"/>
            <p14:sldId id="277"/>
          </p14:sldIdLst>
        </p14:section>
        <p14:section name="Solar Eclipses" id="{E5580986-AC94-B444-8DBA-F986E6187B9D}">
          <p14:sldIdLst>
            <p14:sldId id="268"/>
            <p14:sldId id="281"/>
            <p14:sldId id="282"/>
            <p14:sldId id="283"/>
            <p14:sldId id="280"/>
            <p14:sldId id="285"/>
            <p14:sldId id="284"/>
            <p14:sldId id="286"/>
            <p14:sldId id="287"/>
            <p14:sldId id="297"/>
            <p14:sldId id="299"/>
          </p14:sldIdLst>
        </p14:section>
        <p14:section name="Eclipse demo activity" id="{CEBFA42F-FADA-CE46-8501-7B5A06595FB8}">
          <p14:sldIdLst>
            <p14:sldId id="289"/>
            <p14:sldId id="292"/>
            <p14:sldId id="294"/>
            <p14:sldId id="293"/>
            <p14:sldId id="291"/>
            <p14:sldId id="302"/>
          </p14:sldIdLst>
        </p14:section>
        <p14:section name="June 10, 2021 Annular Eclipse" id="{C03386D3-2765-4145-8395-3E104BCC35A7}">
          <p14:sldIdLst>
            <p14:sldId id="269"/>
            <p14:sldId id="288"/>
            <p14:sldId id="303"/>
            <p14:sldId id="295"/>
            <p14:sldId id="296"/>
            <p14:sldId id="290"/>
            <p14:sldId id="300"/>
            <p14:sldId id="265"/>
          </p14:sldIdLst>
        </p14:section>
        <p14:section name="Additional material" id="{28331800-B18A-C74D-9FD0-874F1D660935}">
          <p14:sldIdLst>
            <p14:sldId id="304"/>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Woodford" initials="CW" lastIdx="14" clrIdx="0">
    <p:extLst>
      <p:ext uri="{19B8F6BF-5375-455C-9EA6-DF929625EA0E}">
        <p15:presenceInfo xmlns:p15="http://schemas.microsoft.com/office/powerpoint/2012/main" userId="S::cjw11@queensu.ca::560d3d07-0a18-4847-97f4-5c961db4dc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0FA"/>
    <a:srgbClr val="482217"/>
    <a:srgbClr val="3E1F12"/>
    <a:srgbClr val="432115"/>
    <a:srgbClr val="4C2418"/>
    <a:srgbClr val="391E15"/>
    <a:srgbClr val="5B2B1A"/>
    <a:srgbClr val="431D13"/>
    <a:srgbClr val="582B18"/>
    <a:srgbClr val="2AA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769606-FB03-9848-8159-278114946DAB}" v="167" dt="2021-04-09T00:39:28.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22"/>
    <p:restoredTop sz="66667"/>
  </p:normalViewPr>
  <p:slideViewPr>
    <p:cSldViewPr snapToGrid="0">
      <p:cViewPr varScale="1">
        <p:scale>
          <a:sx n="66" d="100"/>
          <a:sy n="66" d="100"/>
        </p:scale>
        <p:origin x="832" y="176"/>
      </p:cViewPr>
      <p:guideLst/>
    </p:cSldViewPr>
  </p:slideViewPr>
  <p:notesTextViewPr>
    <p:cViewPr>
      <p:scale>
        <a:sx n="75" d="100"/>
        <a:sy n="75" d="100"/>
      </p:scale>
      <p:origin x="0" y="0"/>
    </p:cViewPr>
  </p:notesTextViewPr>
  <p:notesViewPr>
    <p:cSldViewPr snapToGrid="0">
      <p:cViewPr>
        <p:scale>
          <a:sx n="1" d="2"/>
          <a:sy n="1" d="2"/>
        </p:scale>
        <p:origin x="6000" y="20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2037389-280C-D349-BE79-4E9AE480E9EA}" type="datetimeFigureOut">
              <a:rPr lang="en-US" smtClean="0"/>
              <a:t>4/16/21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244AE-4243-6F45-8E4B-B403045237AC}" type="slidenum">
              <a:rPr lang="en-US" smtClean="0"/>
              <a:t>‹#›</a:t>
            </a:fld>
            <a:endParaRPr lang="en-US"/>
          </a:p>
        </p:txBody>
      </p:sp>
    </p:spTree>
    <p:extLst>
      <p:ext uri="{BB962C8B-B14F-4D97-AF65-F5344CB8AC3E}">
        <p14:creationId xmlns:p14="http://schemas.microsoft.com/office/powerpoint/2010/main" val="1541255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are intended for teachers to use for their students to learn about the annular solar eclipse that will occur on June 10, 2021. The base slides are intended for Grades K-6, or ages 4-12, and the “Advanced” slides and notes sections are intended for Grades 7-12 or ages 12-18. </a:t>
            </a:r>
          </a:p>
          <a:p>
            <a:endParaRPr lang="en-US" dirty="0"/>
          </a:p>
          <a:p>
            <a:r>
              <a:rPr lang="en-US" b="1" dirty="0"/>
              <a:t>Depending on your classroom, you may use all the slides or only some sections. It is recommended to at least use the section “June 10, 2021 Annular Eclipse”, as it contains information specific to the event. </a:t>
            </a:r>
          </a:p>
          <a:p>
            <a:endParaRPr lang="en-US" dirty="0"/>
          </a:p>
          <a:p>
            <a:r>
              <a:rPr lang="en-US" dirty="0"/>
              <a:t>Feel free to modify the slides and activities to suit your classroom and students or use as-is. The material covered here is intended to be used over multiple classes, and so depending on your teaching schedule, some material may need to be cut or used in other ways outside of class time. </a:t>
            </a:r>
          </a:p>
          <a:p>
            <a:endParaRPr lang="en-CA" sz="1200" b="0" kern="1200" dirty="0">
              <a:solidFill>
                <a:schemeClr val="tx1"/>
              </a:solidFill>
              <a:effectLst/>
              <a:latin typeface="+mn-lt"/>
              <a:ea typeface="+mn-ea"/>
              <a:cs typeface="+mn-cs"/>
            </a:endParaRPr>
          </a:p>
          <a:p>
            <a:pPr marL="0" lvl="0" indent="0">
              <a:buFontTx/>
              <a:buNone/>
            </a:pPr>
            <a:r>
              <a:rPr lang="en-CA" sz="1200" b="0" kern="1200" dirty="0">
                <a:solidFill>
                  <a:schemeClr val="tx1"/>
                </a:solidFill>
                <a:effectLst/>
                <a:latin typeface="+mn-lt"/>
                <a:ea typeface="+mn-ea"/>
                <a:cs typeface="+mn-cs"/>
              </a:rPr>
              <a:t>Each slide contains substantial notes, which can also be found in the accompanying PDF document.</a:t>
            </a:r>
          </a:p>
        </p:txBody>
      </p:sp>
      <p:sp>
        <p:nvSpPr>
          <p:cNvPr id="4" name="Slide Number Placeholder 3"/>
          <p:cNvSpPr>
            <a:spLocks noGrp="1"/>
          </p:cNvSpPr>
          <p:nvPr>
            <p:ph type="sldNum" sz="quarter" idx="5"/>
          </p:nvPr>
        </p:nvSpPr>
        <p:spPr/>
        <p:txBody>
          <a:bodyPr/>
          <a:lstStyle/>
          <a:p>
            <a:fld id="{DA7244AE-4243-6F45-8E4B-B403045237AC}" type="slidenum">
              <a:rPr lang="en-US" smtClean="0"/>
              <a:t>1</a:t>
            </a:fld>
            <a:endParaRPr lang="en-US"/>
          </a:p>
        </p:txBody>
      </p:sp>
    </p:spTree>
    <p:extLst>
      <p:ext uri="{BB962C8B-B14F-4D97-AF65-F5344CB8AC3E}">
        <p14:creationId xmlns:p14="http://schemas.microsoft.com/office/powerpoint/2010/main" val="3854079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Discover the Universe</a:t>
            </a:r>
          </a:p>
          <a:p>
            <a:endParaRPr lang="en-US" dirty="0"/>
          </a:p>
          <a:p>
            <a:endParaRPr lang="en-US" dirty="0"/>
          </a:p>
          <a:p>
            <a:r>
              <a:rPr lang="en-US" dirty="0"/>
              <a:t>Main ideas:</a:t>
            </a:r>
          </a:p>
          <a:p>
            <a:r>
              <a:rPr lang="en-US" dirty="0"/>
              <a:t>- The Moon does not shine on its own. It reflects the light from the Sun.</a:t>
            </a:r>
          </a:p>
          <a:p>
            <a:r>
              <a:rPr lang="en-US" dirty="0"/>
              <a:t>- Half of the Moon is always lit by the Sun, just like the Earth. It is day on the lit side, and night on the unlit side. </a:t>
            </a:r>
          </a:p>
          <a:p>
            <a:r>
              <a:rPr lang="en-US" dirty="0"/>
              <a:t>- From the Earth, we don’t always see the same fraction of the Moon's day side. This fraction changes as the Moon goes around the Earth. This is what causes the  phases of the Moon. </a:t>
            </a:r>
          </a:p>
          <a:p>
            <a:endParaRPr lang="en-US" dirty="0"/>
          </a:p>
          <a:p>
            <a:endParaRPr lang="en-US" dirty="0"/>
          </a:p>
          <a:p>
            <a:pPr marL="171450" indent="-171450">
              <a:buFont typeface="Arial" panose="020B0604020202020204" pitchFamily="34" charset="0"/>
              <a:buChar char="•"/>
            </a:pPr>
            <a:r>
              <a:rPr lang="en-US" dirty="0"/>
              <a:t>“Waxing” implies that the part of the Moon reflecting light onto Earth is getting larger with time.</a:t>
            </a:r>
          </a:p>
          <a:p>
            <a:pPr marL="171450" indent="-171450">
              <a:buFont typeface="Arial" panose="020B0604020202020204" pitchFamily="34" charset="0"/>
              <a:buChar char="•"/>
            </a:pPr>
            <a:r>
              <a:rPr lang="en-US" dirty="0"/>
              <a:t>“Waning” implies that the part of the Moon reflecting light onto Earth is getting smaller with time.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For each position of the Moon on its orbit, think of the view that a person on Earth would have when looking up. Visualizing in 3D is not always easy to reconcile the two perspectives: the view from space (where we see the 3 objects) and the view from the Earth's surface, which shows the phase of the Moon in the sky. </a:t>
            </a:r>
          </a:p>
        </p:txBody>
      </p:sp>
      <p:sp>
        <p:nvSpPr>
          <p:cNvPr id="4" name="Slide Number Placeholder 3"/>
          <p:cNvSpPr>
            <a:spLocks noGrp="1"/>
          </p:cNvSpPr>
          <p:nvPr>
            <p:ph type="sldNum" sz="quarter" idx="5"/>
          </p:nvPr>
        </p:nvSpPr>
        <p:spPr/>
        <p:txBody>
          <a:bodyPr/>
          <a:lstStyle/>
          <a:p>
            <a:fld id="{DA7244AE-4243-6F45-8E4B-B403045237AC}" type="slidenum">
              <a:rPr lang="en-US" smtClean="0"/>
              <a:t>10</a:t>
            </a:fld>
            <a:endParaRPr lang="en-US"/>
          </a:p>
        </p:txBody>
      </p:sp>
    </p:spTree>
    <p:extLst>
      <p:ext uri="{BB962C8B-B14F-4D97-AF65-F5344CB8AC3E}">
        <p14:creationId xmlns:p14="http://schemas.microsoft.com/office/powerpoint/2010/main" val="287487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revealing the slide, ask students for a quick YES/NO to the title!</a:t>
            </a:r>
          </a:p>
          <a:p>
            <a:endParaRPr lang="en-US" dirty="0"/>
          </a:p>
          <a:p>
            <a:r>
              <a:rPr lang="en-US" dirty="0"/>
              <a:t>Main ideas:</a:t>
            </a:r>
          </a:p>
          <a:p>
            <a:pPr marL="171450" indent="-171450">
              <a:buFont typeface="Arial" panose="020B0604020202020204" pitchFamily="34" charset="0"/>
              <a:buChar char="•"/>
            </a:pPr>
            <a:r>
              <a:rPr lang="en-US" dirty="0"/>
              <a:t>A Full Moon is when the Earth is between the Moon and the Sun, and therefore its full face is visible. Due to the 5 degrees of inclination in the Moon’s orbit, it is not directly behind the Earth but slightly above or below it – it’s not in the Earth’s shadow. </a:t>
            </a:r>
          </a:p>
          <a:p>
            <a:pPr marL="171450" indent="-171450">
              <a:buFont typeface="Arial" panose="020B0604020202020204" pitchFamily="34" charset="0"/>
              <a:buChar char="•"/>
            </a:pPr>
            <a:r>
              <a:rPr lang="en-US" dirty="0"/>
              <a:t>A New Moon is when the Moon is between the Earth and the Sun, and therefore we see its “back”. Due to the 5 degrees of inclination in the Moon’s orbit, it is not directly between the Earth and the Sun but slightly above or below – its shadow does not fall on the Earth. </a:t>
            </a:r>
          </a:p>
          <a:p>
            <a:pPr marL="171450" indent="-171450">
              <a:buFont typeface="Arial" panose="020B0604020202020204" pitchFamily="34" charset="0"/>
              <a:buChar char="•"/>
            </a:pPr>
            <a:r>
              <a:rPr lang="en-US" dirty="0"/>
              <a:t>Eclipses don’t happen every month because of this difference in the orbits. Most months, the shadows miss the other object (Moon or Earth).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11</a:t>
            </a:fld>
            <a:endParaRPr lang="en-US"/>
          </a:p>
        </p:txBody>
      </p:sp>
    </p:spTree>
    <p:extLst>
      <p:ext uri="{BB962C8B-B14F-4D97-AF65-F5344CB8AC3E}">
        <p14:creationId xmlns:p14="http://schemas.microsoft.com/office/powerpoint/2010/main" val="1903476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return to their groups and revise their answer. Another poll of the groups may be conducted, or oral presentations of their answers could be presented. Answers may be submitted in an appropriate format.</a:t>
            </a:r>
          </a:p>
          <a:p>
            <a:endParaRPr lang="en-US" dirty="0"/>
          </a:p>
          <a:p>
            <a:r>
              <a:rPr lang="en-US" dirty="0"/>
              <a:t>All groups should conclude that the phases of the Moon are an interaction of the Moon, the Earth, and the Sun. The Sun does not reflect different amounts of light off the Moon, but it is the position of the Moon in its orbit around the Earth that make the Moon appear to be in phases as observed from Earth. This is a subtle point that may require a group discussion with your class before moving on.</a:t>
            </a:r>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12</a:t>
            </a:fld>
            <a:endParaRPr lang="en-US"/>
          </a:p>
        </p:txBody>
      </p:sp>
    </p:spTree>
    <p:extLst>
      <p:ext uri="{BB962C8B-B14F-4D97-AF65-F5344CB8AC3E}">
        <p14:creationId xmlns:p14="http://schemas.microsoft.com/office/powerpoint/2010/main" val="2530115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addresses what occurs during a solar eclipse of either kind: total or annular. The conditions needed to create an eclipse, the Moon casting a shadow on the Earth, and how often they happen are discussed.</a:t>
            </a:r>
          </a:p>
          <a:p>
            <a:endParaRPr lang="en-US" dirty="0"/>
          </a:p>
          <a:p>
            <a:r>
              <a:rPr lang="en-US" dirty="0"/>
              <a:t>Assumptions about students’ knowledge in this section include that the Earth and Moon move in orbits, and that the Moon is a natural satellite of the Earth.</a:t>
            </a:r>
          </a:p>
          <a:p>
            <a:pPr marL="0" lvl="0" indent="0">
              <a:buFontTx/>
              <a:buNone/>
            </a:pPr>
            <a:endParaRPr lang="en-CA" sz="1200" b="0" kern="1200" dirty="0">
              <a:solidFill>
                <a:schemeClr val="tx1"/>
              </a:solidFill>
              <a:effectLst/>
              <a:latin typeface="+mn-lt"/>
              <a:ea typeface="+mn-ea"/>
              <a:cs typeface="+mn-cs"/>
            </a:endParaRPr>
          </a:p>
          <a:p>
            <a:pPr marL="0" lvl="0" indent="0">
              <a:buFontTx/>
              <a:buNone/>
            </a:pPr>
            <a:r>
              <a:rPr lang="en-CA" sz="1200" b="0" kern="1200" dirty="0">
                <a:solidFill>
                  <a:schemeClr val="tx1"/>
                </a:solidFill>
                <a:effectLst/>
                <a:latin typeface="+mn-lt"/>
                <a:ea typeface="+mn-ea"/>
                <a:cs typeface="+mn-cs"/>
              </a:rPr>
              <a:t>Estimated time: 35 minutes + optional take home project</a:t>
            </a:r>
          </a:p>
          <a:p>
            <a:pPr marL="0" lvl="0" indent="0">
              <a:buFontTx/>
              <a:buNone/>
            </a:pPr>
            <a:endParaRPr lang="en-CA" sz="1200" b="0" kern="1200" dirty="0">
              <a:solidFill>
                <a:schemeClr val="tx1"/>
              </a:solidFill>
              <a:effectLst/>
              <a:latin typeface="+mn-lt"/>
              <a:ea typeface="+mn-ea"/>
              <a:cs typeface="+mn-cs"/>
            </a:endParaRPr>
          </a:p>
          <a:p>
            <a:pPr marL="0" lvl="0" indent="0">
              <a:buFontTx/>
              <a:buNone/>
            </a:pPr>
            <a:r>
              <a:rPr lang="en-CA" sz="1200" b="0" kern="1200" dirty="0">
                <a:solidFill>
                  <a:schemeClr val="tx1"/>
                </a:solidFill>
                <a:effectLst/>
                <a:latin typeface="+mn-lt"/>
                <a:ea typeface="+mn-ea"/>
                <a:cs typeface="+mn-cs"/>
              </a:rPr>
              <a:t>If you are completing all the Advanced activities and additional slides on top of the base material, the total time estimate for this section is 50 minutes plus 2 optional take home projects / labs.</a:t>
            </a:r>
          </a:p>
        </p:txBody>
      </p:sp>
      <p:sp>
        <p:nvSpPr>
          <p:cNvPr id="4" name="Slide Number Placeholder 3"/>
          <p:cNvSpPr>
            <a:spLocks noGrp="1"/>
          </p:cNvSpPr>
          <p:nvPr>
            <p:ph type="sldNum" sz="quarter" idx="5"/>
          </p:nvPr>
        </p:nvSpPr>
        <p:spPr/>
        <p:txBody>
          <a:bodyPr/>
          <a:lstStyle/>
          <a:p>
            <a:fld id="{DA7244AE-4243-6F45-8E4B-B403045237AC}" type="slidenum">
              <a:rPr lang="en-US" smtClean="0"/>
              <a:t>13</a:t>
            </a:fld>
            <a:endParaRPr lang="en-US"/>
          </a:p>
        </p:txBody>
      </p:sp>
    </p:spTree>
    <p:extLst>
      <p:ext uri="{BB962C8B-B14F-4D97-AF65-F5344CB8AC3E}">
        <p14:creationId xmlns:p14="http://schemas.microsoft.com/office/powerpoint/2010/main" val="241756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moving on, check in with your students’ knowledge. They may answer the first question in pairs, or in small groups. You may ask students to recreate their diagram on the board or screen share, depending on your classroom.</a:t>
            </a:r>
          </a:p>
          <a:p>
            <a:endParaRPr lang="en-US" dirty="0"/>
          </a:p>
          <a:p>
            <a:r>
              <a:rPr lang="en-US" dirty="0"/>
              <a:t>Share the “consider” questions one at  a time. Open the floor for a group discussion with the whole class to see if your students come to a consensus.</a:t>
            </a:r>
          </a:p>
          <a:p>
            <a:endParaRPr lang="en-US" dirty="0"/>
          </a:p>
          <a:p>
            <a:r>
              <a:rPr lang="en-US" b="1" dirty="0"/>
              <a:t>ADVANCED</a:t>
            </a:r>
          </a:p>
          <a:p>
            <a:endParaRPr lang="en-US" dirty="0"/>
          </a:p>
          <a:p>
            <a:r>
              <a:rPr lang="en-US" dirty="0"/>
              <a:t>For classes where optics have been discussed, encourage students to draw ray diagram(s) to represent their thoughts on what happens during a solar eclipse.</a:t>
            </a:r>
          </a:p>
          <a:p>
            <a:endParaRPr lang="en-US" dirty="0"/>
          </a:p>
          <a:p>
            <a:r>
              <a:rPr lang="en-US" dirty="0"/>
              <a:t>For the “consider” questions, encourage students to answer with more detail and quantified details (e.g., “I expect solar eclipses to happen every [time period] because of [reason]”).</a:t>
            </a:r>
          </a:p>
        </p:txBody>
      </p:sp>
      <p:sp>
        <p:nvSpPr>
          <p:cNvPr id="4" name="Slide Number Placeholder 3"/>
          <p:cNvSpPr>
            <a:spLocks noGrp="1"/>
          </p:cNvSpPr>
          <p:nvPr>
            <p:ph type="sldNum" sz="quarter" idx="5"/>
          </p:nvPr>
        </p:nvSpPr>
        <p:spPr/>
        <p:txBody>
          <a:bodyPr/>
          <a:lstStyle/>
          <a:p>
            <a:fld id="{DA7244AE-4243-6F45-8E4B-B403045237AC}" type="slidenum">
              <a:rPr lang="en-US" smtClean="0"/>
              <a:t>14</a:t>
            </a:fld>
            <a:endParaRPr lang="en-US"/>
          </a:p>
        </p:txBody>
      </p:sp>
    </p:spTree>
    <p:extLst>
      <p:ext uri="{BB962C8B-B14F-4D97-AF65-F5344CB8AC3E}">
        <p14:creationId xmlns:p14="http://schemas.microsoft.com/office/powerpoint/2010/main" val="262520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Picture </a:t>
            </a:r>
            <a:r>
              <a:rPr lang="fr-CA" dirty="0" err="1"/>
              <a:t>credit</a:t>
            </a:r>
            <a:r>
              <a:rPr lang="fr-CA" dirty="0"/>
              <a:t>:</a:t>
            </a:r>
            <a:endParaRPr lang="fr-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a:t>© Thomas </a:t>
            </a:r>
            <a:r>
              <a:rPr lang="fr-CA" baseline="0" dirty="0" err="1"/>
              <a:t>Collin</a:t>
            </a:r>
            <a:r>
              <a:rPr lang="fr-CA" baseline="0" dirty="0"/>
              <a:t> - </a:t>
            </a:r>
            <a:r>
              <a:rPr lang="fr-CA" baseline="0" dirty="0" err="1"/>
              <a:t>u</a:t>
            </a:r>
            <a:r>
              <a:rPr lang="fr-CA" dirty="0" err="1"/>
              <a:t>sed</a:t>
            </a:r>
            <a:r>
              <a:rPr lang="fr-CA" baseline="0" dirty="0"/>
              <a:t> </a:t>
            </a:r>
            <a:r>
              <a:rPr lang="fr-CA" baseline="0" dirty="0" err="1"/>
              <a:t>with</a:t>
            </a:r>
            <a:r>
              <a:rPr lang="fr-CA" baseline="0" dirty="0"/>
              <a:t> permission</a:t>
            </a:r>
            <a:endParaRPr lang="fr-CA" dirty="0"/>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15</a:t>
            </a:fld>
            <a:endParaRPr lang="en-US"/>
          </a:p>
        </p:txBody>
      </p:sp>
    </p:spTree>
    <p:extLst>
      <p:ext uri="{BB962C8B-B14F-4D97-AF65-F5344CB8AC3E}">
        <p14:creationId xmlns:p14="http://schemas.microsoft.com/office/powerpoint/2010/main" val="2584623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Discover the Universe</a:t>
            </a:r>
          </a:p>
        </p:txBody>
      </p:sp>
      <p:sp>
        <p:nvSpPr>
          <p:cNvPr id="4" name="Slide Number Placeholder 3"/>
          <p:cNvSpPr>
            <a:spLocks noGrp="1"/>
          </p:cNvSpPr>
          <p:nvPr>
            <p:ph type="sldNum" sz="quarter" idx="5"/>
          </p:nvPr>
        </p:nvSpPr>
        <p:spPr/>
        <p:txBody>
          <a:bodyPr/>
          <a:lstStyle/>
          <a:p>
            <a:fld id="{DA7244AE-4243-6F45-8E4B-B403045237AC}" type="slidenum">
              <a:rPr lang="en-US" smtClean="0"/>
              <a:t>16</a:t>
            </a:fld>
            <a:endParaRPr lang="en-US"/>
          </a:p>
        </p:txBody>
      </p:sp>
    </p:spTree>
    <p:extLst>
      <p:ext uri="{BB962C8B-B14F-4D97-AF65-F5344CB8AC3E}">
        <p14:creationId xmlns:p14="http://schemas.microsoft.com/office/powerpoint/2010/main" val="2736376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Discover the Universe</a:t>
            </a:r>
          </a:p>
          <a:p>
            <a:endParaRPr lang="en-US" dirty="0"/>
          </a:p>
          <a:p>
            <a:r>
              <a:rPr lang="en-US" dirty="0"/>
              <a:t>Twice a year, the alignment of the orbits is right, and the shadows will fall on the other object (Earth or Moon). Compare the shadows in the red oval compared the other shadows. These are called eclipse seasons and will last 35 days. Every new moon and full moon during that period will be an eclipse. </a:t>
            </a:r>
          </a:p>
          <a:p>
            <a:endParaRPr lang="en-US" dirty="0"/>
          </a:p>
          <a:p>
            <a:r>
              <a:rPr lang="en-US" dirty="0"/>
              <a:t>For example, there will be a lunar eclipse on May 26 which is a full moon. About 2 weeks later, on June 10, the Moon will be on the other side of the Earth: it will be new moon and there will be a solar eclipse.  </a:t>
            </a:r>
          </a:p>
        </p:txBody>
      </p:sp>
      <p:sp>
        <p:nvSpPr>
          <p:cNvPr id="4" name="Slide Number Placeholder 3"/>
          <p:cNvSpPr>
            <a:spLocks noGrp="1"/>
          </p:cNvSpPr>
          <p:nvPr>
            <p:ph type="sldNum" sz="quarter" idx="5"/>
          </p:nvPr>
        </p:nvSpPr>
        <p:spPr/>
        <p:txBody>
          <a:bodyPr/>
          <a:lstStyle/>
          <a:p>
            <a:fld id="{DA7244AE-4243-6F45-8E4B-B403045237AC}" type="slidenum">
              <a:rPr lang="en-US" smtClean="0"/>
              <a:t>17</a:t>
            </a:fld>
            <a:endParaRPr lang="en-US"/>
          </a:p>
        </p:txBody>
      </p:sp>
    </p:spTree>
    <p:extLst>
      <p:ext uri="{BB962C8B-B14F-4D97-AF65-F5344CB8AC3E}">
        <p14:creationId xmlns:p14="http://schemas.microsoft.com/office/powerpoint/2010/main" val="107472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shadow of the Moon is clearly visible on the Earth. The link will bring you to a video of this eclipse. </a:t>
            </a:r>
          </a:p>
        </p:txBody>
      </p:sp>
      <p:sp>
        <p:nvSpPr>
          <p:cNvPr id="4" name="Slide Number Placeholder 3"/>
          <p:cNvSpPr>
            <a:spLocks noGrp="1"/>
          </p:cNvSpPr>
          <p:nvPr>
            <p:ph type="sldNum" sz="quarter" idx="5"/>
          </p:nvPr>
        </p:nvSpPr>
        <p:spPr/>
        <p:txBody>
          <a:bodyPr/>
          <a:lstStyle/>
          <a:p>
            <a:fld id="{DA7244AE-4243-6F45-8E4B-B403045237AC}" type="slidenum">
              <a:rPr lang="en-US" smtClean="0"/>
              <a:t>18</a:t>
            </a:fld>
            <a:endParaRPr lang="en-US"/>
          </a:p>
        </p:txBody>
      </p:sp>
    </p:spTree>
    <p:extLst>
      <p:ext uri="{BB962C8B-B14F-4D97-AF65-F5344CB8AC3E}">
        <p14:creationId xmlns:p14="http://schemas.microsoft.com/office/powerpoint/2010/main" val="4260740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process of a total solar eclipse. It starts with a partial eclipse when the Moon starts covering the Sun. As the eclipse progresses, more and more of the Sun is covered, until the Moon blocks it completely (bottom right). Then the reverse process would happen as the Moon continues in its orbit and slowly ”leaves” the Sun. </a:t>
            </a:r>
          </a:p>
          <a:p>
            <a:endParaRPr lang="en-US" dirty="0"/>
          </a:p>
          <a:p>
            <a:r>
              <a:rPr lang="en-US" dirty="0"/>
              <a:t>This is not the only type of eclipse to observe, however!</a:t>
            </a:r>
          </a:p>
          <a:p>
            <a:endParaRPr lang="en-US" dirty="0"/>
          </a:p>
          <a:p>
            <a:r>
              <a:rPr lang="en-US" dirty="0"/>
              <a:t>Note to students that these photos are taken during the day. They are NOT taken at night! Solar filters block out most of the light, so that only the brightest objects are still visible – in this case, the Sun.</a:t>
            </a:r>
          </a:p>
        </p:txBody>
      </p:sp>
      <p:sp>
        <p:nvSpPr>
          <p:cNvPr id="4" name="Slide Number Placeholder 3"/>
          <p:cNvSpPr>
            <a:spLocks noGrp="1"/>
          </p:cNvSpPr>
          <p:nvPr>
            <p:ph type="sldNum" sz="quarter" idx="5"/>
          </p:nvPr>
        </p:nvSpPr>
        <p:spPr/>
        <p:txBody>
          <a:bodyPr/>
          <a:lstStyle/>
          <a:p>
            <a:fld id="{DA7244AE-4243-6F45-8E4B-B403045237AC}" type="slidenum">
              <a:rPr lang="en-US" smtClean="0"/>
              <a:t>19</a:t>
            </a:fld>
            <a:endParaRPr lang="en-US"/>
          </a:p>
        </p:txBody>
      </p:sp>
    </p:spTree>
    <p:extLst>
      <p:ext uri="{BB962C8B-B14F-4D97-AF65-F5344CB8AC3E}">
        <p14:creationId xmlns:p14="http://schemas.microsoft.com/office/powerpoint/2010/main" val="2102121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a:t>
            </a:fld>
            <a:endParaRPr lang="en-US"/>
          </a:p>
        </p:txBody>
      </p:sp>
    </p:spTree>
    <p:extLst>
      <p:ext uri="{BB962C8B-B14F-4D97-AF65-F5344CB8AC3E}">
        <p14:creationId xmlns:p14="http://schemas.microsoft.com/office/powerpoint/2010/main" val="3306986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For total solar eclipses, the Moon is positioned exactly in front of the Sun for those observing on Earth and it is close to Earth, thus blocking out more of the Sun. The bright part around the Moon is the outer atmosphere of the Sun, called the corona. The corona is less bright  than the Sun and we only see it when the Sun is blocked. </a:t>
            </a:r>
          </a:p>
          <a:p>
            <a:pPr marL="0" indent="0">
              <a:buNone/>
            </a:pPr>
            <a:endParaRPr lang="en-US" dirty="0"/>
          </a:p>
          <a:p>
            <a:pPr marL="0" indent="0">
              <a:buNone/>
            </a:pPr>
            <a:r>
              <a:rPr lang="en-US" dirty="0"/>
              <a:t>For annular solar eclipses, the Moon is positioned exactly in front of the Sun for those observing on Earth and it is further away from Earth in its orbit, thus appearing smaller and blocking out less of the Sun. A ring of Sun remains visible around the Moon, and it must be observed through a solar filter. </a:t>
            </a:r>
          </a:p>
          <a:p>
            <a:pPr marL="0" indent="0">
              <a:buNone/>
            </a:pPr>
            <a:endParaRPr lang="en-US" dirty="0"/>
          </a:p>
          <a:p>
            <a:pPr marL="0" indent="0">
              <a:buNone/>
            </a:pPr>
            <a:r>
              <a:rPr lang="en-US" dirty="0"/>
              <a:t>For partial solar eclipses, the Moon is not positioned exactly in front of the Sun for those observing on Earth and thus only blocks a part of the Sun. This is both a type of eclipse in the way it may be the only type viewable in a particular region, but it is also a phase of the previous two types – both before and after their maximums.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image of the partial eclipse is a simulation, not a real picture. It allows us to see the Moon in front of the Sun, which might make it clearer to the students, compared to the pictures on the previous slide. </a:t>
            </a:r>
          </a:p>
          <a:p>
            <a:endParaRPr lang="en-US" dirty="0"/>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20</a:t>
            </a:fld>
            <a:endParaRPr lang="en-US"/>
          </a:p>
        </p:txBody>
      </p:sp>
    </p:spTree>
    <p:extLst>
      <p:ext uri="{BB962C8B-B14F-4D97-AF65-F5344CB8AC3E}">
        <p14:creationId xmlns:p14="http://schemas.microsoft.com/office/powerpoint/2010/main" val="2068706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 may wish to assign this as a take home assignment or project. Students could create a diagram showcasing similarities and differences between the types, which may be 3 different diagrams, and provide a verbal or written explanation for the diagrams.</a:t>
            </a:r>
          </a:p>
          <a:p>
            <a:pPr marL="0" indent="0">
              <a:buNone/>
            </a:pPr>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21</a:t>
            </a:fld>
            <a:endParaRPr lang="en-US"/>
          </a:p>
        </p:txBody>
      </p:sp>
    </p:spTree>
    <p:extLst>
      <p:ext uri="{BB962C8B-B14F-4D97-AF65-F5344CB8AC3E}">
        <p14:creationId xmlns:p14="http://schemas.microsoft.com/office/powerpoint/2010/main" val="100033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Discover the Universe</a:t>
            </a:r>
          </a:p>
          <a:p>
            <a:endParaRPr lang="en-US" dirty="0"/>
          </a:p>
          <a:p>
            <a:r>
              <a:rPr lang="en-US" b="1" dirty="0"/>
              <a:t>ADVANCED – unhide this slide if you intend to use it for your class(es)</a:t>
            </a:r>
          </a:p>
          <a:p>
            <a:endParaRPr lang="en-US" b="1" dirty="0"/>
          </a:p>
          <a:p>
            <a:r>
              <a:rPr lang="en-US" b="0" dirty="0"/>
              <a:t>This version of this image (same as slide 16) shows guiding lines for the umbra and penumbra that accompany every eclipse (of any type!). The umbra is otherwise known as the “path of totality” for total solar eclipses. The penumbra defines where the eclipse is visible at all, even as a partial eclipse. The small red circle shows the instantaneous instance of the umbra, and the large red circle shows the instantaneous instance of the penumbra. The blue circle is the orbit of the Moon around the Earth.</a:t>
            </a:r>
          </a:p>
          <a:p>
            <a:endParaRPr lang="en-US" b="0" dirty="0"/>
          </a:p>
          <a:p>
            <a:r>
              <a:rPr lang="en-US" b="0" dirty="0"/>
              <a:t>Potential discussions questions to ask your students include:</a:t>
            </a:r>
          </a:p>
          <a:p>
            <a:pPr marL="171450" indent="-171450">
              <a:buFont typeface="Arial" panose="020B0604020202020204" pitchFamily="34" charset="0"/>
              <a:buChar char="•"/>
            </a:pPr>
            <a:r>
              <a:rPr lang="en-US" b="0" dirty="0"/>
              <a:t>Which area has LESS sunlight, the umbra or the penumbra? Why? Can you support your answer with at least one ray diagram?</a:t>
            </a:r>
          </a:p>
          <a:p>
            <a:pPr marL="171450" indent="-171450">
              <a:buFont typeface="Arial" panose="020B0604020202020204" pitchFamily="34" charset="0"/>
              <a:buChar char="•"/>
            </a:pPr>
            <a:r>
              <a:rPr lang="en-US" b="0" dirty="0"/>
              <a:t>Do the locations of the umbra and penumbra change with time? Why or why not? How could we verify this with either existing information or our own data collection? (hinting towards using the eclipse viewing as a optional, non-assessment activity!)</a:t>
            </a:r>
          </a:p>
          <a:p>
            <a:pPr marL="171450" indent="-171450">
              <a:buFont typeface="Arial" panose="020B0604020202020204" pitchFamily="34" charset="0"/>
              <a:buChar char="•"/>
            </a:pPr>
            <a:r>
              <a:rPr lang="en-US" b="0" dirty="0"/>
              <a:t>What kind(s) of eclipse are shown in this photo? How do you know?</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If you are interested in discussing umbra and penumbra instances with your students, a simple lab or demonstration could be:</a:t>
            </a:r>
          </a:p>
          <a:p>
            <a:pPr marL="228600" indent="-228600">
              <a:buFont typeface="+mj-lt"/>
              <a:buAutoNum type="arabicPeriod"/>
            </a:pPr>
            <a:r>
              <a:rPr lang="en-US" b="0" dirty="0"/>
              <a:t>Place a light source on a table or stool. Preferably something with bright light, such as a bright flashlight or a lamp with the cover removed. The table or stool should be about 1.5 - 3 </a:t>
            </a:r>
            <a:r>
              <a:rPr lang="en-CA" b="0" noProof="0" dirty="0"/>
              <a:t>metres</a:t>
            </a:r>
            <a:r>
              <a:rPr lang="en-US" b="0" noProof="0" dirty="0"/>
              <a:t> away from a blank wall.</a:t>
            </a:r>
          </a:p>
          <a:p>
            <a:pPr marL="228600" indent="-228600">
              <a:buFont typeface="+mj-lt"/>
              <a:buAutoNum type="arabicPeriod"/>
            </a:pPr>
            <a:r>
              <a:rPr lang="en-US" b="0" noProof="0" dirty="0"/>
              <a:t>Turn on the light and stand between the light source and the wall.</a:t>
            </a:r>
          </a:p>
          <a:p>
            <a:pPr marL="228600" indent="-228600">
              <a:buFont typeface="+mj-lt"/>
              <a:buAutoNum type="arabicPeriod"/>
            </a:pPr>
            <a:r>
              <a:rPr lang="en-US" b="0" noProof="0" dirty="0"/>
              <a:t>If possible, take note of how far away you are from the wall. What does your shadow look like? Is it crisp and completely dark, or are there blurry edges that are lighter?</a:t>
            </a:r>
          </a:p>
          <a:p>
            <a:pPr marL="228600" indent="-228600">
              <a:buFont typeface="+mj-lt"/>
              <a:buAutoNum type="arabicPeriod"/>
            </a:pPr>
            <a:r>
              <a:rPr lang="en-US" b="0" noProof="0" dirty="0"/>
              <a:t>What happens to your shadow if you move further from the wall? What happens if you move closer to the wall?</a:t>
            </a:r>
          </a:p>
          <a:p>
            <a:pPr marL="228600" indent="-228600">
              <a:buFont typeface="+mj-lt"/>
              <a:buAutoNum type="arabicPeriod"/>
            </a:pPr>
            <a:r>
              <a:rPr lang="en-US" b="0" noProof="0" dirty="0"/>
              <a:t>At what distance from the wall does your shadow cease to be dark (i.e., the umbra has dispersed)? At what distance is your shadow completely dark with no blurry edges (the penumbra fades into the umbra)</a:t>
            </a:r>
          </a:p>
          <a:p>
            <a:pPr marL="228600" indent="-228600">
              <a:buFont typeface="+mj-lt"/>
              <a:buAutoNum type="arabicPeriod"/>
            </a:pPr>
            <a:r>
              <a:rPr lang="en-US" b="0" noProof="0" dirty="0"/>
              <a:t>What might this tell us about how solar eclipses are viewed on Earth for total versus annular eclipses, knowing that they are defined by how close the Moon is to the Earth?</a:t>
            </a:r>
            <a:endParaRPr lang="en-US" b="0" dirty="0"/>
          </a:p>
        </p:txBody>
      </p:sp>
      <p:sp>
        <p:nvSpPr>
          <p:cNvPr id="4" name="Slide Number Placeholder 3"/>
          <p:cNvSpPr>
            <a:spLocks noGrp="1"/>
          </p:cNvSpPr>
          <p:nvPr>
            <p:ph type="sldNum" sz="quarter" idx="5"/>
          </p:nvPr>
        </p:nvSpPr>
        <p:spPr/>
        <p:txBody>
          <a:bodyPr/>
          <a:lstStyle/>
          <a:p>
            <a:fld id="{DA7244AE-4243-6F45-8E4B-B403045237AC}" type="slidenum">
              <a:rPr lang="en-US" smtClean="0"/>
              <a:t>22</a:t>
            </a:fld>
            <a:endParaRPr lang="en-US"/>
          </a:p>
        </p:txBody>
      </p:sp>
    </p:spTree>
    <p:extLst>
      <p:ext uri="{BB962C8B-B14F-4D97-AF65-F5344CB8AC3E}">
        <p14:creationId xmlns:p14="http://schemas.microsoft.com/office/powerpoint/2010/main" val="450159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Discover the Universe</a:t>
            </a:r>
          </a:p>
          <a:p>
            <a:endParaRPr lang="en-US" dirty="0"/>
          </a:p>
          <a:p>
            <a:r>
              <a:rPr lang="en-US" b="1" dirty="0"/>
              <a:t>ADVANCED – unhide this slide if you intend to use it for your class(es)</a:t>
            </a:r>
          </a:p>
          <a:p>
            <a:endParaRPr lang="en-US" b="1" dirty="0"/>
          </a:p>
          <a:p>
            <a:r>
              <a:rPr lang="en-US" b="0" dirty="0"/>
              <a:t>This is another version of the previous image, this time specific to an annular solar eclipse.</a:t>
            </a:r>
          </a:p>
          <a:p>
            <a:endParaRPr lang="en-US" b="0" dirty="0"/>
          </a:p>
          <a:p>
            <a:r>
              <a:rPr lang="en-US" b="0" dirty="0"/>
              <a:t>Encourage discussion about the similarities and differences between this image and the previous one, which illustrate the similarities and differences between total and annular eclipses from an optics perspective. Students should notice the complete depletion of the umbra BEFORE the light rays reach Earth in the case of an annular eclipse. In this case, the large red circle still represents the penumbra. The darker middle circle defining the path of annularity, or region of annular eclipse, is called the antumbra. This is the defining feature for distinguishing annular eclipses from total solar eclipses, and gives the observer the impression that the occluding body, the Moon, is inside the light source, the Sun.</a:t>
            </a:r>
          </a:p>
          <a:p>
            <a:endParaRPr lang="en-US" b="0" dirty="0"/>
          </a:p>
          <a:p>
            <a:r>
              <a:rPr lang="en-US" b="0" dirty="0"/>
              <a:t>Consider adding an additional question to the demonstration / lab suggested on the previous slide to investigate </a:t>
            </a:r>
            <a:r>
              <a:rPr lang="en-US" b="0" dirty="0" err="1"/>
              <a:t>antumbras</a:t>
            </a:r>
            <a:r>
              <a:rPr lang="en-US" b="0" dirty="0"/>
              <a:t>:</a:t>
            </a:r>
          </a:p>
          <a:p>
            <a:pPr marL="171450" indent="-171450">
              <a:buFontTx/>
              <a:buChar char="-"/>
            </a:pPr>
            <a:r>
              <a:rPr lang="en-US" b="0" dirty="0"/>
              <a:t>Move the Light source further away from the wall (up to 5 </a:t>
            </a:r>
            <a:r>
              <a:rPr lang="en-US" b="0" dirty="0" err="1"/>
              <a:t>metres</a:t>
            </a:r>
            <a:r>
              <a:rPr lang="en-US" b="0" dirty="0"/>
              <a:t>).</a:t>
            </a:r>
          </a:p>
          <a:p>
            <a:pPr marL="171450" indent="-171450">
              <a:buFontTx/>
              <a:buChar char="-"/>
            </a:pPr>
            <a:r>
              <a:rPr lang="en-US" b="0" dirty="0"/>
              <a:t>Turn on the light source and put yourself between the wall and the light source.</a:t>
            </a:r>
          </a:p>
          <a:p>
            <a:pPr marL="171450" indent="-171450">
              <a:buFontTx/>
              <a:buChar char="-"/>
            </a:pPr>
            <a:r>
              <a:rPr lang="en-US" b="0" dirty="0"/>
              <a:t>Move away from the wall until you notice your shadow no longer has an umbra.</a:t>
            </a:r>
          </a:p>
          <a:p>
            <a:pPr marL="171450" indent="-171450">
              <a:buFontTx/>
              <a:buChar char="-"/>
            </a:pPr>
            <a:r>
              <a:rPr lang="en-US" b="0" dirty="0"/>
              <a:t>Continue to move away from the wall. What do you observe? At what distance?</a:t>
            </a:r>
          </a:p>
          <a:p>
            <a:pPr marL="171450" indent="-171450">
              <a:buFontTx/>
              <a:buChar char="-"/>
            </a:pPr>
            <a:r>
              <a:rPr lang="en-US" b="0" dirty="0"/>
              <a:t>As you continue to move away from the wall, what happens?</a:t>
            </a:r>
          </a:p>
        </p:txBody>
      </p:sp>
      <p:sp>
        <p:nvSpPr>
          <p:cNvPr id="4" name="Slide Number Placeholder 3"/>
          <p:cNvSpPr>
            <a:spLocks noGrp="1"/>
          </p:cNvSpPr>
          <p:nvPr>
            <p:ph type="sldNum" sz="quarter" idx="5"/>
          </p:nvPr>
        </p:nvSpPr>
        <p:spPr/>
        <p:txBody>
          <a:bodyPr/>
          <a:lstStyle/>
          <a:p>
            <a:fld id="{DA7244AE-4243-6F45-8E4B-B403045237AC}" type="slidenum">
              <a:rPr lang="en-US" smtClean="0"/>
              <a:t>23</a:t>
            </a:fld>
            <a:endParaRPr lang="en-US"/>
          </a:p>
        </p:txBody>
      </p:sp>
    </p:spTree>
    <p:extLst>
      <p:ext uri="{BB962C8B-B14F-4D97-AF65-F5344CB8AC3E}">
        <p14:creationId xmlns:p14="http://schemas.microsoft.com/office/powerpoint/2010/main" val="3778092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discussions and content throughout the previous sections, you have received an eclipse demo with your Eclipse Kit. You can use this demo yourself to model for your students or make it a part of a project or lab for your students to use themselves.</a:t>
            </a:r>
          </a:p>
          <a:p>
            <a:endParaRPr lang="en-US" dirty="0"/>
          </a:p>
          <a:p>
            <a:r>
              <a:rPr lang="en-US" dirty="0"/>
              <a:t>Note that this demo can also be used for lunar eclipse discussions and the size of the Earth to the Moon, among other topics.</a:t>
            </a:r>
          </a:p>
          <a:p>
            <a:endParaRPr lang="en-US" dirty="0"/>
          </a:p>
          <a:p>
            <a:r>
              <a:rPr lang="en-US" dirty="0"/>
              <a:t>If used as a demo, 15 minutes could be allotted. If this is a lab or project with observations expected, this should be allotted a class with some take-home time.</a:t>
            </a:r>
          </a:p>
          <a:p>
            <a:endParaRPr lang="en-US" dirty="0"/>
          </a:p>
          <a:p>
            <a:r>
              <a:rPr lang="en-US" dirty="0"/>
              <a:t>Alternatively, this demo could be used to fill time during the eclipse itself if you are observing with your students. It is interesting to see the evolution of the eclipse, but it is not necessary to observe for the entire 2-3 hours that the eclipse is happening. Observing at the maximum of the eclipse is more essential than during the partial phases.</a:t>
            </a:r>
          </a:p>
        </p:txBody>
      </p:sp>
      <p:sp>
        <p:nvSpPr>
          <p:cNvPr id="4" name="Slide Number Placeholder 3"/>
          <p:cNvSpPr>
            <a:spLocks noGrp="1"/>
          </p:cNvSpPr>
          <p:nvPr>
            <p:ph type="sldNum" sz="quarter" idx="5"/>
          </p:nvPr>
        </p:nvSpPr>
        <p:spPr/>
        <p:txBody>
          <a:bodyPr/>
          <a:lstStyle/>
          <a:p>
            <a:fld id="{DA7244AE-4243-6F45-8E4B-B403045237AC}" type="slidenum">
              <a:rPr lang="en-US" smtClean="0"/>
              <a:t>24</a:t>
            </a:fld>
            <a:endParaRPr lang="en-US"/>
          </a:p>
        </p:txBody>
      </p:sp>
    </p:spTree>
    <p:extLst>
      <p:ext uri="{BB962C8B-B14F-4D97-AF65-F5344CB8AC3E}">
        <p14:creationId xmlns:p14="http://schemas.microsoft.com/office/powerpoint/2010/main" val="2775479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Discover the Universe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tx1"/>
                </a:solidFill>
                <a:latin typeface="Arial"/>
              </a:rPr>
              <a:t>The perfect alignment for eclipses is very hard to obtain using the demo. This helps understand why eclipses don’t happen every month.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chemeClr val="tx1"/>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tx1"/>
                </a:solidFill>
                <a:latin typeface="Arial"/>
              </a:rPr>
              <a:t>If you are presenting this as an in-class activity or a lab, the following slides may help students in their observations.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chemeClr val="tx1"/>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tx1"/>
                </a:solidFill>
                <a:latin typeface="Arial"/>
              </a:rPr>
              <a:t>Inquiry questions that may be posed to students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chemeClr val="tx1"/>
                </a:solidFill>
                <a:latin typeface="Arial"/>
              </a:rPr>
              <a:t>If the Moon was larger, what would change about your observations? Would it be easier or harder to cause a solar eclipse? What might this tell you about the frequency of solar eclipses if the Moon was larger? Would a solar eclipse in this scenario look the same or different, and how 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chemeClr val="tx1"/>
                </a:solidFill>
                <a:latin typeface="Arial"/>
              </a:rPr>
              <a:t>If the Moon was smaller, what would change about your observations? Would it be easier or harder to cause a solar eclipse? What might this tell you about the frequency of solar eclipses if the Moon was smaller? Would a solar eclipse in this scenario look the same or different, and how 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chemeClr val="tx1"/>
                </a:solidFill>
                <a:latin typeface="Arial"/>
              </a:rPr>
              <a:t>If the Moon was further away from Earth, what would change about your observations? Would it be easier or harder to cause a solar eclipse? What might this tell you about the frequency of solar eclipses if the Moon was further away? Would a solar eclipse in this scenario look the same or different, and how 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chemeClr val="tx1"/>
                </a:solidFill>
                <a:latin typeface="Arial"/>
              </a:rPr>
              <a:t>If the Moon was closer to Earth, what would change about your observations? Would it be easier or harder to cause a solar eclipse? What might this tell you about the frequency of solar eclipses if the Moon was closer? Would a solar eclipse in this scenario look the same or different, and how so?</a:t>
            </a:r>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25</a:t>
            </a:fld>
            <a:endParaRPr lang="en-US"/>
          </a:p>
        </p:txBody>
      </p:sp>
    </p:spTree>
    <p:extLst>
      <p:ext uri="{BB962C8B-B14F-4D97-AF65-F5344CB8AC3E}">
        <p14:creationId xmlns:p14="http://schemas.microsoft.com/office/powerpoint/2010/main" val="2704973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Discover the Universe</a:t>
            </a:r>
          </a:p>
        </p:txBody>
      </p:sp>
      <p:sp>
        <p:nvSpPr>
          <p:cNvPr id="4" name="Slide Number Placeholder 3"/>
          <p:cNvSpPr>
            <a:spLocks noGrp="1"/>
          </p:cNvSpPr>
          <p:nvPr>
            <p:ph type="sldNum" sz="quarter" idx="5"/>
          </p:nvPr>
        </p:nvSpPr>
        <p:spPr/>
        <p:txBody>
          <a:bodyPr/>
          <a:lstStyle/>
          <a:p>
            <a:fld id="{DA7244AE-4243-6F45-8E4B-B403045237AC}" type="slidenum">
              <a:rPr lang="en-US" smtClean="0"/>
              <a:t>26</a:t>
            </a:fld>
            <a:endParaRPr lang="en-US"/>
          </a:p>
        </p:txBody>
      </p:sp>
    </p:spTree>
    <p:extLst>
      <p:ext uri="{BB962C8B-B14F-4D97-AF65-F5344CB8AC3E}">
        <p14:creationId xmlns:p14="http://schemas.microsoft.com/office/powerpoint/2010/main" val="2671579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27</a:t>
            </a:fld>
            <a:endParaRPr lang="en-US"/>
          </a:p>
        </p:txBody>
      </p:sp>
    </p:spTree>
    <p:extLst>
      <p:ext uri="{BB962C8B-B14F-4D97-AF65-F5344CB8AC3E}">
        <p14:creationId xmlns:p14="http://schemas.microsoft.com/office/powerpoint/2010/main" val="2331227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solidFill>
                <a:prstClr val="white"/>
              </a:solidFill>
              <a:latin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solidFill>
                <a:prstClr val="white"/>
              </a:solidFill>
              <a:latin typeface="Arial"/>
            </a:endParaRPr>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28</a:t>
            </a:fld>
            <a:endParaRPr lang="en-US"/>
          </a:p>
        </p:txBody>
      </p:sp>
    </p:spTree>
    <p:extLst>
      <p:ext uri="{BB962C8B-B14F-4D97-AF65-F5344CB8AC3E}">
        <p14:creationId xmlns:p14="http://schemas.microsoft.com/office/powerpoint/2010/main" val="3508096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solidFill>
                <a:prstClr val="white"/>
              </a:solidFill>
              <a:latin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solidFill>
                <a:prstClr val="white"/>
              </a:solidFill>
              <a:latin typeface="Arial"/>
            </a:endParaRPr>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29</a:t>
            </a:fld>
            <a:endParaRPr lang="en-US"/>
          </a:p>
        </p:txBody>
      </p:sp>
    </p:spTree>
    <p:extLst>
      <p:ext uri="{BB962C8B-B14F-4D97-AF65-F5344CB8AC3E}">
        <p14:creationId xmlns:p14="http://schemas.microsoft.com/office/powerpoint/2010/main" val="353988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focuses on the Earth-Moon-Sun system, their movements in their orbits, and why they move the way they do.</a:t>
            </a:r>
          </a:p>
          <a:p>
            <a:endParaRPr lang="en-US" dirty="0"/>
          </a:p>
          <a:p>
            <a:r>
              <a:rPr lang="en-US" dirty="0"/>
              <a:t>Estimated time for section: 25 minutes</a:t>
            </a:r>
          </a:p>
          <a:p>
            <a:endParaRPr lang="en-US" dirty="0"/>
          </a:p>
          <a:p>
            <a:r>
              <a:rPr lang="en-US" dirty="0"/>
              <a:t>This section does not have Advanced slides, but each slide has an Advanced notes section. These activities and lesson plan ideas are appropriate for higher grades. If you complete all suggested Advanced topics and activities, this section is estimated to take 50 minutes.</a:t>
            </a:r>
          </a:p>
        </p:txBody>
      </p:sp>
      <p:sp>
        <p:nvSpPr>
          <p:cNvPr id="4" name="Slide Number Placeholder 3"/>
          <p:cNvSpPr>
            <a:spLocks noGrp="1"/>
          </p:cNvSpPr>
          <p:nvPr>
            <p:ph type="sldNum" sz="quarter" idx="5"/>
          </p:nvPr>
        </p:nvSpPr>
        <p:spPr/>
        <p:txBody>
          <a:bodyPr/>
          <a:lstStyle/>
          <a:p>
            <a:fld id="{DA7244AE-4243-6F45-8E4B-B403045237AC}" type="slidenum">
              <a:rPr lang="en-US" smtClean="0"/>
              <a:t>3</a:t>
            </a:fld>
            <a:endParaRPr lang="en-US"/>
          </a:p>
        </p:txBody>
      </p:sp>
    </p:spTree>
    <p:extLst>
      <p:ext uri="{BB962C8B-B14F-4D97-AF65-F5344CB8AC3E}">
        <p14:creationId xmlns:p14="http://schemas.microsoft.com/office/powerpoint/2010/main" val="1055177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section covers the specifics of the June 10, 2021 eclipse. The path of the shadow of the eclipse, the timing, and how to observe safely.</a:t>
            </a:r>
          </a:p>
          <a:p>
            <a:endParaRPr lang="en-US" sz="1200" dirty="0"/>
          </a:p>
          <a:p>
            <a:r>
              <a:rPr lang="en-US" sz="1200" dirty="0"/>
              <a:t>This section, while making assumptions of the learning goals addressed in previous sections, can be covered on its own if necessary.</a:t>
            </a:r>
          </a:p>
          <a:p>
            <a:pPr marL="628650" lvl="1" indent="-171450">
              <a:buFontTx/>
              <a:buChar char="-"/>
            </a:pPr>
            <a:endParaRPr lang="en-CA" sz="1200" b="0" kern="1200" dirty="0">
              <a:solidFill>
                <a:schemeClr val="tx1"/>
              </a:solidFill>
              <a:effectLst/>
              <a:latin typeface="+mn-lt"/>
              <a:ea typeface="+mn-ea"/>
              <a:cs typeface="+mn-cs"/>
            </a:endParaRPr>
          </a:p>
          <a:p>
            <a:pPr marL="0" lvl="0" indent="0">
              <a:buFontTx/>
              <a:buNone/>
            </a:pPr>
            <a:r>
              <a:rPr lang="en-CA" sz="1200" b="0" kern="1200" dirty="0">
                <a:solidFill>
                  <a:schemeClr val="tx1"/>
                </a:solidFill>
                <a:effectLst/>
                <a:latin typeface="+mn-lt"/>
                <a:ea typeface="+mn-ea"/>
                <a:cs typeface="+mn-cs"/>
              </a:rPr>
              <a:t>Estimated time: 15 minutes + possible take home activity or class discussion</a:t>
            </a:r>
          </a:p>
          <a:p>
            <a:pPr marL="0" lvl="0" indent="0">
              <a:buFontTx/>
              <a:buNone/>
            </a:pPr>
            <a:endParaRPr lang="en-CA"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30</a:t>
            </a:fld>
            <a:endParaRPr lang="en-US"/>
          </a:p>
        </p:txBody>
      </p:sp>
    </p:spTree>
    <p:extLst>
      <p:ext uri="{BB962C8B-B14F-4D97-AF65-F5344CB8AC3E}">
        <p14:creationId xmlns:p14="http://schemas.microsoft.com/office/powerpoint/2010/main" val="223416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 of annularity defines where the annular solar eclipse is visible. The </a:t>
            </a:r>
            <a:r>
              <a:rPr lang="en-US" dirty="0" err="1"/>
              <a:t>coloured</a:t>
            </a:r>
            <a:r>
              <a:rPr lang="en-US" dirty="0"/>
              <a:t> regions show where the partial solar eclipse is visible. For some in the southern regions, the eclipse begins before sunrise. </a:t>
            </a:r>
          </a:p>
        </p:txBody>
      </p:sp>
      <p:sp>
        <p:nvSpPr>
          <p:cNvPr id="4" name="Slide Number Placeholder 3"/>
          <p:cNvSpPr>
            <a:spLocks noGrp="1"/>
          </p:cNvSpPr>
          <p:nvPr>
            <p:ph type="sldNum" sz="quarter" idx="5"/>
          </p:nvPr>
        </p:nvSpPr>
        <p:spPr/>
        <p:txBody>
          <a:bodyPr/>
          <a:lstStyle/>
          <a:p>
            <a:fld id="{DA7244AE-4243-6F45-8E4B-B403045237AC}" type="slidenum">
              <a:rPr lang="en-US" smtClean="0"/>
              <a:t>31</a:t>
            </a:fld>
            <a:endParaRPr lang="en-US"/>
          </a:p>
        </p:txBody>
      </p:sp>
    </p:spTree>
    <p:extLst>
      <p:ext uri="{BB962C8B-B14F-4D97-AF65-F5344CB8AC3E}">
        <p14:creationId xmlns:p14="http://schemas.microsoft.com/office/powerpoint/2010/main" val="3237451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is for you and your students  o complete!  Each student should fill the information sheet they will be taking home. </a:t>
            </a:r>
          </a:p>
          <a:p>
            <a:endParaRPr lang="en-CA" dirty="0"/>
          </a:p>
          <a:p>
            <a:r>
              <a:rPr lang="en-US" dirty="0"/>
              <a:t>Find your observing time in the accompanying table, or use the search function on Time and Date: https://</a:t>
            </a:r>
            <a:r>
              <a:rPr lang="en-US" dirty="0" err="1"/>
              <a:t>www.timeanddate.com</a:t>
            </a:r>
            <a:r>
              <a:rPr lang="en-US" dirty="0"/>
              <a:t>/eclipse/map/2021-june-10</a:t>
            </a:r>
          </a:p>
          <a:p>
            <a:endParaRPr lang="en-US" dirty="0"/>
          </a:p>
          <a:p>
            <a:r>
              <a:rPr lang="en-US" dirty="0"/>
              <a:t>Due to the observation times being early in the morning, reviewing the safety information with your students and ensuring they have their information sheets filled out and taken home will help ensure they and their families will enjoy the eclipse safely.</a:t>
            </a:r>
          </a:p>
          <a:p>
            <a:endParaRPr lang="en-CA" dirty="0"/>
          </a:p>
        </p:txBody>
      </p:sp>
      <p:sp>
        <p:nvSpPr>
          <p:cNvPr id="4" name="Slide Number Placeholder 3"/>
          <p:cNvSpPr>
            <a:spLocks noGrp="1"/>
          </p:cNvSpPr>
          <p:nvPr>
            <p:ph type="sldNum" sz="quarter" idx="5"/>
          </p:nvPr>
        </p:nvSpPr>
        <p:spPr/>
        <p:txBody>
          <a:bodyPr/>
          <a:lstStyle/>
          <a:p>
            <a:fld id="{DA7244AE-4243-6F45-8E4B-B403045237AC}" type="slidenum">
              <a:rPr lang="en-US" smtClean="0"/>
              <a:t>32</a:t>
            </a:fld>
            <a:endParaRPr lang="en-US"/>
          </a:p>
        </p:txBody>
      </p:sp>
    </p:spTree>
    <p:extLst>
      <p:ext uri="{BB962C8B-B14F-4D97-AF65-F5344CB8AC3E}">
        <p14:creationId xmlns:p14="http://schemas.microsoft.com/office/powerpoint/2010/main" val="1544249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Sébastien Gauthier © </a:t>
            </a:r>
            <a:r>
              <a:rPr lang="en-US" dirty="0" err="1"/>
              <a:t>Cosmagora</a:t>
            </a:r>
            <a:endParaRPr lang="en-US" dirty="0"/>
          </a:p>
          <a:p>
            <a:endParaRPr lang="en-US" dirty="0"/>
          </a:p>
          <a:p>
            <a:r>
              <a:rPr lang="en-US" dirty="0"/>
              <a:t>This is an annular solar eclipse. Depending on whether your region’s eclipse viewing starts before or after sunrise, you may or may not see the first couple of phases. If you are further </a:t>
            </a:r>
            <a:r>
              <a:rPr lang="en-US" b="1" dirty="0"/>
              <a:t>SOUTH</a:t>
            </a:r>
            <a:r>
              <a:rPr lang="en-US" dirty="0"/>
              <a:t>, the eclipse may begin after sunrise and so the first view on the Sun will already be during the eclipse.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Main concepts:</a:t>
            </a:r>
          </a:p>
          <a:p>
            <a:pPr marL="171450" indent="-171450">
              <a:buFont typeface="Arial" panose="020B0604020202020204" pitchFamily="34" charset="0"/>
              <a:buChar char="•"/>
            </a:pPr>
            <a:r>
              <a:rPr lang="en-US" dirty="0"/>
              <a:t>The eclipse may start before or after sunrise depending on your location. Let students know what they will see first during their observation.</a:t>
            </a:r>
          </a:p>
          <a:p>
            <a:pPr marL="171450" indent="-171450">
              <a:buFont typeface="Arial" panose="020B0604020202020204" pitchFamily="34" charset="0"/>
              <a:buChar char="•"/>
            </a:pPr>
            <a:r>
              <a:rPr lang="en-US" dirty="0"/>
              <a:t>The Moon is moving in front of the Sun, and we are watching that movement</a:t>
            </a:r>
          </a:p>
          <a:p>
            <a:pPr marL="171450" indent="-171450">
              <a:buFont typeface="Arial" panose="020B0604020202020204" pitchFamily="34" charset="0"/>
              <a:buChar char="•"/>
            </a:pPr>
            <a:r>
              <a:rPr lang="en-US" dirty="0"/>
              <a:t>Because the Moon will be a bit further away from Earth that day, it will appear smaller and will not block the Sun completely, creating an annular eclipse (annular = ring). The orbit of the Moon is not a perfect circle, so sometimes it’s a bit further away. </a:t>
            </a:r>
          </a:p>
          <a:p>
            <a:pPr marL="171450" indent="-171450">
              <a:buFont typeface="Arial" panose="020B0604020202020204" pitchFamily="34" charset="0"/>
              <a:buChar char="•"/>
            </a:pPr>
            <a:r>
              <a:rPr lang="en-US" dirty="0"/>
              <a:t>This view is NOT AT NIGHT. It is the view through a solar filter, much like what students can expect to see while wearing their eclipse glasses (discussed on the next slide!)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ADVANCED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One question you may get from students here is WHY more South regions see the eclipse during and after sunrise and North regions see the full eclipse? This could be an investigative discussion, side project, or assignment question as well. Note that the Earth is rotating at the same time as the eclipse, but the alignment for the eclipse happens regardless. During the summer months in the Northern Hemisphere, the Earth’s North pole is tilted TOWARDS the Sun. Therefore, more Northern locations have an earlier sunrise. For older or more interested students, this could be folded into a discussion about the Arctic Circle and the rotation of Earth causing a night and day cycle.</a:t>
            </a:r>
          </a:p>
        </p:txBody>
      </p:sp>
      <p:sp>
        <p:nvSpPr>
          <p:cNvPr id="4" name="Slide Number Placeholder 3"/>
          <p:cNvSpPr>
            <a:spLocks noGrp="1"/>
          </p:cNvSpPr>
          <p:nvPr>
            <p:ph type="sldNum" sz="quarter" idx="5"/>
          </p:nvPr>
        </p:nvSpPr>
        <p:spPr/>
        <p:txBody>
          <a:bodyPr/>
          <a:lstStyle/>
          <a:p>
            <a:fld id="{DA7244AE-4243-6F45-8E4B-B403045237AC}" type="slidenum">
              <a:rPr lang="en-US" smtClean="0"/>
              <a:t>33</a:t>
            </a:fld>
            <a:endParaRPr lang="en-US"/>
          </a:p>
        </p:txBody>
      </p:sp>
    </p:spTree>
    <p:extLst>
      <p:ext uri="{BB962C8B-B14F-4D97-AF65-F5344CB8AC3E}">
        <p14:creationId xmlns:p14="http://schemas.microsoft.com/office/powerpoint/2010/main" val="2201141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accurate simulations of what your students can expect to see in their location on June 10, 2021 on </a:t>
            </a:r>
            <a:r>
              <a:rPr lang="en-US" dirty="0" err="1"/>
              <a:t>TimeAndDate</a:t>
            </a:r>
            <a:r>
              <a:rPr lang="en-US" dirty="0"/>
              <a:t>. Find your location on the map (https://</a:t>
            </a:r>
            <a:r>
              <a:rPr lang="en-US" dirty="0" err="1"/>
              <a:t>www.timeanddate.com</a:t>
            </a:r>
            <a:r>
              <a:rPr lang="en-US" dirty="0"/>
              <a:t>/eclipse/map/2021-june-10) and select “See animation of how it will look”.  You may also find the general resources on the main eclipse page useful (https://</a:t>
            </a:r>
            <a:r>
              <a:rPr lang="en-US" dirty="0" err="1"/>
              <a:t>www.timeanddate.com</a:t>
            </a:r>
            <a:r>
              <a:rPr lang="en-US" dirty="0"/>
              <a:t>/eclipse/solar/2021-june-10).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not located in the path of annularity, you will see a partial eclipse for the whole duration (about 2 hours).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video is a sped-up version of what you and your students can expect to see during the eclipse if you are located in the path of annularity. The duration of the annular eclipse is a few minutes, and the total time of the eclipse is about 2 hours.</a:t>
            </a:r>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34</a:t>
            </a:fld>
            <a:endParaRPr lang="en-US"/>
          </a:p>
        </p:txBody>
      </p:sp>
    </p:spTree>
    <p:extLst>
      <p:ext uri="{BB962C8B-B14F-4D97-AF65-F5344CB8AC3E}">
        <p14:creationId xmlns:p14="http://schemas.microsoft.com/office/powerpoint/2010/main" val="890065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viewers are safe for direct solar viewing. Since this is an annular eclipse, a portion of the Sun is always visible, and therefore at no point is it safe for anyone to look directly at the Sun or the eclipse.</a:t>
            </a:r>
          </a:p>
          <a:p>
            <a:endParaRPr lang="en-US" dirty="0"/>
          </a:p>
          <a:p>
            <a:r>
              <a:rPr lang="en-US" dirty="0"/>
              <a:t>It is encouraged to have a group discussion with your class on why it is dangerous to look at the Sun without proper eye protection. This includes why the eclipse glasses are necessary and why sunglasses are not sufficient.</a:t>
            </a:r>
          </a:p>
          <a:p>
            <a:endParaRPr lang="en-US" dirty="0"/>
          </a:p>
          <a:p>
            <a:r>
              <a:rPr lang="en-US" dirty="0"/>
              <a:t>These eclipse glasses have been ISO certified for direct solar viewing, and block out 99.997% of the Sun’s light. Any less, and it could cause eye damage as well as vision loss and blindness. You can learn more about eye safety during eclipses and transits here: </a:t>
            </a:r>
            <a:r>
              <a:rPr lang="en-CA" sz="1200" b="0" i="0" kern="1200" dirty="0">
                <a:solidFill>
                  <a:schemeClr val="tx1"/>
                </a:solidFill>
                <a:effectLst/>
                <a:latin typeface="+mn-lt"/>
                <a:ea typeface="+mn-ea"/>
                <a:cs typeface="+mn-cs"/>
              </a:rPr>
              <a:t>https://</a:t>
            </a:r>
            <a:r>
              <a:rPr lang="en-CA" sz="1200" b="0" i="0" kern="1200" dirty="0" err="1">
                <a:solidFill>
                  <a:schemeClr val="tx1"/>
                </a:solidFill>
                <a:effectLst/>
                <a:latin typeface="+mn-lt"/>
                <a:ea typeface="+mn-ea"/>
                <a:cs typeface="+mn-cs"/>
              </a:rPr>
              <a:t>www.rasc.ca</a:t>
            </a:r>
            <a:r>
              <a:rPr lang="en-CA" sz="1200" b="0" i="0" kern="1200" dirty="0">
                <a:solidFill>
                  <a:schemeClr val="tx1"/>
                </a:solidFill>
                <a:effectLst/>
                <a:latin typeface="+mn-lt"/>
                <a:ea typeface="+mn-ea"/>
                <a:cs typeface="+mn-cs"/>
              </a:rPr>
              <a:t>/eye-safety</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Encourage your students to look through their viewers and describe what they see. If possible, repeat outside and ask them to look at the Sun while wearing them. This will help emphasize the difference in observations before using them to view the annular solar eclipse. These observations may be turned into an observation lab with assessed deliverables.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This could be phrased as an in-class outdoors activity, a lab, or a take-home project. If a lab report or deliverable is required, the statement could be structured as:</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Purpose: To safely observe the Sun and test solar viewing eye equipment</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Materials: Eclipse glasses, writing materials</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Procedure: While wearing the eclipse glasses, observe the following and describe what you see:</a:t>
            </a:r>
          </a:p>
          <a:p>
            <a:pPr marL="685800" lvl="1" indent="-228600">
              <a:buFont typeface="+mj-lt"/>
              <a:buAutoNum type="arabicPeriod"/>
            </a:pPr>
            <a:r>
              <a:rPr lang="en-US" dirty="0"/>
              <a:t>Sun on a clear day</a:t>
            </a:r>
          </a:p>
          <a:p>
            <a:pPr marL="685800" lvl="1" indent="-228600">
              <a:buFont typeface="+mj-lt"/>
              <a:buAutoNum type="arabicPeriod"/>
            </a:pPr>
            <a:r>
              <a:rPr lang="en-US" dirty="0"/>
              <a:t>Sun on a cloudy day or a foggy day</a:t>
            </a:r>
          </a:p>
          <a:p>
            <a:pPr marL="685800" lvl="1" indent="-228600">
              <a:buFont typeface="+mj-lt"/>
              <a:buAutoNum type="arabicPeriod"/>
            </a:pPr>
            <a:r>
              <a:rPr lang="en-US" dirty="0"/>
              <a:t>A bright light that is not the Sun (indoors or outdoors, natural or artificial)</a:t>
            </a:r>
          </a:p>
          <a:p>
            <a:pPr marL="685800" lvl="1" indent="-228600">
              <a:buFont typeface="+mj-lt"/>
              <a:buAutoNum type="arabicPeriod"/>
            </a:pPr>
            <a:r>
              <a:rPr lang="en-US" dirty="0"/>
              <a:t>An object that does not emit light (e.g., a table, a wall)</a:t>
            </a:r>
          </a:p>
          <a:p>
            <a:pPr marL="228600" lvl="0" indent="-228600">
              <a:buFont typeface="Arial" panose="020B0604020202020204" pitchFamily="34" charset="0"/>
              <a:buChar char="•"/>
            </a:pPr>
            <a:r>
              <a:rPr lang="en-US" dirty="0"/>
              <a:t>Analysis:</a:t>
            </a:r>
          </a:p>
          <a:p>
            <a:pPr marL="685800" lvl="1" indent="-228600">
              <a:buFont typeface="+mj-lt"/>
              <a:buAutoNum type="arabicPeriod"/>
            </a:pPr>
            <a:r>
              <a:rPr lang="en-US" dirty="0"/>
              <a:t>Did you have the same observations across any of the objects? Why do you think that was the case?</a:t>
            </a:r>
          </a:p>
          <a:p>
            <a:pPr marL="685800" lvl="1" indent="-228600">
              <a:buFont typeface="+mj-lt"/>
              <a:buAutoNum type="arabicPeriod"/>
            </a:pPr>
            <a:r>
              <a:rPr lang="en-US" dirty="0"/>
              <a:t>You observed the Sun on two different occasions under different circumstances. What was the same about your observations? What was different?</a:t>
            </a:r>
          </a:p>
          <a:p>
            <a:pPr marL="685800" lvl="1" indent="-228600">
              <a:buFont typeface="+mj-lt"/>
              <a:buAutoNum type="arabicPeriod"/>
            </a:pPr>
            <a:r>
              <a:rPr lang="en-US" dirty="0"/>
              <a:t>Comparing your observations from all the objects, what can you conclude about how much light the Sun emits? Do you think it would be safe to observe the Sun directly without your eclipse glasses or similar safety equipment?</a:t>
            </a:r>
          </a:p>
          <a:p>
            <a:pPr marL="685800" lvl="1" indent="-228600">
              <a:buFont typeface="+mj-lt"/>
              <a:buAutoNum type="arabicPeriod"/>
            </a:pPr>
            <a:endParaRPr lang="en-US" dirty="0"/>
          </a:p>
          <a:p>
            <a:pPr marL="0" lvl="0" indent="0">
              <a:buFont typeface="+mj-lt"/>
              <a:buNone/>
            </a:pPr>
            <a:r>
              <a:rPr lang="en-US" dirty="0"/>
              <a:t>If an investigative or writing project is more appropriate, encourage students to investigate the importance of eye safety in astronomy. This could be taken as a historical, technical, and medical perspective – giving students the freedom to come to the same conclusion in a variety of ways.</a:t>
            </a:r>
          </a:p>
        </p:txBody>
      </p:sp>
      <p:sp>
        <p:nvSpPr>
          <p:cNvPr id="4" name="Slide Number Placeholder 3"/>
          <p:cNvSpPr>
            <a:spLocks noGrp="1"/>
          </p:cNvSpPr>
          <p:nvPr>
            <p:ph type="sldNum" sz="quarter" idx="5"/>
          </p:nvPr>
        </p:nvSpPr>
        <p:spPr/>
        <p:txBody>
          <a:bodyPr/>
          <a:lstStyle/>
          <a:p>
            <a:fld id="{DA7244AE-4243-6F45-8E4B-B403045237AC}" type="slidenum">
              <a:rPr lang="en-US" smtClean="0"/>
              <a:t>35</a:t>
            </a:fld>
            <a:endParaRPr lang="en-US"/>
          </a:p>
        </p:txBody>
      </p:sp>
    </p:spTree>
    <p:extLst>
      <p:ext uri="{BB962C8B-B14F-4D97-AF65-F5344CB8AC3E}">
        <p14:creationId xmlns:p14="http://schemas.microsoft.com/office/powerpoint/2010/main" val="2277807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for you (and maybe your students) to complete! This can be a review of knowledge or experiences observing eclipses of any kind, cultural and historical relevance of eclipses to your community, and more.</a:t>
            </a:r>
          </a:p>
          <a:p>
            <a:endParaRPr lang="en-CA" dirty="0"/>
          </a:p>
          <a:p>
            <a:r>
              <a:rPr lang="en-CA" dirty="0"/>
              <a:t>You can learn more about Indigenous perspectives on solar eclipses through our colleague </a:t>
            </a:r>
            <a:r>
              <a:rPr lang="en-CA" sz="1200" b="0" i="0" kern="1200" dirty="0">
                <a:solidFill>
                  <a:schemeClr val="tx1"/>
                </a:solidFill>
                <a:effectLst/>
                <a:latin typeface="+mn-lt"/>
                <a:ea typeface="+mn-ea"/>
                <a:cs typeface="+mn-cs"/>
              </a:rPr>
              <a:t>Laurie Rousseau-</a:t>
            </a:r>
            <a:r>
              <a:rPr lang="en-CA" sz="1200" b="0" i="0" kern="1200" dirty="0" err="1">
                <a:solidFill>
                  <a:schemeClr val="tx1"/>
                </a:solidFill>
                <a:effectLst/>
                <a:latin typeface="+mn-lt"/>
                <a:ea typeface="+mn-ea"/>
                <a:cs typeface="+mn-cs"/>
              </a:rPr>
              <a:t>Nepton</a:t>
            </a:r>
            <a:r>
              <a:rPr lang="en-CA" sz="1200" b="0" i="0" kern="1200" dirty="0">
                <a:solidFill>
                  <a:schemeClr val="tx1"/>
                </a:solidFill>
                <a:effectLst/>
                <a:latin typeface="+mn-lt"/>
                <a:ea typeface="+mn-ea"/>
                <a:cs typeface="+mn-cs"/>
              </a:rPr>
              <a:t> and her videos in the “Videos with Laurie” folder on this USB key.</a:t>
            </a:r>
            <a:endParaRPr lang="en-CA" dirty="0"/>
          </a:p>
        </p:txBody>
      </p:sp>
      <p:sp>
        <p:nvSpPr>
          <p:cNvPr id="4" name="Slide Number Placeholder 3"/>
          <p:cNvSpPr>
            <a:spLocks noGrp="1"/>
          </p:cNvSpPr>
          <p:nvPr>
            <p:ph type="sldNum" sz="quarter" idx="5"/>
          </p:nvPr>
        </p:nvSpPr>
        <p:spPr/>
        <p:txBody>
          <a:bodyPr/>
          <a:lstStyle/>
          <a:p>
            <a:fld id="{DA7244AE-4243-6F45-8E4B-B403045237AC}" type="slidenum">
              <a:rPr lang="en-US" smtClean="0"/>
              <a:t>36</a:t>
            </a:fld>
            <a:endParaRPr lang="en-US"/>
          </a:p>
        </p:txBody>
      </p:sp>
    </p:spTree>
    <p:extLst>
      <p:ext uri="{BB962C8B-B14F-4D97-AF65-F5344CB8AC3E}">
        <p14:creationId xmlns:p14="http://schemas.microsoft.com/office/powerpoint/2010/main" val="2372458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37</a:t>
            </a:fld>
            <a:endParaRPr lang="en-US"/>
          </a:p>
        </p:txBody>
      </p:sp>
    </p:spTree>
    <p:extLst>
      <p:ext uri="{BB962C8B-B14F-4D97-AF65-F5344CB8AC3E}">
        <p14:creationId xmlns:p14="http://schemas.microsoft.com/office/powerpoint/2010/main" val="887407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39</a:t>
            </a:fld>
            <a:endParaRPr lang="en-US"/>
          </a:p>
        </p:txBody>
      </p:sp>
    </p:spTree>
    <p:extLst>
      <p:ext uri="{BB962C8B-B14F-4D97-AF65-F5344CB8AC3E}">
        <p14:creationId xmlns:p14="http://schemas.microsoft.com/office/powerpoint/2010/main" val="146906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diving in, try checking in with your students to get them talking about the subject at hand. Ask them to group in pairs or in small groups and produce a description they’re happy with as a group that describes the Earth, the Moon, and the Sun individually as well as how they interact in a system. “System” may be a new word for some classrooms, so please define it as necessary (“a </a:t>
            </a:r>
            <a:r>
              <a:rPr lang="en-CA" sz="1200" b="0" i="0" kern="1200" dirty="0">
                <a:solidFill>
                  <a:schemeClr val="tx1"/>
                </a:solidFill>
                <a:effectLst/>
                <a:latin typeface="+mn-lt"/>
                <a:ea typeface="+mn-ea"/>
                <a:cs typeface="+mn-cs"/>
              </a:rPr>
              <a:t> set of things working together as parts of a mechanism or an interconnecting network”).</a:t>
            </a:r>
            <a:r>
              <a:rPr lang="en-US" dirty="0"/>
              <a:t> </a:t>
            </a:r>
          </a:p>
          <a:p>
            <a:endParaRPr lang="en-US" dirty="0"/>
          </a:p>
          <a:p>
            <a:r>
              <a:rPr lang="en-US" dirty="0"/>
              <a:t>Once every group is ready, display the “consider” questions. Ask them if they would like to revise their descriptions.</a:t>
            </a:r>
          </a:p>
          <a:p>
            <a:endParaRPr lang="en-US" dirty="0"/>
          </a:p>
          <a:p>
            <a:r>
              <a:rPr lang="en-US" dirty="0"/>
              <a:t>Depending on your format, you can ask students to submit their descriptions in a form, post in a chat, or verbally present their descriptions.</a:t>
            </a:r>
          </a:p>
          <a:p>
            <a:endParaRPr lang="en-US" dirty="0"/>
          </a:p>
          <a:p>
            <a:r>
              <a:rPr lang="en-US" dirty="0"/>
              <a:t>Once all the groups have shared, ask your students what was in common between the answers, and if they think they still missed anything. Some key points to mention could include:</a:t>
            </a:r>
          </a:p>
          <a:p>
            <a:pPr marL="171450" indent="-171450">
              <a:buFont typeface="Arial" panose="020B0604020202020204" pitchFamily="34" charset="0"/>
              <a:buChar char="•"/>
            </a:pPr>
            <a:r>
              <a:rPr lang="en-US" dirty="0"/>
              <a:t>EARTH: We live on Earth, it is the 3</a:t>
            </a:r>
            <a:r>
              <a:rPr lang="en-US" baseline="30000" dirty="0"/>
              <a:t>rd</a:t>
            </a:r>
            <a:r>
              <a:rPr lang="en-US" dirty="0"/>
              <a:t> planet from the Sun, it is the only planet with liquid water in our solar system, and the only place in the universe confirmed to have life. The Earth is rocky, or a terrestrial planet. It is mostly covered in water.</a:t>
            </a:r>
          </a:p>
          <a:p>
            <a:pPr marL="171450" indent="-171450">
              <a:buFont typeface="Arial" panose="020B0604020202020204" pitchFamily="34" charset="0"/>
              <a:buChar char="•"/>
            </a:pPr>
            <a:r>
              <a:rPr lang="en-US" dirty="0"/>
              <a:t>MOON: Earth’s only natural satellite. About 1/4 the size of Earth, not made of cheese. Covered in dust and does not have an atmosphere.</a:t>
            </a:r>
          </a:p>
          <a:p>
            <a:pPr marL="171450" indent="-171450">
              <a:buFont typeface="Arial" panose="020B0604020202020204" pitchFamily="34" charset="0"/>
              <a:buChar char="•"/>
            </a:pPr>
            <a:r>
              <a:rPr lang="en-US" dirty="0"/>
              <a:t>SUN: Our star. Energy source for Earth and the solar system. Relatively small star.</a:t>
            </a:r>
          </a:p>
          <a:p>
            <a:pPr marL="171450" indent="-171450">
              <a:buFont typeface="Arial" panose="020B0604020202020204" pitchFamily="34" charset="0"/>
              <a:buChar char="•"/>
            </a:pPr>
            <a:r>
              <a:rPr lang="en-US" dirty="0"/>
              <a:t>Earth-Moon system: Ocean tides are created by the Moon. </a:t>
            </a:r>
          </a:p>
          <a:p>
            <a:pPr marL="171450" indent="-171450">
              <a:buFont typeface="Arial" panose="020B0604020202020204" pitchFamily="34" charset="0"/>
              <a:buChar char="•"/>
            </a:pPr>
            <a:r>
              <a:rPr lang="en-US" dirty="0"/>
              <a:t>Earth-Sun system: The Sun provides heat and light to Earth.  Day and night cycle. Seasons. </a:t>
            </a:r>
          </a:p>
          <a:p>
            <a:pPr marL="171450" indent="-171450">
              <a:buFont typeface="Arial" panose="020B0604020202020204" pitchFamily="34" charset="0"/>
              <a:buChar char="•"/>
            </a:pPr>
            <a:r>
              <a:rPr lang="en-US" dirty="0"/>
              <a:t>Sun-Moon system: </a:t>
            </a:r>
            <a:r>
              <a:rPr lang="en-CA" sz="1200" b="0" i="0" kern="1200" dirty="0">
                <a:solidFill>
                  <a:schemeClr val="tx1"/>
                </a:solidFill>
                <a:effectLst/>
                <a:latin typeface="+mn-lt"/>
                <a:ea typeface="+mn-ea"/>
                <a:cs typeface="+mn-cs"/>
              </a:rPr>
              <a:t> Sunlight reflects off the Moon.</a:t>
            </a:r>
          </a:p>
          <a:p>
            <a:pPr marL="171450" indent="-171450">
              <a:buFont typeface="Arial" panose="020B0604020202020204" pitchFamily="34" charset="0"/>
              <a:buChar char="•"/>
            </a:pPr>
            <a:r>
              <a:rPr lang="en-US" dirty="0"/>
              <a:t>Earth-Moon-Sun system: The light reflected off the Moon at night can light up the night. Eclipses seen on Earth are caused by various positions of the Moon relative to the Earth and the Sun, which is investigated further here! (phases of the Moon could be mentioned here as well ONLY IF you are not planning on using the student activity in the next section).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ADVANCED:</a:t>
            </a:r>
          </a:p>
          <a:p>
            <a:pPr marL="0" indent="0">
              <a:buFont typeface="Arial" panose="020B0604020202020204" pitchFamily="34" charset="0"/>
              <a:buNone/>
            </a:pPr>
            <a:endParaRPr lang="en-US" dirty="0"/>
          </a:p>
          <a:p>
            <a:r>
              <a:rPr lang="en-US" dirty="0"/>
              <a:t>The activity described above is suitable for all age groups. It may be supplemented by encouraging older students to provide more detailed descriptions, potentially building on concepts previously covered in class. For example, a Grade 11 physics class could do this activity with the caveat that the physical characteristics of each object be included, such as age, mass, functional features, etc. and how those interact together (e.g. nuclear fusion in the Sun provides radiant energy which travels and interacts with Earth, resulting in transferred heat). In particular, the Sun’s corona and the Earth’s atmosphere are important characteristics that older students should consider in their list.</a:t>
            </a:r>
          </a:p>
        </p:txBody>
      </p:sp>
      <p:sp>
        <p:nvSpPr>
          <p:cNvPr id="4" name="Slide Number Placeholder 3"/>
          <p:cNvSpPr>
            <a:spLocks noGrp="1"/>
          </p:cNvSpPr>
          <p:nvPr>
            <p:ph type="sldNum" sz="quarter" idx="5"/>
          </p:nvPr>
        </p:nvSpPr>
        <p:spPr/>
        <p:txBody>
          <a:bodyPr/>
          <a:lstStyle/>
          <a:p>
            <a:fld id="{DA7244AE-4243-6F45-8E4B-B403045237AC}" type="slidenum">
              <a:rPr lang="en-US" smtClean="0"/>
              <a:t>4</a:t>
            </a:fld>
            <a:endParaRPr lang="en-US"/>
          </a:p>
        </p:txBody>
      </p:sp>
    </p:spTree>
    <p:extLst>
      <p:ext uri="{BB962C8B-B14F-4D97-AF65-F5344CB8AC3E}">
        <p14:creationId xmlns:p14="http://schemas.microsoft.com/office/powerpoint/2010/main" val="3863244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Discover the Universe</a:t>
            </a:r>
          </a:p>
          <a:p>
            <a:endParaRPr lang="en-US" dirty="0"/>
          </a:p>
          <a:p>
            <a:r>
              <a:rPr lang="en-US" dirty="0">
                <a:solidFill>
                  <a:schemeClr val="tx1"/>
                </a:solidFill>
              </a:rPr>
              <a:t>Main ideas:</a:t>
            </a:r>
          </a:p>
          <a:p>
            <a:pPr marL="171450" indent="-171450">
              <a:buFont typeface="Arial" panose="020B0604020202020204" pitchFamily="34" charset="0"/>
              <a:buChar char="•"/>
            </a:pPr>
            <a:r>
              <a:rPr lang="en-US" dirty="0">
                <a:solidFill>
                  <a:schemeClr val="tx1"/>
                </a:solidFill>
              </a:rPr>
              <a:t>The Moon orbits the Earth once every 27 days. </a:t>
            </a:r>
          </a:p>
          <a:p>
            <a:pPr marL="171450" indent="-171450">
              <a:buFont typeface="Arial" panose="020B0604020202020204" pitchFamily="34" charset="0"/>
              <a:buChar char="•"/>
            </a:pPr>
            <a:r>
              <a:rPr lang="en-US" dirty="0">
                <a:solidFill>
                  <a:schemeClr val="tx1"/>
                </a:solidFill>
              </a:rPr>
              <a:t>The image here is not to scale. Use the eclipse demo activity to show a scale model of the Earth and the Moon. The Moon is farther than what people expect!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chemeClr val="tx1"/>
                </a:solidFill>
              </a:rPr>
              <a:t>The orbit of the Moon is inclined 5° relative to the orbit of the Earth around the Sun (called the </a:t>
            </a:r>
            <a:r>
              <a:rPr lang="en-CA" sz="1200" b="0" i="1" dirty="0">
                <a:solidFill>
                  <a:schemeClr val="tx1"/>
                </a:solidFill>
              </a:rPr>
              <a:t>ecliptic</a:t>
            </a:r>
            <a:r>
              <a:rPr lang="en-CA" sz="1200" b="0" dirty="0">
                <a:solidFill>
                  <a:schemeClr val="tx1"/>
                </a:solidFill>
              </a:rPr>
              <a:t>). </a:t>
            </a:r>
            <a:endParaRPr lang="en-US" dirty="0">
              <a:solidFill>
                <a:schemeClr val="tx1"/>
              </a:solidFill>
            </a:endParaRPr>
          </a:p>
          <a:p>
            <a:pPr marL="171450" indent="-171450">
              <a:buFont typeface="Arial" panose="020B0604020202020204" pitchFamily="34" charset="0"/>
              <a:buChar char="•"/>
            </a:pPr>
            <a:r>
              <a:rPr lang="en-US" dirty="0">
                <a:solidFill>
                  <a:schemeClr val="tx1"/>
                </a:solidFill>
              </a:rPr>
              <a:t>An orbit is a curved path that celestial bodies follow. The gravitational force of the Earth is what keeps the Moon in orbit. </a:t>
            </a:r>
          </a:p>
          <a:p>
            <a:pPr marL="171450" indent="-171450">
              <a:buFont typeface="Arial" panose="020B0604020202020204" pitchFamily="34" charset="0"/>
              <a:buChar char="•"/>
            </a:pPr>
            <a:r>
              <a:rPr lang="en-US" dirty="0">
                <a:solidFill>
                  <a:schemeClr val="tx1"/>
                </a:solidFill>
              </a:rPr>
              <a:t>It is the Moon’s gravitational pull on the Earth’s oceans that causes changes in the ocean’s tides.  [Tides are not directly covered by this kit]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ADVANCED</a:t>
            </a:r>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r>
              <a:rPr lang="en-US" dirty="0"/>
              <a:t>The Moon is gravitationally bound to the Earth, meaning the gravitational pull of the Earth on the Moon is what keeps the Moon in orbit. The gravitational force of celestial bodies is proportional to the mass of the bodies as well as inversely proportional to the distance between them – meaning that the more massive the celestial objects are, and the closer they are, the stronger the gravitational force. The farther away objects are, and the less massive, the less gravitational force between them.</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This is a good opportunity to review the gravitational force with appropriate classes. Depending on what has been covered, this may be anything from a review of what the gravitational force is (attractive force between two or more bodies) to a calculation of the gravitational force between the Earth and the Moon (using Newton’s law of gravitation). This exercise could further be expanded to review the similarities and differences between the Earth and the Moon, such as age, mass, composition, atmosphere/lack of atmosphere, gravitational constant, travel to the Moon from Earth, and more. Additionally, the distance between the Earth and the Moon should be mentioned (384,400 </a:t>
            </a:r>
            <a:r>
              <a:rPr lang="en-US" b="0" dirty="0" err="1"/>
              <a:t>kilometres</a:t>
            </a:r>
            <a:r>
              <a:rPr lang="en-US" b="0" dirty="0"/>
              <a:t> on average).</a:t>
            </a:r>
          </a:p>
        </p:txBody>
      </p:sp>
      <p:sp>
        <p:nvSpPr>
          <p:cNvPr id="4" name="Slide Number Placeholder 3"/>
          <p:cNvSpPr>
            <a:spLocks noGrp="1"/>
          </p:cNvSpPr>
          <p:nvPr>
            <p:ph type="sldNum" sz="quarter" idx="5"/>
          </p:nvPr>
        </p:nvSpPr>
        <p:spPr/>
        <p:txBody>
          <a:bodyPr/>
          <a:lstStyle/>
          <a:p>
            <a:fld id="{DA7244AE-4243-6F45-8E4B-B403045237AC}" type="slidenum">
              <a:rPr lang="en-US" smtClean="0"/>
              <a:t>5</a:t>
            </a:fld>
            <a:endParaRPr lang="en-US"/>
          </a:p>
        </p:txBody>
      </p:sp>
    </p:spTree>
    <p:extLst>
      <p:ext uri="{BB962C8B-B14F-4D97-AF65-F5344CB8AC3E}">
        <p14:creationId xmlns:p14="http://schemas.microsoft.com/office/powerpoint/2010/main" val="3965668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Image credit: Discover the Universe</a:t>
                </a:r>
              </a:p>
              <a:p>
                <a:endParaRPr lang="en-US" dirty="0"/>
              </a:p>
              <a:p>
                <a:r>
                  <a:rPr lang="en-US" dirty="0"/>
                  <a:t>Main ideas:</a:t>
                </a:r>
              </a:p>
              <a:p>
                <a:pPr marL="171450" indent="-171450">
                  <a:buFont typeface="Arial" panose="020B0604020202020204" pitchFamily="34" charset="0"/>
                  <a:buChar char="•"/>
                </a:pPr>
                <a:r>
                  <a:rPr lang="en-US" dirty="0"/>
                  <a:t>Just like the Moon is in orbit around the Earth, the Earth is in orbit around the Sun. Remember that the orbit of the Earth around the Sun is called the ecliptic. The Earth takes about 365 days to orbit the Sun.</a:t>
                </a:r>
              </a:p>
              <a:p>
                <a:pPr marL="171450" indent="-171450">
                  <a:buFont typeface="Arial" panose="020B0604020202020204" pitchFamily="34" charset="0"/>
                  <a:buChar char="•"/>
                </a:pPr>
                <a:r>
                  <a:rPr lang="en-US" dirty="0"/>
                  <a:t>All planets in the Solar system are in orbit around the Sun. Other objects too: asteroids, comets…</a:t>
                </a:r>
              </a:p>
              <a:p>
                <a:pPr marL="171450" indent="-171450">
                  <a:buFont typeface="Arial" panose="020B0604020202020204" pitchFamily="34" charset="0"/>
                  <a:buChar char="•"/>
                </a:pPr>
                <a:r>
                  <a:rPr lang="en-US" dirty="0"/>
                  <a:t>The Earth orbits the Sun while the Moon orbits it, creating a more complex system.</a:t>
                </a:r>
              </a:p>
              <a:p>
                <a:pPr marL="171450" indent="-171450">
                  <a:buFont typeface="Arial" panose="020B0604020202020204" pitchFamily="34" charset="0"/>
                  <a:buChar char="•"/>
                </a:pPr>
                <a:r>
                  <a:rPr lang="en-US" dirty="0"/>
                  <a:t>The Sun provides heat and light to Earth and is the Earth’s main source of heat!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ADVANCED</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This is a good opportunity to discuss the Earth’s orbit around the Sun and potentially how it compares to other planets. The Earth’s distance from the Sun should be mentioned (an astronomical unit, or about 150 million </a:t>
                </a:r>
                <a:r>
                  <a:rPr lang="en-CA" b="0" noProof="0" dirty="0"/>
                  <a:t>kilometres</a:t>
                </a:r>
                <a:r>
                  <a:rPr lang="en-US" b="0" dirty="0"/>
                  <a:t>). A deeper analysis could also be done of the energy that arrives to Earth from the Sun in terms of type, how much is reflected and absorbed, and how much of the Sun’s total energy Earth receives.</a:t>
                </a:r>
              </a:p>
              <a:p>
                <a:pPr marL="0" indent="0">
                  <a:buFont typeface="Arial" panose="020B0604020202020204" pitchFamily="34" charset="0"/>
                  <a:buNone/>
                </a:pPr>
                <a:endParaRPr lang="en-US" b="0" dirty="0"/>
              </a:p>
            </p:txBody>
          </p:sp>
        </mc:Choice>
        <mc:Fallback xmlns="">
          <p:sp>
            <p:nvSpPr>
              <p:cNvPr id="3" name="Notes Placeholder 2"/>
              <p:cNvSpPr>
                <a:spLocks noGrp="1"/>
              </p:cNvSpPr>
              <p:nvPr>
                <p:ph type="body" idx="1"/>
              </p:nvPr>
            </p:nvSpPr>
            <p:spPr/>
            <p:txBody>
              <a:bodyPr/>
              <a:lstStyle/>
              <a:p>
                <a:r>
                  <a:rPr lang="en-US" dirty="0"/>
                  <a:t>Image credit: Discover the Universe</a:t>
                </a:r>
              </a:p>
              <a:p>
                <a:endParaRPr lang="en-US" dirty="0"/>
              </a:p>
              <a:p>
                <a:r>
                  <a:rPr lang="en-US" dirty="0"/>
                  <a:t>Main ideas:</a:t>
                </a:r>
              </a:p>
              <a:p>
                <a:pPr marL="171450" indent="-171450">
                  <a:buFont typeface="Arial" panose="020B0604020202020204" pitchFamily="34" charset="0"/>
                  <a:buChar char="•"/>
                </a:pPr>
                <a:r>
                  <a:rPr lang="en-US" dirty="0"/>
                  <a:t>Just like the Moon is in orbit around the Earth, the Earth is in orbit around the Sun. Remember that the orbit of the Earth around the Sun is called the ecliptic. The Earth takes about 365 days to orbit the Sun.</a:t>
                </a:r>
              </a:p>
              <a:p>
                <a:pPr marL="171450" indent="-171450">
                  <a:buFont typeface="Arial" panose="020B0604020202020204" pitchFamily="34" charset="0"/>
                  <a:buChar char="•"/>
                </a:pPr>
                <a:r>
                  <a:rPr lang="en-US" dirty="0"/>
                  <a:t>All of our planets are in orbit around the Sun.</a:t>
                </a:r>
              </a:p>
              <a:p>
                <a:pPr marL="171450" indent="-171450">
                  <a:buFont typeface="Arial" panose="020B0604020202020204" pitchFamily="34" charset="0"/>
                  <a:buChar char="•"/>
                </a:pPr>
                <a:r>
                  <a:rPr lang="en-US" dirty="0"/>
                  <a:t>The Earth orbits the Sun while the Moon orbits it, creating a more complex system.</a:t>
                </a:r>
              </a:p>
              <a:p>
                <a:pPr marL="171450" indent="-171450">
                  <a:buFont typeface="Arial" panose="020B0604020202020204" pitchFamily="34" charset="0"/>
                  <a:buChar char="•"/>
                </a:pPr>
                <a:r>
                  <a:rPr lang="en-US" dirty="0"/>
                  <a:t>The Sun provides heat and light to Earth and is the Earth’s main source of heat!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ADVANCED</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This is a good opportunity to discuss the Earth’s orbit around the Sun and potentially how it compares to other planets. The Earth’s distance from the Sun should be mentioned (an astronomical unit, or about 150 million </a:t>
                </a:r>
                <a:r>
                  <a:rPr lang="en-CA" b="0" noProof="0" dirty="0"/>
                  <a:t>kilometres</a:t>
                </a:r>
                <a:r>
                  <a:rPr lang="en-US" b="0" dirty="0"/>
                  <a:t>). A deeper analysis could also be done of the energy that arrives to Earth from the Sun in terms of type, how much is reflected and absorbed, and how much of the Sun’s total energy Earth receives.</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For high school students (Grade 11-12), a calculation and comparison of the gravitational forces between the Earth and the Moon and the Earth and the Sun could be done as a short in-class activity. This may be posed as:</a:t>
                </a:r>
              </a:p>
              <a:p>
                <a:pPr marL="171450" indent="-171450">
                  <a:buFont typeface="Arial" panose="020B0604020202020204" pitchFamily="34" charset="0"/>
                  <a:buChar char="•"/>
                </a:pPr>
                <a:r>
                  <a:rPr lang="en-US" b="0" dirty="0"/>
                  <a:t>What is the magnitude of the gravitational force between the Earth and the Moon and the Earth and the Sun? How do they compare? What does this tell you about the physics of these intertwined systems? </a:t>
                </a:r>
              </a:p>
              <a:p>
                <a:pPr marL="628650" lvl="1" indent="-171450">
                  <a:buFont typeface="Arial" panose="020B0604020202020204" pitchFamily="34" charset="0"/>
                  <a:buChar char="•"/>
                </a:pPr>
                <a:r>
                  <a:rPr lang="en-US" b="0" dirty="0"/>
                  <a:t>Given information: mass of the Earth is 5.972 x 10^24 kg, mass of the Moon is 7.358 x 10^22 kg, Mass of the Sun is 1.989 x 10^30 kg, Distance between the Earth and the Moon is 384, 400km, Distance between the Earth and the Sun is 150, 000, 000 km, the gravitational constant is </a:t>
                </a:r>
                <a:r>
                  <a:rPr lang="en-US" b="0" baseline="0" dirty="0"/>
                  <a:t>6.67430 x 10^-11 N m^2 kg^-2</a:t>
                </a:r>
                <a:endParaRPr lang="en-US" b="0" dirty="0"/>
              </a:p>
              <a:p>
                <a:pPr marL="628650" lvl="1" indent="-171450">
                  <a:buFont typeface="Arial" panose="020B0604020202020204" pitchFamily="34" charset="0"/>
                  <a:buChar char="•"/>
                </a:pPr>
                <a:r>
                  <a:rPr lang="en-CA" b="0" i="0">
                    <a:latin typeface="Cambria Math" panose="02040503050406030204" pitchFamily="18" charset="0"/>
                  </a:rPr>
                  <a:t>|𝐹 ⃗_(𝑎 𝑜𝑛 𝑏) |=𝑔 (𝑀_𝑎 𝑀_𝑏)/𝑅_(𝑎 𝑡𝑜 𝑏) </a:t>
                </a:r>
                <a:r>
                  <a:rPr lang="en-US" b="0" dirty="0"/>
                  <a:t>, where M is mass and</a:t>
                </a:r>
                <a:r>
                  <a:rPr lang="en-US" b="0" baseline="0" dirty="0"/>
                  <a:t> R is distance</a:t>
                </a:r>
              </a:p>
              <a:p>
                <a:pPr marL="0" lvl="0" indent="0">
                  <a:buFont typeface="Arial" panose="020B0604020202020204" pitchFamily="34" charset="0"/>
                  <a:buNone/>
                </a:pPr>
                <a:endParaRPr lang="en-US" b="0" baseline="0" dirty="0"/>
              </a:p>
              <a:p>
                <a:pPr marL="0" lvl="0" indent="0">
                  <a:buFont typeface="Arial" panose="020B0604020202020204" pitchFamily="34" charset="0"/>
                  <a:buNone/>
                </a:pPr>
                <a:r>
                  <a:rPr lang="en-US" b="0" baseline="0" dirty="0"/>
                  <a:t>Depending on your class, you may need to remind students to consider:</a:t>
                </a:r>
              </a:p>
              <a:p>
                <a:pPr marL="171450" lvl="0" indent="-171450">
                  <a:buFont typeface="Arial" panose="020B0604020202020204" pitchFamily="34" charset="0"/>
                  <a:buChar char="•"/>
                </a:pPr>
                <a:r>
                  <a:rPr lang="en-US" b="0" baseline="0" dirty="0"/>
                  <a:t>If they need to convert units to something else</a:t>
                </a:r>
              </a:p>
              <a:p>
                <a:pPr marL="171450" lvl="0" indent="-171450">
                  <a:buFont typeface="Arial" panose="020B0604020202020204" pitchFamily="34" charset="0"/>
                  <a:buChar char="•"/>
                </a:pPr>
                <a:r>
                  <a:rPr lang="en-US" b="0" baseline="0" dirty="0"/>
                  <a:t>Doing a dimensional analysis to ensure that they have the correct units for force at the end of their calculation</a:t>
                </a:r>
              </a:p>
              <a:p>
                <a:pPr marL="171450" lvl="0" indent="-171450">
                  <a:buFont typeface="Arial" panose="020B0604020202020204" pitchFamily="34" charset="0"/>
                  <a:buChar char="•"/>
                </a:pPr>
                <a:r>
                  <a:rPr lang="en-US" b="0" baseline="0" dirty="0"/>
                  <a:t>Factors of 10, or “orders of magnitude” , are a helpful way to compare values quickly.</a:t>
                </a:r>
                <a:endParaRPr lang="en-US" b="0" dirty="0"/>
              </a:p>
            </p:txBody>
          </p:sp>
        </mc:Fallback>
      </mc:AlternateContent>
      <p:sp>
        <p:nvSpPr>
          <p:cNvPr id="4" name="Slide Number Placeholder 3"/>
          <p:cNvSpPr>
            <a:spLocks noGrp="1"/>
          </p:cNvSpPr>
          <p:nvPr>
            <p:ph type="sldNum" sz="quarter" idx="5"/>
          </p:nvPr>
        </p:nvSpPr>
        <p:spPr/>
        <p:txBody>
          <a:bodyPr/>
          <a:lstStyle/>
          <a:p>
            <a:fld id="{DA7244AE-4243-6F45-8E4B-B403045237AC}" type="slidenum">
              <a:rPr lang="en-US" smtClean="0"/>
              <a:t>6</a:t>
            </a:fld>
            <a:endParaRPr lang="en-US"/>
          </a:p>
        </p:txBody>
      </p:sp>
    </p:spTree>
    <p:extLst>
      <p:ext uri="{BB962C8B-B14F-4D97-AF65-F5344CB8AC3E}">
        <p14:creationId xmlns:p14="http://schemas.microsoft.com/office/powerpoint/2010/main" val="1390373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Discover the Universe</a:t>
            </a:r>
          </a:p>
          <a:p>
            <a:endParaRPr lang="en-US" dirty="0"/>
          </a:p>
          <a:p>
            <a:r>
              <a:rPr lang="en-US" dirty="0"/>
              <a:t>Main ideas:</a:t>
            </a:r>
          </a:p>
          <a:p>
            <a:pPr marL="171450" indent="-171450">
              <a:buFontTx/>
              <a:buChar char="-"/>
            </a:pPr>
            <a:r>
              <a:rPr lang="en-US" dirty="0"/>
              <a:t>Three of these objects together create a more complicated system, with interesting celestial events!</a:t>
            </a:r>
          </a:p>
          <a:p>
            <a:pPr marL="171450" indent="-171450">
              <a:buFontTx/>
              <a:buChar char="-"/>
            </a:pPr>
            <a:r>
              <a:rPr lang="en-US" dirty="0"/>
              <a:t>The WHITE orbits are the Moon’s orbit around Earth. The BLUE line is the ecliptic, or the Earth’s orbit around the Sun.</a:t>
            </a:r>
          </a:p>
          <a:p>
            <a:pPr marL="171450" indent="-171450">
              <a:buFontTx/>
              <a:buChar char="-"/>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7</a:t>
            </a:fld>
            <a:endParaRPr lang="en-US"/>
          </a:p>
        </p:txBody>
      </p:sp>
    </p:spTree>
    <p:extLst>
      <p:ext uri="{BB962C8B-B14F-4D97-AF65-F5344CB8AC3E}">
        <p14:creationId xmlns:p14="http://schemas.microsoft.com/office/powerpoint/2010/main" val="667012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addresses the Sun as a light and energy source. The Moon is not a light source itself, but that it reflects light from the Sun that is then visible from Earth. The position of the Moon in its orbit around the Earth will dictate what phase it appears in.</a:t>
            </a:r>
          </a:p>
          <a:p>
            <a:endParaRPr lang="en-US" dirty="0"/>
          </a:p>
          <a:p>
            <a:r>
              <a:rPr lang="en-US" dirty="0"/>
              <a:t>Assumptions made about students' knowledge in this section are that the Moon, Earth, and Sun move in orbits, and that the Moon is a natural satellite of Earth. Advanced activities and discussion points assume that students have covered some geometric optics, namely reflection.</a:t>
            </a:r>
          </a:p>
          <a:p>
            <a:pPr marL="628650" lvl="1" indent="-171450">
              <a:buFontTx/>
              <a:buChar char="-"/>
            </a:pPr>
            <a:endParaRPr lang="en-CA" sz="1200" b="0" kern="1200" dirty="0">
              <a:solidFill>
                <a:schemeClr val="tx1"/>
              </a:solidFill>
              <a:effectLst/>
              <a:latin typeface="+mn-lt"/>
              <a:ea typeface="+mn-ea"/>
              <a:cs typeface="+mn-cs"/>
            </a:endParaRPr>
          </a:p>
          <a:p>
            <a:pPr marL="0" lvl="0" indent="0">
              <a:buFontTx/>
              <a:buNone/>
            </a:pPr>
            <a:r>
              <a:rPr lang="en-CA" sz="1200" b="0" kern="1200" dirty="0">
                <a:solidFill>
                  <a:schemeClr val="tx1"/>
                </a:solidFill>
                <a:effectLst/>
                <a:latin typeface="+mn-lt"/>
                <a:ea typeface="+mn-ea"/>
                <a:cs typeface="+mn-cs"/>
              </a:rPr>
              <a:t>Estimated time for section: 25 minutes</a:t>
            </a:r>
          </a:p>
          <a:p>
            <a:pPr marL="0" lvl="0" indent="0">
              <a:buFontTx/>
              <a:buNone/>
            </a:pPr>
            <a:endParaRPr lang="en-CA" sz="1200" b="0" kern="1200" dirty="0">
              <a:solidFill>
                <a:schemeClr val="tx1"/>
              </a:solidFill>
              <a:effectLst/>
              <a:latin typeface="+mn-lt"/>
              <a:ea typeface="+mn-ea"/>
              <a:cs typeface="+mn-cs"/>
            </a:endParaRPr>
          </a:p>
          <a:p>
            <a:pPr marL="0" lvl="0" indent="0">
              <a:buFontTx/>
              <a:buNone/>
            </a:pPr>
            <a:r>
              <a:rPr lang="en-CA" sz="1200" b="0" kern="1200" dirty="0">
                <a:solidFill>
                  <a:schemeClr val="tx1"/>
                </a:solidFill>
                <a:effectLst/>
                <a:latin typeface="+mn-lt"/>
                <a:ea typeface="+mn-ea"/>
                <a:cs typeface="+mn-cs"/>
              </a:rPr>
              <a:t>If you are completing all of the Advanced activities and discussions as well, the total estimated time for this section is 50 minutes.</a:t>
            </a:r>
          </a:p>
        </p:txBody>
      </p:sp>
      <p:sp>
        <p:nvSpPr>
          <p:cNvPr id="4" name="Slide Number Placeholder 3"/>
          <p:cNvSpPr>
            <a:spLocks noGrp="1"/>
          </p:cNvSpPr>
          <p:nvPr>
            <p:ph type="sldNum" sz="quarter" idx="5"/>
          </p:nvPr>
        </p:nvSpPr>
        <p:spPr/>
        <p:txBody>
          <a:bodyPr/>
          <a:lstStyle/>
          <a:p>
            <a:fld id="{DA7244AE-4243-6F45-8E4B-B403045237AC}" type="slidenum">
              <a:rPr lang="en-US" smtClean="0"/>
              <a:t>8</a:t>
            </a:fld>
            <a:endParaRPr lang="en-US"/>
          </a:p>
        </p:txBody>
      </p:sp>
    </p:spTree>
    <p:extLst>
      <p:ext uri="{BB962C8B-B14F-4D97-AF65-F5344CB8AC3E}">
        <p14:creationId xmlns:p14="http://schemas.microsoft.com/office/powerpoint/2010/main" val="889887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diving in, ask your students about interactions that happen between the Earth, the Sun, and the Moon together. They should be making a list either individually or in small groups. This list may or may not be shared or submitted.</a:t>
            </a:r>
          </a:p>
          <a:p>
            <a:endParaRPr lang="en-US" dirty="0"/>
          </a:p>
          <a:p>
            <a:r>
              <a:rPr lang="en-US" dirty="0"/>
              <a:t>Show the  “considering” questions. You students should go back to their groups and come up with an answer as well as a justification. </a:t>
            </a:r>
          </a:p>
          <a:p>
            <a:endParaRPr lang="en-US" dirty="0"/>
          </a:p>
          <a:p>
            <a:r>
              <a:rPr lang="en-US" dirty="0"/>
              <a:t>Ask students to hold onto their responses, as they will be asked to revisit them at the end of this section.</a:t>
            </a:r>
          </a:p>
        </p:txBody>
      </p:sp>
      <p:sp>
        <p:nvSpPr>
          <p:cNvPr id="4" name="Slide Number Placeholder 3"/>
          <p:cNvSpPr>
            <a:spLocks noGrp="1"/>
          </p:cNvSpPr>
          <p:nvPr>
            <p:ph type="sldNum" sz="quarter" idx="5"/>
          </p:nvPr>
        </p:nvSpPr>
        <p:spPr/>
        <p:txBody>
          <a:bodyPr/>
          <a:lstStyle/>
          <a:p>
            <a:fld id="{DA7244AE-4243-6F45-8E4B-B403045237AC}" type="slidenum">
              <a:rPr lang="en-US" smtClean="0"/>
              <a:t>9</a:t>
            </a:fld>
            <a:endParaRPr lang="en-US"/>
          </a:p>
        </p:txBody>
      </p:sp>
    </p:spTree>
    <p:extLst>
      <p:ext uri="{BB962C8B-B14F-4D97-AF65-F5344CB8AC3E}">
        <p14:creationId xmlns:p14="http://schemas.microsoft.com/office/powerpoint/2010/main" val="3919150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88066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96206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6416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6766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9124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74943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00873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41303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37085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085215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58622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lstStyle>
            <a:lvl1pPr algn="ctr">
              <a:defRPr sz="6000">
                <a:solidFill>
                  <a:srgbClr val="2AA9E0"/>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4797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97263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72602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065430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67052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7732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521475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70138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102797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25996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82324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a:xfrm>
            <a:off x="838200" y="3091543"/>
            <a:ext cx="10515600" cy="30854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529572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387476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042746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319840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14574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32162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04484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94354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850947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13356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637442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72442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261684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212496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99896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972815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3063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29452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30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757249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62978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23191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298160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11467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8775567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932715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5761996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12633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81284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099060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793682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351454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263886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AAE0FA"/>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524686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148696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2767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95823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8592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2021-04-16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4526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6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158658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3091543"/>
            <a:ext cx="10515600" cy="308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610600" y="6376992"/>
            <a:ext cx="2743200" cy="365125"/>
          </a:xfrm>
          <a:prstGeom prst="rect">
            <a:avLst/>
          </a:prstGeom>
        </p:spPr>
        <p:txBody>
          <a:bodyPr vert="horz" lIns="91440" tIns="45720" rIns="91440" bIns="45720" rtlCol="0" anchor="ctr"/>
          <a:lstStyle>
            <a:lvl1pPr algn="r">
              <a:defRPr sz="1200">
                <a:solidFill>
                  <a:srgbClr val="AAE0FA"/>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838200" y="6356354"/>
            <a:ext cx="73152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CA"/>
              <a:t>www.discovertheuniverse.ca  |  www.decouvertedelunivers.ca</a:t>
            </a:r>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991590" y="-19871"/>
            <a:ext cx="6208820" cy="1470510"/>
          </a:xfrm>
          <a:prstGeom prst="rect">
            <a:avLst/>
          </a:prstGeom>
        </p:spPr>
      </p:pic>
      <p:pic>
        <p:nvPicPr>
          <p:cNvPr id="8" name="Picture 7">
            <a:extLst>
              <a:ext uri="{FF2B5EF4-FFF2-40B4-BE49-F238E27FC236}">
                <a16:creationId xmlns:a16="http://schemas.microsoft.com/office/drawing/2014/main" id="{E28D7343-27AE-48E9-B068-1719713D0AE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0800000">
            <a:off x="0" y="0"/>
            <a:ext cx="472151" cy="6858000"/>
          </a:xfrm>
          <a:prstGeom prst="rect">
            <a:avLst/>
          </a:prstGeom>
        </p:spPr>
      </p:pic>
    </p:spTree>
    <p:extLst>
      <p:ext uri="{BB962C8B-B14F-4D97-AF65-F5344CB8AC3E}">
        <p14:creationId xmlns:p14="http://schemas.microsoft.com/office/powerpoint/2010/main" val="1389985980"/>
      </p:ext>
    </p:extLst>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8" r:id="rId4"/>
    <p:sldLayoutId id="2147483689" r:id="rId5"/>
  </p:sldLayoutIdLst>
  <p:txStyles>
    <p:titleStyle>
      <a:lvl1pPr algn="ctr"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7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0036FA-E4D1-4561-BB08-9C4C89AC6AB7}"/>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470191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40989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71"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1"/>
            </a:gs>
            <a:gs pos="90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5273768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24416842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a:p>
        </p:txBody>
      </p:sp>
    </p:spTree>
    <p:extLst>
      <p:ext uri="{BB962C8B-B14F-4D97-AF65-F5344CB8AC3E}">
        <p14:creationId xmlns:p14="http://schemas.microsoft.com/office/powerpoint/2010/main" val="148136952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610600" y="6376992"/>
            <a:ext cx="2743200" cy="365125"/>
          </a:xfrm>
          <a:prstGeom prst="rect">
            <a:avLst/>
          </a:prstGeom>
        </p:spPr>
        <p:txBody>
          <a:bodyPr vert="horz" lIns="91440" tIns="45720" rIns="91440" bIns="45720" rtlCol="0" anchor="ctr"/>
          <a:lstStyle>
            <a:lvl1pPr algn="r">
              <a:defRPr sz="1200">
                <a:solidFill>
                  <a:srgbClr val="AAE0FA"/>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838200" y="6356354"/>
            <a:ext cx="73152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CA"/>
              <a:t>www.discovertheuniverse.ca  |  www.decouvertedelunivers.ca</a:t>
            </a:r>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91384" y="40422"/>
            <a:ext cx="6209229" cy="1470510"/>
          </a:xfrm>
          <a:prstGeom prst="rect">
            <a:avLst/>
          </a:prstGeom>
        </p:spPr>
      </p:pic>
      <p:pic>
        <p:nvPicPr>
          <p:cNvPr id="8" name="Picture 7">
            <a:extLst>
              <a:ext uri="{FF2B5EF4-FFF2-40B4-BE49-F238E27FC236}">
                <a16:creationId xmlns:a16="http://schemas.microsoft.com/office/drawing/2014/main" id="{E28D7343-27AE-48E9-B068-1719713D0AE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a:off x="0" y="0"/>
            <a:ext cx="472151" cy="6858000"/>
          </a:xfrm>
          <a:prstGeom prst="rect">
            <a:avLst/>
          </a:prstGeom>
        </p:spPr>
      </p:pic>
      <p:pic>
        <p:nvPicPr>
          <p:cNvPr id="7" name="Picture 6">
            <a:extLst>
              <a:ext uri="{FF2B5EF4-FFF2-40B4-BE49-F238E27FC236}">
                <a16:creationId xmlns:a16="http://schemas.microsoft.com/office/drawing/2014/main" id="{3F34C1C8-DA26-49E7-8CA3-14273A4E5D1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048567" y="4503958"/>
            <a:ext cx="609524" cy="609524"/>
          </a:xfrm>
          <a:prstGeom prst="rect">
            <a:avLst/>
          </a:prstGeom>
        </p:spPr>
      </p:pic>
      <p:pic>
        <p:nvPicPr>
          <p:cNvPr id="13" name="Picture 12">
            <a:extLst>
              <a:ext uri="{FF2B5EF4-FFF2-40B4-BE49-F238E27FC236}">
                <a16:creationId xmlns:a16="http://schemas.microsoft.com/office/drawing/2014/main" id="{3163CCAF-7BA8-46D8-AA56-DA7A135C062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791238" y="4503958"/>
            <a:ext cx="609524" cy="609524"/>
          </a:xfrm>
          <a:prstGeom prst="rect">
            <a:avLst/>
          </a:prstGeom>
        </p:spPr>
      </p:pic>
      <p:pic>
        <p:nvPicPr>
          <p:cNvPr id="15" name="Picture 14">
            <a:extLst>
              <a:ext uri="{FF2B5EF4-FFF2-40B4-BE49-F238E27FC236}">
                <a16:creationId xmlns:a16="http://schemas.microsoft.com/office/drawing/2014/main" id="{B5B4C156-9818-4D68-9A0D-3F970508EB99}"/>
              </a:ext>
            </a:extLst>
          </p:cNvPr>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2381858" y="4503958"/>
            <a:ext cx="609524" cy="609524"/>
          </a:xfrm>
          <a:prstGeom prst="rect">
            <a:avLst/>
          </a:prstGeom>
        </p:spPr>
      </p:pic>
      <p:sp>
        <p:nvSpPr>
          <p:cNvPr id="16" name="TextBox 15">
            <a:extLst>
              <a:ext uri="{FF2B5EF4-FFF2-40B4-BE49-F238E27FC236}">
                <a16:creationId xmlns:a16="http://schemas.microsoft.com/office/drawing/2014/main" id="{9CFABD69-A42E-464A-A913-0166AF4CB702}"/>
              </a:ext>
            </a:extLst>
          </p:cNvPr>
          <p:cNvSpPr txBox="1"/>
          <p:nvPr userDrawn="1"/>
        </p:nvSpPr>
        <p:spPr>
          <a:xfrm>
            <a:off x="5383305" y="5372321"/>
            <a:ext cx="1425390" cy="523220"/>
          </a:xfrm>
          <a:prstGeom prst="rect">
            <a:avLst/>
          </a:prstGeom>
          <a:noFill/>
        </p:spPr>
        <p:txBody>
          <a:bodyPr wrap="none" rtlCol="0">
            <a:spAutoFit/>
          </a:bodyPr>
          <a:lstStyle/>
          <a:p>
            <a:pPr algn="ctr"/>
            <a:r>
              <a:rPr lang="en-US" sz="1400" err="1">
                <a:solidFill>
                  <a:schemeClr val="bg1"/>
                </a:solidFill>
              </a:rPr>
              <a:t>DU_astronomy</a:t>
            </a:r>
            <a:endParaRPr lang="en-US" sz="1400">
              <a:solidFill>
                <a:schemeClr val="bg1"/>
              </a:solidFill>
            </a:endParaRPr>
          </a:p>
          <a:p>
            <a:pPr algn="ctr"/>
            <a:r>
              <a:rPr lang="en-US" sz="1400" err="1">
                <a:solidFill>
                  <a:schemeClr val="bg1"/>
                </a:solidFill>
              </a:rPr>
              <a:t>DU_astronomie</a:t>
            </a:r>
            <a:endParaRPr lang="en-CA" sz="1400">
              <a:solidFill>
                <a:schemeClr val="bg1"/>
              </a:solidFill>
            </a:endParaRPr>
          </a:p>
        </p:txBody>
      </p:sp>
      <p:sp>
        <p:nvSpPr>
          <p:cNvPr id="17" name="TextBox 16">
            <a:extLst>
              <a:ext uri="{FF2B5EF4-FFF2-40B4-BE49-F238E27FC236}">
                <a16:creationId xmlns:a16="http://schemas.microsoft.com/office/drawing/2014/main" id="{4EDACACE-4B71-4CEC-A489-7F9CBF366D2D}"/>
              </a:ext>
            </a:extLst>
          </p:cNvPr>
          <p:cNvSpPr txBox="1"/>
          <p:nvPr userDrawn="1"/>
        </p:nvSpPr>
        <p:spPr>
          <a:xfrm>
            <a:off x="7803064" y="5372321"/>
            <a:ext cx="3100529" cy="523220"/>
          </a:xfrm>
          <a:prstGeom prst="rect">
            <a:avLst/>
          </a:prstGeom>
          <a:noFill/>
        </p:spPr>
        <p:txBody>
          <a:bodyPr wrap="none" rtlCol="0">
            <a:spAutoFit/>
          </a:bodyPr>
          <a:lstStyle/>
          <a:p>
            <a:pPr algn="ctr"/>
            <a:r>
              <a:rPr lang="en-US" sz="1400">
                <a:solidFill>
                  <a:schemeClr val="bg1"/>
                </a:solidFill>
              </a:rPr>
              <a:t>facebook.com/</a:t>
            </a:r>
            <a:r>
              <a:rPr lang="en-US" sz="1400" err="1">
                <a:solidFill>
                  <a:schemeClr val="bg1"/>
                </a:solidFill>
              </a:rPr>
              <a:t>discovertheuniverse</a:t>
            </a:r>
            <a:endParaRPr lang="en-US" sz="1400">
              <a:solidFill>
                <a:schemeClr val="bg1"/>
              </a:solidFill>
            </a:endParaRPr>
          </a:p>
          <a:p>
            <a:pPr algn="ctr"/>
            <a:r>
              <a:rPr lang="en-US" sz="1400">
                <a:solidFill>
                  <a:schemeClr val="bg1"/>
                </a:solidFill>
              </a:rPr>
              <a:t>facebook.com/</a:t>
            </a:r>
            <a:r>
              <a:rPr lang="en-US" sz="1400" err="1">
                <a:solidFill>
                  <a:schemeClr val="bg1"/>
                </a:solidFill>
              </a:rPr>
              <a:t>decouvertedelunivers</a:t>
            </a:r>
            <a:endParaRPr lang="en-CA" sz="1400">
              <a:solidFill>
                <a:schemeClr val="bg1"/>
              </a:solidFill>
            </a:endParaRPr>
          </a:p>
        </p:txBody>
      </p:sp>
      <p:sp>
        <p:nvSpPr>
          <p:cNvPr id="18" name="TextBox 17">
            <a:extLst>
              <a:ext uri="{FF2B5EF4-FFF2-40B4-BE49-F238E27FC236}">
                <a16:creationId xmlns:a16="http://schemas.microsoft.com/office/drawing/2014/main" id="{C4443242-17B6-4D2F-9B77-A3FA4B90C5B7}"/>
              </a:ext>
            </a:extLst>
          </p:cNvPr>
          <p:cNvSpPr txBox="1"/>
          <p:nvPr userDrawn="1"/>
        </p:nvSpPr>
        <p:spPr>
          <a:xfrm>
            <a:off x="1490619" y="5372321"/>
            <a:ext cx="2392001" cy="523220"/>
          </a:xfrm>
          <a:prstGeom prst="rect">
            <a:avLst/>
          </a:prstGeom>
          <a:noFill/>
        </p:spPr>
        <p:txBody>
          <a:bodyPr wrap="none" rtlCol="0">
            <a:spAutoFit/>
          </a:bodyPr>
          <a:lstStyle/>
          <a:p>
            <a:pPr algn="ctr"/>
            <a:r>
              <a:rPr lang="en-US" sz="1400">
                <a:solidFill>
                  <a:schemeClr val="bg1"/>
                </a:solidFill>
              </a:rPr>
              <a:t>Discover the Universe</a:t>
            </a:r>
          </a:p>
          <a:p>
            <a:pPr algn="ctr"/>
            <a:r>
              <a:rPr lang="en-US" sz="1400">
                <a:solidFill>
                  <a:schemeClr val="bg1"/>
                </a:solidFill>
              </a:rPr>
              <a:t>À la </a:t>
            </a:r>
            <a:r>
              <a:rPr lang="en-US" sz="1400" err="1">
                <a:solidFill>
                  <a:schemeClr val="bg1"/>
                </a:solidFill>
              </a:rPr>
              <a:t>découverte</a:t>
            </a:r>
            <a:r>
              <a:rPr lang="en-US" sz="1400">
                <a:solidFill>
                  <a:schemeClr val="bg1"/>
                </a:solidFill>
              </a:rPr>
              <a:t> de </a:t>
            </a:r>
            <a:r>
              <a:rPr lang="en-US" sz="1400" err="1">
                <a:solidFill>
                  <a:schemeClr val="bg1"/>
                </a:solidFill>
              </a:rPr>
              <a:t>l’univers</a:t>
            </a:r>
            <a:endParaRPr lang="en-CA" sz="1400">
              <a:solidFill>
                <a:schemeClr val="bg1"/>
              </a:solidFill>
            </a:endParaRPr>
          </a:p>
        </p:txBody>
      </p:sp>
      <p:sp>
        <p:nvSpPr>
          <p:cNvPr id="20" name="TextBox 19">
            <a:extLst>
              <a:ext uri="{FF2B5EF4-FFF2-40B4-BE49-F238E27FC236}">
                <a16:creationId xmlns:a16="http://schemas.microsoft.com/office/drawing/2014/main" id="{89422B56-E39F-49EA-8F1E-D211BD14F3DA}"/>
              </a:ext>
            </a:extLst>
          </p:cNvPr>
          <p:cNvSpPr txBox="1"/>
          <p:nvPr userDrawn="1"/>
        </p:nvSpPr>
        <p:spPr>
          <a:xfrm>
            <a:off x="838200" y="2150751"/>
            <a:ext cx="10515600" cy="228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solidFill>
                  <a:srgbClr val="2AA9E0"/>
                </a:solidFill>
                <a:latin typeface="Impact" panose="020B0806030902050204" pitchFamily="34" charset="0"/>
              </a:rPr>
              <a:t>     Contact Us!           </a:t>
            </a:r>
            <a:r>
              <a:rPr lang="en-US" sz="4800" err="1">
                <a:solidFill>
                  <a:srgbClr val="2AA9E0"/>
                </a:solidFill>
                <a:latin typeface="Impact" panose="020B0806030902050204" pitchFamily="34" charset="0"/>
              </a:rPr>
              <a:t>Contactez</a:t>
            </a:r>
            <a:r>
              <a:rPr lang="en-US" sz="4800">
                <a:solidFill>
                  <a:srgbClr val="2AA9E0"/>
                </a:solidFill>
                <a:latin typeface="Impact" panose="020B0806030902050204" pitchFamily="34" charset="0"/>
              </a:rPr>
              <a:t>-nous!</a:t>
            </a:r>
            <a:endParaRPr lang="en-US" sz="4800" b="0">
              <a:solidFill>
                <a:srgbClr val="2AA9E0"/>
              </a:solidFill>
              <a:latin typeface="Impact" panose="020B080603090205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solidFill>
                  <a:schemeClr val="bg1"/>
                </a:solidFill>
              </a:rPr>
              <a:t>www.discovertheuniverse.ca  |  www.decouvertedelunivers.ca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a:solidFill>
                <a:srgbClr val="AAE0F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solidFill>
                  <a:srgbClr val="AAE0FA"/>
                </a:solidFill>
              </a:rPr>
              <a:t>info@discovertheuniverse.ca | info@decouvertedelunivers.ca</a:t>
            </a:r>
          </a:p>
          <a:p>
            <a:endParaRPr lang="en-CA"/>
          </a:p>
        </p:txBody>
      </p:sp>
    </p:spTree>
    <p:extLst>
      <p:ext uri="{BB962C8B-B14F-4D97-AF65-F5344CB8AC3E}">
        <p14:creationId xmlns:p14="http://schemas.microsoft.com/office/powerpoint/2010/main" val="3134611052"/>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914377" rtl="0" eaLnBrk="1" latinLnBrk="0" hangingPunct="1">
        <a:lnSpc>
          <a:spcPct val="90000"/>
        </a:lnSpc>
        <a:spcBef>
          <a:spcPct val="0"/>
        </a:spcBef>
        <a:buNone/>
        <a:defRPr sz="4400" kern="1200">
          <a:solidFill>
            <a:srgbClr val="AAE0FA"/>
          </a:solidFill>
          <a:latin typeface="+mj-lt"/>
          <a:ea typeface="+mj-ea"/>
          <a:cs typeface="+mj-cs"/>
        </a:defRPr>
      </a:lvl1pPr>
    </p:titleStyle>
    <p:body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hyperlink" Target="https://epic.gsfc.nasa.gov/galleries/2017/total_solar_eclipse/video" TargetMode="External"/><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5.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hyperlink" Target="https://myasp.astrosociety.org/product/KT110/yardstick-eclipse-activity-set-of-5" TargetMode="External"/><Relationship Id="rId2" Type="http://schemas.openxmlformats.org/officeDocument/2006/relationships/notesSlide" Target="../notesSlides/notesSlide28.xml"/><Relationship Id="rId1" Type="http://schemas.openxmlformats.org/officeDocument/2006/relationships/slideLayout" Target="../slideLayouts/slideLayout43.xml"/><Relationship Id="rId5" Type="http://schemas.openxmlformats.org/officeDocument/2006/relationships/image" Target="../media/image27.png"/><Relationship Id="rId4" Type="http://schemas.openxmlformats.org/officeDocument/2006/relationships/hyperlink" Target="https://youtu.be/FVYLHCezJu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hyperlink" Target="https://www.timeanddate.com/eclipse/list.html?region=north-america" TargetMode="External"/><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33.xml"/><Relationship Id="rId4" Type="http://schemas.openxmlformats.org/officeDocument/2006/relationships/image" Target="../media/image41.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2A42FB-236D-4B8C-B949-6F7B8D1F52DC}"/>
              </a:ext>
            </a:extLst>
          </p:cNvPr>
          <p:cNvSpPr>
            <a:spLocks noGrp="1"/>
          </p:cNvSpPr>
          <p:nvPr>
            <p:ph type="title"/>
          </p:nvPr>
        </p:nvSpPr>
        <p:spPr>
          <a:xfrm>
            <a:off x="838199" y="2326818"/>
            <a:ext cx="10515600" cy="1325563"/>
          </a:xfrm>
        </p:spPr>
        <p:txBody>
          <a:bodyPr/>
          <a:lstStyle/>
          <a:p>
            <a:r>
              <a:rPr lang="en-CA" dirty="0"/>
              <a:t>Annular Solar Eclipse</a:t>
            </a:r>
          </a:p>
        </p:txBody>
      </p:sp>
      <p:sp>
        <p:nvSpPr>
          <p:cNvPr id="6" name="Content Placeholder 4">
            <a:extLst>
              <a:ext uri="{FF2B5EF4-FFF2-40B4-BE49-F238E27FC236}">
                <a16:creationId xmlns:a16="http://schemas.microsoft.com/office/drawing/2014/main" id="{62CDB069-52FA-9E45-B415-AFAA0DE5CCF9}"/>
              </a:ext>
            </a:extLst>
          </p:cNvPr>
          <p:cNvSpPr txBox="1">
            <a:spLocks/>
          </p:cNvSpPr>
          <p:nvPr/>
        </p:nvSpPr>
        <p:spPr>
          <a:xfrm>
            <a:off x="2977242" y="3945849"/>
            <a:ext cx="6237515" cy="132556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7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dirty="0">
                <a:solidFill>
                  <a:srgbClr val="AAE0FA"/>
                </a:solidFill>
              </a:rPr>
              <a:t>June 10, 2021 </a:t>
            </a:r>
          </a:p>
        </p:txBody>
      </p:sp>
      <p:sp>
        <p:nvSpPr>
          <p:cNvPr id="7" name="Content Placeholder 4">
            <a:extLst>
              <a:ext uri="{FF2B5EF4-FFF2-40B4-BE49-F238E27FC236}">
                <a16:creationId xmlns:a16="http://schemas.microsoft.com/office/drawing/2014/main" id="{CA558F33-3328-374E-BE03-F4DE08F56871}"/>
              </a:ext>
            </a:extLst>
          </p:cNvPr>
          <p:cNvSpPr txBox="1">
            <a:spLocks/>
          </p:cNvSpPr>
          <p:nvPr/>
        </p:nvSpPr>
        <p:spPr>
          <a:xfrm>
            <a:off x="6932021" y="5934293"/>
            <a:ext cx="5187042" cy="806804"/>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7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2000" dirty="0">
                <a:solidFill>
                  <a:srgbClr val="FF0000"/>
                </a:solidFill>
              </a:rPr>
              <a:t>Teachers! Make sure to check the slide notes. They have a lot of info for you!</a:t>
            </a:r>
          </a:p>
        </p:txBody>
      </p:sp>
      <p:sp>
        <p:nvSpPr>
          <p:cNvPr id="2" name="Down Arrow 1">
            <a:extLst>
              <a:ext uri="{FF2B5EF4-FFF2-40B4-BE49-F238E27FC236}">
                <a16:creationId xmlns:a16="http://schemas.microsoft.com/office/drawing/2014/main" id="{9CA04BD4-2347-794E-A3E0-7D7A2318CA8A}"/>
              </a:ext>
            </a:extLst>
          </p:cNvPr>
          <p:cNvSpPr/>
          <p:nvPr/>
        </p:nvSpPr>
        <p:spPr>
          <a:xfrm>
            <a:off x="6640284" y="6078316"/>
            <a:ext cx="583473" cy="51875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4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tableau 13" descr="1107PPT-01 - Phases Lune 05 + texte EN - Cosmagora.png">
            <a:extLst>
              <a:ext uri="{FF2B5EF4-FFF2-40B4-BE49-F238E27FC236}">
                <a16:creationId xmlns:a16="http://schemas.microsoft.com/office/drawing/2014/main" id="{B5F47AB4-0B9F-194E-9491-29E9BB0FA5AE}"/>
              </a:ext>
            </a:extLst>
          </p:cNvPr>
          <p:cNvPicPr>
            <a:picLocks noChangeAspect="1"/>
          </p:cNvPicPr>
          <p:nvPr/>
        </p:nvPicPr>
        <p:blipFill>
          <a:blip r:embed="rId3"/>
          <a:stretch>
            <a:fillRect/>
          </a:stretch>
        </p:blipFill>
        <p:spPr>
          <a:xfrm>
            <a:off x="2631059" y="0"/>
            <a:ext cx="9146413" cy="6859811"/>
          </a:xfrm>
          <a:prstGeom prst="rect">
            <a:avLst/>
          </a:prstGeom>
          <a:solidFill>
            <a:schemeClr val="tx1">
              <a:lumMod val="75000"/>
              <a:lumOff val="25000"/>
            </a:schemeClr>
          </a:solidFill>
          <a:ln>
            <a:noFill/>
          </a:ln>
        </p:spPr>
      </p:pic>
      <p:sp>
        <p:nvSpPr>
          <p:cNvPr id="2" name="Title 1">
            <a:extLst>
              <a:ext uri="{FF2B5EF4-FFF2-40B4-BE49-F238E27FC236}">
                <a16:creationId xmlns:a16="http://schemas.microsoft.com/office/drawing/2014/main" id="{D16C53C3-3D37-B24E-B148-08EE44F91498}"/>
              </a:ext>
            </a:extLst>
          </p:cNvPr>
          <p:cNvSpPr>
            <a:spLocks noGrp="1"/>
          </p:cNvSpPr>
          <p:nvPr>
            <p:ph type="title"/>
          </p:nvPr>
        </p:nvSpPr>
        <p:spPr>
          <a:xfrm>
            <a:off x="414528" y="0"/>
            <a:ext cx="10515600" cy="1325563"/>
          </a:xfrm>
        </p:spPr>
        <p:txBody>
          <a:bodyPr/>
          <a:lstStyle/>
          <a:p>
            <a:r>
              <a:rPr lang="en-US" dirty="0"/>
              <a:t>Phases of the Moon</a:t>
            </a:r>
          </a:p>
        </p:txBody>
      </p:sp>
      <p:sp>
        <p:nvSpPr>
          <p:cNvPr id="6" name="Content Placeholder 4">
            <a:extLst>
              <a:ext uri="{FF2B5EF4-FFF2-40B4-BE49-F238E27FC236}">
                <a16:creationId xmlns:a16="http://schemas.microsoft.com/office/drawing/2014/main" id="{95C97E4F-2350-8047-BCDE-99AFCED6AC13}"/>
              </a:ext>
            </a:extLst>
          </p:cNvPr>
          <p:cNvSpPr txBox="1">
            <a:spLocks/>
          </p:cNvSpPr>
          <p:nvPr/>
        </p:nvSpPr>
        <p:spPr>
          <a:xfrm>
            <a:off x="9840686" y="6392718"/>
            <a:ext cx="2351314"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bg1">
                    <a:lumMod val="65000"/>
                  </a:schemeClr>
                </a:solidFill>
              </a:rPr>
              <a:t>Illustration not to scale</a:t>
            </a:r>
          </a:p>
        </p:txBody>
      </p:sp>
    </p:spTree>
    <p:extLst>
      <p:ext uri="{BB962C8B-B14F-4D97-AF65-F5344CB8AC3E}">
        <p14:creationId xmlns:p14="http://schemas.microsoft.com/office/powerpoint/2010/main" val="2245537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0" descr="1107PPT-03+04 - Noeuds - 3 - lumière + éclipses - Cosmagora.png">
            <a:extLst>
              <a:ext uri="{FF2B5EF4-FFF2-40B4-BE49-F238E27FC236}">
                <a16:creationId xmlns:a16="http://schemas.microsoft.com/office/drawing/2014/main" id="{BE79AACA-322F-2C47-A1B1-6404388AE8BB}"/>
              </a:ext>
            </a:extLst>
          </p:cNvPr>
          <p:cNvPicPr>
            <a:picLocks noChangeAspect="1"/>
          </p:cNvPicPr>
          <p:nvPr/>
        </p:nvPicPr>
        <p:blipFill>
          <a:blip r:embed="rId3"/>
          <a:srcRect/>
          <a:stretch>
            <a:fillRect/>
          </a:stretch>
        </p:blipFill>
        <p:spPr bwMode="auto">
          <a:xfrm>
            <a:off x="2494520" y="0"/>
            <a:ext cx="9142944" cy="6858000"/>
          </a:xfrm>
          <a:prstGeom prst="rect">
            <a:avLst/>
          </a:prstGeom>
          <a:noFill/>
          <a:ln w="9525">
            <a:noFill/>
            <a:miter lim="800000"/>
            <a:headEnd/>
            <a:tailEnd/>
          </a:ln>
        </p:spPr>
      </p:pic>
      <p:sp>
        <p:nvSpPr>
          <p:cNvPr id="2" name="Title 1">
            <a:extLst>
              <a:ext uri="{FF2B5EF4-FFF2-40B4-BE49-F238E27FC236}">
                <a16:creationId xmlns:a16="http://schemas.microsoft.com/office/drawing/2014/main" id="{AF5801BF-5D1B-5D44-ABFC-E17F5D82038B}"/>
              </a:ext>
            </a:extLst>
          </p:cNvPr>
          <p:cNvSpPr>
            <a:spLocks noGrp="1"/>
          </p:cNvSpPr>
          <p:nvPr>
            <p:ph type="title"/>
          </p:nvPr>
        </p:nvSpPr>
        <p:spPr>
          <a:xfrm>
            <a:off x="554536" y="0"/>
            <a:ext cx="10515600" cy="1325563"/>
          </a:xfrm>
        </p:spPr>
        <p:txBody>
          <a:bodyPr>
            <a:normAutofit/>
          </a:bodyPr>
          <a:lstStyle/>
          <a:p>
            <a:r>
              <a:rPr lang="en-US" sz="4800" dirty="0"/>
              <a:t>Are full Moon and new Moon eclipses?</a:t>
            </a:r>
          </a:p>
        </p:txBody>
      </p:sp>
      <p:sp>
        <p:nvSpPr>
          <p:cNvPr id="4" name="TextBox 3">
            <a:extLst>
              <a:ext uri="{FF2B5EF4-FFF2-40B4-BE49-F238E27FC236}">
                <a16:creationId xmlns:a16="http://schemas.microsoft.com/office/drawing/2014/main" id="{FC5ED3B9-BD38-5240-A584-D28281A42850}"/>
              </a:ext>
            </a:extLst>
          </p:cNvPr>
          <p:cNvSpPr txBox="1"/>
          <p:nvPr/>
        </p:nvSpPr>
        <p:spPr>
          <a:xfrm>
            <a:off x="2962656" y="5352288"/>
            <a:ext cx="2706624" cy="923330"/>
          </a:xfrm>
          <a:prstGeom prst="rect">
            <a:avLst/>
          </a:prstGeom>
          <a:solidFill>
            <a:schemeClr val="tx1"/>
          </a:solidFill>
        </p:spPr>
        <p:txBody>
          <a:bodyPr wrap="square" rtlCol="0">
            <a:spAutoFit/>
          </a:bodyPr>
          <a:lstStyle/>
          <a:p>
            <a:r>
              <a:rPr lang="en-US" dirty="0">
                <a:solidFill>
                  <a:schemeClr val="accent4"/>
                </a:solidFill>
              </a:rPr>
              <a:t>No, due to the 5-degree inclination of the Moon’s orbit.</a:t>
            </a:r>
          </a:p>
        </p:txBody>
      </p:sp>
      <p:sp>
        <p:nvSpPr>
          <p:cNvPr id="5" name="Content Placeholder 4">
            <a:extLst>
              <a:ext uri="{FF2B5EF4-FFF2-40B4-BE49-F238E27FC236}">
                <a16:creationId xmlns:a16="http://schemas.microsoft.com/office/drawing/2014/main" id="{15039A53-652E-9B40-AE72-D2CC06EBB8B5}"/>
              </a:ext>
            </a:extLst>
          </p:cNvPr>
          <p:cNvSpPr txBox="1">
            <a:spLocks/>
          </p:cNvSpPr>
          <p:nvPr/>
        </p:nvSpPr>
        <p:spPr>
          <a:xfrm>
            <a:off x="9697480" y="6392718"/>
            <a:ext cx="2351314"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bg1">
                    <a:lumMod val="65000"/>
                  </a:schemeClr>
                </a:solidFill>
              </a:rPr>
              <a:t>Illustration not to scale</a:t>
            </a:r>
          </a:p>
        </p:txBody>
      </p:sp>
    </p:spTree>
    <p:extLst>
      <p:ext uri="{BB962C8B-B14F-4D97-AF65-F5344CB8AC3E}">
        <p14:creationId xmlns:p14="http://schemas.microsoft.com/office/powerpoint/2010/main" val="293430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E557D-6BDC-5944-9B71-3CBDA154C286}"/>
              </a:ext>
            </a:extLst>
          </p:cNvPr>
          <p:cNvSpPr>
            <a:spLocks noGrp="1"/>
          </p:cNvSpPr>
          <p:nvPr>
            <p:ph type="title"/>
          </p:nvPr>
        </p:nvSpPr>
        <p:spPr/>
        <p:txBody>
          <a:bodyPr/>
          <a:lstStyle/>
          <a:p>
            <a:r>
              <a:rPr lang="en-US"/>
              <a:t>What do you think?</a:t>
            </a:r>
          </a:p>
        </p:txBody>
      </p:sp>
      <p:sp>
        <p:nvSpPr>
          <p:cNvPr id="3" name="Content Placeholder 2">
            <a:extLst>
              <a:ext uri="{FF2B5EF4-FFF2-40B4-BE49-F238E27FC236}">
                <a16:creationId xmlns:a16="http://schemas.microsoft.com/office/drawing/2014/main" id="{846AABFD-368B-0544-B3C9-5CF3A241AC93}"/>
              </a:ext>
            </a:extLst>
          </p:cNvPr>
          <p:cNvSpPr>
            <a:spLocks noGrp="1"/>
          </p:cNvSpPr>
          <p:nvPr>
            <p:ph idx="1"/>
          </p:nvPr>
        </p:nvSpPr>
        <p:spPr/>
        <p:txBody>
          <a:bodyPr/>
          <a:lstStyle/>
          <a:p>
            <a:pPr marL="0" indent="0">
              <a:buNone/>
            </a:pPr>
            <a:r>
              <a:rPr lang="en-US" dirty="0"/>
              <a:t>Now that you know more about the phases of the Moon, would you change your answer to the question posted at the beginning?</a:t>
            </a:r>
          </a:p>
          <a:p>
            <a:pPr marL="0" indent="0">
              <a:buNone/>
            </a:pPr>
            <a:endParaRPr lang="en-US" dirty="0"/>
          </a:p>
          <a:p>
            <a:r>
              <a:rPr lang="en-US" dirty="0"/>
              <a:t>Are the phases of the Moon an interaction between the Sun, the Moon, and the Earth OR only an interaction between the Sun and the Moon?</a:t>
            </a:r>
          </a:p>
          <a:p>
            <a:r>
              <a:rPr lang="en-US" dirty="0"/>
              <a:t>Why or why not?</a:t>
            </a:r>
          </a:p>
        </p:txBody>
      </p:sp>
    </p:spTree>
    <p:extLst>
      <p:ext uri="{BB962C8B-B14F-4D97-AF65-F5344CB8AC3E}">
        <p14:creationId xmlns:p14="http://schemas.microsoft.com/office/powerpoint/2010/main" val="1122068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372D-79F1-8441-B8C8-FFD5B273CF3D}"/>
              </a:ext>
            </a:extLst>
          </p:cNvPr>
          <p:cNvSpPr>
            <a:spLocks noGrp="1"/>
          </p:cNvSpPr>
          <p:nvPr>
            <p:ph type="ctrTitle"/>
          </p:nvPr>
        </p:nvSpPr>
        <p:spPr>
          <a:xfrm>
            <a:off x="1524000" y="2675560"/>
            <a:ext cx="9144000" cy="1145454"/>
          </a:xfrm>
        </p:spPr>
        <p:txBody>
          <a:bodyPr/>
          <a:lstStyle/>
          <a:p>
            <a:r>
              <a:rPr lang="en-US"/>
              <a:t>Solar eclipses</a:t>
            </a:r>
          </a:p>
        </p:txBody>
      </p:sp>
    </p:spTree>
    <p:extLst>
      <p:ext uri="{BB962C8B-B14F-4D97-AF65-F5344CB8AC3E}">
        <p14:creationId xmlns:p14="http://schemas.microsoft.com/office/powerpoint/2010/main" val="3607773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3346-C2CE-1645-9852-677EE2B8BB01}"/>
              </a:ext>
            </a:extLst>
          </p:cNvPr>
          <p:cNvSpPr>
            <a:spLocks noGrp="1"/>
          </p:cNvSpPr>
          <p:nvPr>
            <p:ph type="title"/>
          </p:nvPr>
        </p:nvSpPr>
        <p:spPr/>
        <p:txBody>
          <a:bodyPr/>
          <a:lstStyle/>
          <a:p>
            <a:r>
              <a:rPr lang="en-US"/>
              <a:t>What do you think?</a:t>
            </a:r>
          </a:p>
        </p:txBody>
      </p:sp>
      <p:sp>
        <p:nvSpPr>
          <p:cNvPr id="3" name="Content Placeholder 2">
            <a:extLst>
              <a:ext uri="{FF2B5EF4-FFF2-40B4-BE49-F238E27FC236}">
                <a16:creationId xmlns:a16="http://schemas.microsoft.com/office/drawing/2014/main" id="{92B5EA6B-C123-C541-A842-B713778ABBD8}"/>
              </a:ext>
            </a:extLst>
          </p:cNvPr>
          <p:cNvSpPr>
            <a:spLocks noGrp="1"/>
          </p:cNvSpPr>
          <p:nvPr>
            <p:ph idx="1"/>
          </p:nvPr>
        </p:nvSpPr>
        <p:spPr/>
        <p:txBody>
          <a:bodyPr/>
          <a:lstStyle/>
          <a:p>
            <a:pPr marL="0" indent="0">
              <a:buNone/>
            </a:pPr>
            <a:r>
              <a:rPr lang="en-US" dirty="0"/>
              <a:t>How would you define a solar eclipse? Can you draw a diagram of what happens during a solar eclipse in the Earth, Moon, and Sun system?</a:t>
            </a:r>
          </a:p>
          <a:p>
            <a:pPr marL="0" indent="0">
              <a:buNone/>
            </a:pPr>
            <a:endParaRPr lang="en-US" dirty="0"/>
          </a:p>
          <a:p>
            <a:pPr marL="0" indent="0">
              <a:buNone/>
            </a:pPr>
            <a:r>
              <a:rPr lang="en-US" dirty="0"/>
              <a:t>Consider:</a:t>
            </a:r>
          </a:p>
          <a:p>
            <a:r>
              <a:rPr lang="en-US" dirty="0"/>
              <a:t>Is there more than one type of solar eclipse? How many are there?</a:t>
            </a:r>
          </a:p>
          <a:p>
            <a:r>
              <a:rPr lang="en-US" dirty="0"/>
              <a:t>How often do solar eclipses happen?</a:t>
            </a:r>
          </a:p>
        </p:txBody>
      </p:sp>
    </p:spTree>
    <p:extLst>
      <p:ext uri="{BB962C8B-B14F-4D97-AF65-F5344CB8AC3E}">
        <p14:creationId xmlns:p14="http://schemas.microsoft.com/office/powerpoint/2010/main" val="35504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359F-251F-1F4E-B6FB-A2891FFF8890}"/>
              </a:ext>
            </a:extLst>
          </p:cNvPr>
          <p:cNvSpPr>
            <a:spLocks noGrp="1"/>
          </p:cNvSpPr>
          <p:nvPr>
            <p:ph type="title"/>
          </p:nvPr>
        </p:nvSpPr>
        <p:spPr/>
        <p:txBody>
          <a:bodyPr/>
          <a:lstStyle/>
          <a:p>
            <a:r>
              <a:rPr lang="en-US"/>
              <a:t>Solar Eclipse</a:t>
            </a:r>
          </a:p>
        </p:txBody>
      </p:sp>
      <p:pic>
        <p:nvPicPr>
          <p:cNvPr id="3" name="Image 12" descr="11aout1999.jpg">
            <a:extLst>
              <a:ext uri="{FF2B5EF4-FFF2-40B4-BE49-F238E27FC236}">
                <a16:creationId xmlns:a16="http://schemas.microsoft.com/office/drawing/2014/main" id="{A31932CF-4167-4844-B84A-C9112ED7C902}"/>
              </a:ext>
            </a:extLst>
          </p:cNvPr>
          <p:cNvPicPr>
            <a:picLocks noChangeAspect="1"/>
          </p:cNvPicPr>
          <p:nvPr/>
        </p:nvPicPr>
        <p:blipFill>
          <a:blip r:embed="rId3"/>
          <a:stretch>
            <a:fillRect/>
          </a:stretch>
        </p:blipFill>
        <p:spPr>
          <a:xfrm>
            <a:off x="4760657" y="1416832"/>
            <a:ext cx="6736399" cy="4910816"/>
          </a:xfrm>
          <a:prstGeom prst="rect">
            <a:avLst/>
          </a:prstGeom>
        </p:spPr>
      </p:pic>
      <p:sp>
        <p:nvSpPr>
          <p:cNvPr id="4" name="TextBox 3">
            <a:extLst>
              <a:ext uri="{FF2B5EF4-FFF2-40B4-BE49-F238E27FC236}">
                <a16:creationId xmlns:a16="http://schemas.microsoft.com/office/drawing/2014/main" id="{681F46F1-C373-0A48-BAD5-E840E7405263}"/>
              </a:ext>
            </a:extLst>
          </p:cNvPr>
          <p:cNvSpPr txBox="1"/>
          <p:nvPr/>
        </p:nvSpPr>
        <p:spPr>
          <a:xfrm>
            <a:off x="838200" y="2279904"/>
            <a:ext cx="3584448" cy="2677656"/>
          </a:xfrm>
          <a:prstGeom prst="rect">
            <a:avLst/>
          </a:prstGeom>
          <a:noFill/>
        </p:spPr>
        <p:txBody>
          <a:bodyPr wrap="square" rtlCol="0">
            <a:spAutoFit/>
          </a:bodyPr>
          <a:lstStyle/>
          <a:p>
            <a:pPr fontAlgn="auto">
              <a:spcBef>
                <a:spcPts val="0"/>
              </a:spcBef>
              <a:spcAft>
                <a:spcPts val="0"/>
              </a:spcAft>
              <a:defRPr/>
            </a:pPr>
            <a:r>
              <a:rPr lang="en-CA" sz="2400" dirty="0">
                <a:solidFill>
                  <a:schemeClr val="accent4"/>
                </a:solidFill>
              </a:rPr>
              <a:t>Solar eclipse (eclipse of the Sun) : the Moon’s shadow falls on the Earth</a:t>
            </a:r>
          </a:p>
          <a:p>
            <a:pPr fontAlgn="auto">
              <a:spcBef>
                <a:spcPts val="0"/>
              </a:spcBef>
              <a:spcAft>
                <a:spcPts val="0"/>
              </a:spcAft>
              <a:defRPr/>
            </a:pPr>
            <a:endParaRPr lang="en-CA" sz="2400" dirty="0">
              <a:solidFill>
                <a:schemeClr val="accent4"/>
              </a:solidFill>
            </a:endParaRPr>
          </a:p>
          <a:p>
            <a:pPr fontAlgn="auto">
              <a:spcBef>
                <a:spcPts val="0"/>
              </a:spcBef>
              <a:spcAft>
                <a:spcPts val="0"/>
              </a:spcAft>
              <a:defRPr/>
            </a:pPr>
            <a:r>
              <a:rPr lang="en-CA" sz="2400" dirty="0">
                <a:solidFill>
                  <a:schemeClr val="accent4"/>
                </a:solidFill>
              </a:rPr>
              <a:t>→ we look at the Sun and the Moon covers it</a:t>
            </a:r>
          </a:p>
          <a:p>
            <a:endParaRPr lang="en-US" sz="2400" dirty="0"/>
          </a:p>
        </p:txBody>
      </p:sp>
      <p:sp>
        <p:nvSpPr>
          <p:cNvPr id="5" name="Content Placeholder 4">
            <a:extLst>
              <a:ext uri="{FF2B5EF4-FFF2-40B4-BE49-F238E27FC236}">
                <a16:creationId xmlns:a16="http://schemas.microsoft.com/office/drawing/2014/main" id="{911D49B7-0A4B-BE43-93F4-5510A1698268}"/>
              </a:ext>
            </a:extLst>
          </p:cNvPr>
          <p:cNvSpPr txBox="1">
            <a:spLocks/>
          </p:cNvSpPr>
          <p:nvPr/>
        </p:nvSpPr>
        <p:spPr>
          <a:xfrm>
            <a:off x="10232688" y="6095007"/>
            <a:ext cx="1602377"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65000"/>
                  </a:schemeClr>
                </a:solidFill>
              </a:rPr>
              <a:t>© Thomas Collin</a:t>
            </a:r>
          </a:p>
        </p:txBody>
      </p:sp>
    </p:spTree>
    <p:extLst>
      <p:ext uri="{BB962C8B-B14F-4D97-AF65-F5344CB8AC3E}">
        <p14:creationId xmlns:p14="http://schemas.microsoft.com/office/powerpoint/2010/main" val="1950055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tableau 11" descr="1107PPT-04 - Éclipses solaires totales 04 - Cosmagora.png">
            <a:extLst>
              <a:ext uri="{FF2B5EF4-FFF2-40B4-BE49-F238E27FC236}">
                <a16:creationId xmlns:a16="http://schemas.microsoft.com/office/drawing/2014/main" id="{C5CBEA68-AD73-F54A-8543-7E5A9775B29C}"/>
              </a:ext>
            </a:extLst>
          </p:cNvPr>
          <p:cNvPicPr>
            <a:picLocks noChangeAspect="1"/>
          </p:cNvPicPr>
          <p:nvPr/>
        </p:nvPicPr>
        <p:blipFill>
          <a:blip r:embed="rId3"/>
          <a:srcRect b="7354"/>
          <a:stretch>
            <a:fillRect/>
          </a:stretch>
        </p:blipFill>
        <p:spPr>
          <a:xfrm>
            <a:off x="2523744" y="140039"/>
            <a:ext cx="9668256" cy="6717961"/>
          </a:xfrm>
          <a:prstGeom prst="rect">
            <a:avLst/>
          </a:prstGeom>
          <a:solidFill>
            <a:schemeClr val="tx1">
              <a:lumMod val="75000"/>
              <a:lumOff val="25000"/>
            </a:schemeClr>
          </a:solidFill>
          <a:ln w="6350">
            <a:noFill/>
          </a:ln>
        </p:spPr>
      </p:pic>
      <p:sp>
        <p:nvSpPr>
          <p:cNvPr id="4" name="ZoneTexte 14">
            <a:extLst>
              <a:ext uri="{FF2B5EF4-FFF2-40B4-BE49-F238E27FC236}">
                <a16:creationId xmlns:a16="http://schemas.microsoft.com/office/drawing/2014/main" id="{D5ACFBBF-E4A9-8942-8F2C-772132F7760D}"/>
              </a:ext>
            </a:extLst>
          </p:cNvPr>
          <p:cNvSpPr txBox="1"/>
          <p:nvPr/>
        </p:nvSpPr>
        <p:spPr>
          <a:xfrm>
            <a:off x="243777" y="376238"/>
            <a:ext cx="4014714" cy="3580467"/>
          </a:xfrm>
          <a:prstGeom prst="rect">
            <a:avLst/>
          </a:prstGeom>
          <a:noFill/>
        </p:spPr>
        <p:txBody>
          <a:bodyPr wrap="square" lIns="127000" tIns="127000" rIns="127000" bIns="127000" rtlCol="0">
            <a:spAutoFit/>
          </a:bodyPr>
          <a:lstStyle/>
          <a:p>
            <a:r>
              <a:rPr lang="en-CA" sz="2400" dirty="0">
                <a:solidFill>
                  <a:schemeClr val="accent4"/>
                </a:solidFill>
              </a:rPr>
              <a:t>A </a:t>
            </a:r>
            <a:r>
              <a:rPr lang="en-CA" sz="2400" dirty="0">
                <a:solidFill>
                  <a:schemeClr val="accent6"/>
                </a:solidFill>
              </a:rPr>
              <a:t>solar eclipse </a:t>
            </a:r>
            <a:r>
              <a:rPr lang="en-CA" sz="2400" dirty="0">
                <a:solidFill>
                  <a:schemeClr val="accent4"/>
                </a:solidFill>
              </a:rPr>
              <a:t>happens when the Moon passes between the Earth and the Sun (at new Moon). </a:t>
            </a:r>
          </a:p>
          <a:p>
            <a:endParaRPr lang="en-CA" sz="2400" dirty="0">
              <a:solidFill>
                <a:schemeClr val="accent4"/>
              </a:solidFill>
            </a:endParaRPr>
          </a:p>
          <a:p>
            <a:r>
              <a:rPr lang="en-CA" sz="2400" dirty="0">
                <a:solidFill>
                  <a:schemeClr val="accent4"/>
                </a:solidFill>
              </a:rPr>
              <a:t>If the alignment is perfect, the shadow of the Moon will fall on the surface of the Earth. </a:t>
            </a:r>
          </a:p>
        </p:txBody>
      </p:sp>
      <p:sp>
        <p:nvSpPr>
          <p:cNvPr id="5" name="Content Placeholder 4">
            <a:extLst>
              <a:ext uri="{FF2B5EF4-FFF2-40B4-BE49-F238E27FC236}">
                <a16:creationId xmlns:a16="http://schemas.microsoft.com/office/drawing/2014/main" id="{4E344AEB-4A03-F443-A1A4-5B8EECC1952A}"/>
              </a:ext>
            </a:extLst>
          </p:cNvPr>
          <p:cNvSpPr txBox="1">
            <a:spLocks/>
          </p:cNvSpPr>
          <p:nvPr/>
        </p:nvSpPr>
        <p:spPr>
          <a:xfrm>
            <a:off x="9840686" y="6470093"/>
            <a:ext cx="2351314"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bg1">
                    <a:lumMod val="65000"/>
                  </a:schemeClr>
                </a:solidFill>
              </a:rPr>
              <a:t>Illustration not to scale</a:t>
            </a:r>
          </a:p>
        </p:txBody>
      </p:sp>
    </p:spTree>
    <p:extLst>
      <p:ext uri="{BB962C8B-B14F-4D97-AF65-F5344CB8AC3E}">
        <p14:creationId xmlns:p14="http://schemas.microsoft.com/office/powerpoint/2010/main" val="2210858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2" descr="1107PPT-03+04 - Noeuds - 3 - lumière + éclipses - Cosmagora.png">
            <a:extLst>
              <a:ext uri="{FF2B5EF4-FFF2-40B4-BE49-F238E27FC236}">
                <a16:creationId xmlns:a16="http://schemas.microsoft.com/office/drawing/2014/main" id="{2DB761C4-2F7F-534D-BA85-47CA4EB105BD}"/>
              </a:ext>
            </a:extLst>
          </p:cNvPr>
          <p:cNvPicPr>
            <a:picLocks noChangeAspect="1"/>
          </p:cNvPicPr>
          <p:nvPr/>
        </p:nvPicPr>
        <p:blipFill>
          <a:blip r:embed="rId3"/>
          <a:srcRect/>
          <a:stretch>
            <a:fillRect/>
          </a:stretch>
        </p:blipFill>
        <p:spPr bwMode="auto">
          <a:xfrm>
            <a:off x="3072384" y="17499"/>
            <a:ext cx="9119616" cy="6840501"/>
          </a:xfrm>
          <a:prstGeom prst="rect">
            <a:avLst/>
          </a:prstGeom>
          <a:noFill/>
          <a:ln w="9525">
            <a:noFill/>
            <a:miter lim="800000"/>
            <a:headEnd/>
            <a:tailEnd/>
          </a:ln>
        </p:spPr>
      </p:pic>
      <p:sp>
        <p:nvSpPr>
          <p:cNvPr id="4" name="Oval 3">
            <a:extLst>
              <a:ext uri="{FF2B5EF4-FFF2-40B4-BE49-F238E27FC236}">
                <a16:creationId xmlns:a16="http://schemas.microsoft.com/office/drawing/2014/main" id="{EE7E9231-5AF8-0249-A943-D36CD9758977}"/>
              </a:ext>
            </a:extLst>
          </p:cNvPr>
          <p:cNvSpPr/>
          <p:nvPr/>
        </p:nvSpPr>
        <p:spPr>
          <a:xfrm rot="20153867">
            <a:off x="6567730" y="1286101"/>
            <a:ext cx="2986954" cy="5643779"/>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39DD8DD1-623A-4146-A7DD-19F5EACF0CEF}"/>
              </a:ext>
            </a:extLst>
          </p:cNvPr>
          <p:cNvSpPr>
            <a:spLocks noGrp="1"/>
          </p:cNvSpPr>
          <p:nvPr>
            <p:ph type="title"/>
          </p:nvPr>
        </p:nvSpPr>
        <p:spPr>
          <a:xfrm>
            <a:off x="481652" y="24031"/>
            <a:ext cx="10515600" cy="1325563"/>
          </a:xfrm>
        </p:spPr>
        <p:txBody>
          <a:bodyPr/>
          <a:lstStyle/>
          <a:p>
            <a:r>
              <a:rPr lang="en-US" dirty="0"/>
              <a:t>Frequency of Solar Eclipses</a:t>
            </a:r>
          </a:p>
        </p:txBody>
      </p:sp>
      <p:sp>
        <p:nvSpPr>
          <p:cNvPr id="5" name="TextBox 4">
            <a:extLst>
              <a:ext uri="{FF2B5EF4-FFF2-40B4-BE49-F238E27FC236}">
                <a16:creationId xmlns:a16="http://schemas.microsoft.com/office/drawing/2014/main" id="{F1C911DF-BE76-1544-A2A9-F91203C8BF23}"/>
              </a:ext>
            </a:extLst>
          </p:cNvPr>
          <p:cNvSpPr txBox="1"/>
          <p:nvPr/>
        </p:nvSpPr>
        <p:spPr>
          <a:xfrm>
            <a:off x="3150792" y="5582886"/>
            <a:ext cx="3942779" cy="1015663"/>
          </a:xfrm>
          <a:prstGeom prst="rect">
            <a:avLst/>
          </a:prstGeom>
          <a:solidFill>
            <a:schemeClr val="tx1"/>
          </a:solidFill>
        </p:spPr>
        <p:txBody>
          <a:bodyPr wrap="square" rtlCol="0">
            <a:spAutoFit/>
          </a:bodyPr>
          <a:lstStyle/>
          <a:p>
            <a:r>
              <a:rPr lang="en-CA" sz="2000" dirty="0">
                <a:solidFill>
                  <a:schemeClr val="accent4"/>
                </a:solidFill>
              </a:rPr>
              <a:t>There are eclipses every 6 months or so, but they are not visible from everywhere on Earth. </a:t>
            </a:r>
          </a:p>
        </p:txBody>
      </p:sp>
      <p:sp>
        <p:nvSpPr>
          <p:cNvPr id="6" name="Content Placeholder 4">
            <a:extLst>
              <a:ext uri="{FF2B5EF4-FFF2-40B4-BE49-F238E27FC236}">
                <a16:creationId xmlns:a16="http://schemas.microsoft.com/office/drawing/2014/main" id="{030F04F2-5BCD-6D48-A8C5-D5D149C9537E}"/>
              </a:ext>
            </a:extLst>
          </p:cNvPr>
          <p:cNvSpPr txBox="1">
            <a:spLocks/>
          </p:cNvSpPr>
          <p:nvPr/>
        </p:nvSpPr>
        <p:spPr>
          <a:xfrm>
            <a:off x="9840686" y="6470093"/>
            <a:ext cx="2351314"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bg1">
                    <a:lumMod val="65000"/>
                  </a:schemeClr>
                </a:solidFill>
              </a:rPr>
              <a:t>Illustration not to scale</a:t>
            </a:r>
          </a:p>
        </p:txBody>
      </p:sp>
    </p:spTree>
    <p:extLst>
      <p:ext uri="{BB962C8B-B14F-4D97-AF65-F5344CB8AC3E}">
        <p14:creationId xmlns:p14="http://schemas.microsoft.com/office/powerpoint/2010/main" val="186518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4">
            <a:extLst>
              <a:ext uri="{FF2B5EF4-FFF2-40B4-BE49-F238E27FC236}">
                <a16:creationId xmlns:a16="http://schemas.microsoft.com/office/drawing/2014/main" id="{40EF2667-F6BD-1547-9C88-75F96BE3216D}"/>
              </a:ext>
            </a:extLst>
          </p:cNvPr>
          <p:cNvSpPr txBox="1">
            <a:spLocks noChangeArrowheads="1"/>
          </p:cNvSpPr>
          <p:nvPr/>
        </p:nvSpPr>
        <p:spPr bwMode="auto">
          <a:xfrm>
            <a:off x="2267649" y="5770416"/>
            <a:ext cx="8205279" cy="872034"/>
          </a:xfrm>
          <a:prstGeom prst="rect">
            <a:avLst/>
          </a:prstGeom>
          <a:noFill/>
          <a:ln w="9525">
            <a:noFill/>
            <a:miter lim="800000"/>
            <a:headEnd/>
            <a:tailEnd/>
          </a:ln>
        </p:spPr>
        <p:txBody>
          <a:bodyPr wrap="square" lIns="127000" tIns="127000" rIns="127000" bIns="127000">
            <a:spAutoFit/>
          </a:bodyPr>
          <a:lstStyle/>
          <a:p>
            <a:r>
              <a:rPr lang="fr-CA" sz="2000" dirty="0">
                <a:solidFill>
                  <a:srgbClr val="FFFFFF"/>
                </a:solidFill>
                <a:hlinkClick r:id="rId3"/>
              </a:rPr>
              <a:t>https://epic.gsfc.nasa.gov/galleries/2017/total_solar_eclipse/video</a:t>
            </a:r>
            <a:endParaRPr lang="fr-CA" sz="2000" dirty="0">
              <a:solidFill>
                <a:srgbClr val="FFFFFF"/>
              </a:solidFill>
            </a:endParaRPr>
          </a:p>
          <a:p>
            <a:endParaRPr lang="fr-CA" sz="2000" b="1" dirty="0">
              <a:solidFill>
                <a:srgbClr val="FFFFFF"/>
              </a:solidFill>
            </a:endParaRPr>
          </a:p>
        </p:txBody>
      </p:sp>
      <p:pic>
        <p:nvPicPr>
          <p:cNvPr id="5" name="Picture 4">
            <a:extLst>
              <a:ext uri="{FF2B5EF4-FFF2-40B4-BE49-F238E27FC236}">
                <a16:creationId xmlns:a16="http://schemas.microsoft.com/office/drawing/2014/main" id="{B3723E3B-7036-0943-B88E-6A7ABA6EB150}"/>
              </a:ext>
            </a:extLst>
          </p:cNvPr>
          <p:cNvPicPr>
            <a:picLocks noChangeAspect="1"/>
          </p:cNvPicPr>
          <p:nvPr/>
        </p:nvPicPr>
        <p:blipFill>
          <a:blip r:embed="rId4">
            <a:extLst>
              <a:ext uri="{BEBA8EAE-BF5A-486C-A8C5-ECC9F3942E4B}">
                <a14:imgProps xmlns:a14="http://schemas.microsoft.com/office/drawing/2010/main">
                  <a14:imgLayer>
                    <a14:imgEffect>
                      <a14:brightnessContrast bright="39000"/>
                    </a14:imgEffect>
                  </a14:imgLayer>
                </a14:imgProps>
              </a:ext>
            </a:extLst>
          </a:blip>
          <a:stretch>
            <a:fillRect/>
          </a:stretch>
        </p:blipFill>
        <p:spPr>
          <a:xfrm>
            <a:off x="1487424" y="22928"/>
            <a:ext cx="6388608" cy="5851923"/>
          </a:xfrm>
          <a:prstGeom prst="rect">
            <a:avLst/>
          </a:prstGeom>
        </p:spPr>
      </p:pic>
      <p:sp>
        <p:nvSpPr>
          <p:cNvPr id="3" name="ZoneTexte 14">
            <a:extLst>
              <a:ext uri="{FF2B5EF4-FFF2-40B4-BE49-F238E27FC236}">
                <a16:creationId xmlns:a16="http://schemas.microsoft.com/office/drawing/2014/main" id="{0C85A290-EB7F-3D4F-BE67-629FB3E838FC}"/>
              </a:ext>
            </a:extLst>
          </p:cNvPr>
          <p:cNvSpPr txBox="1">
            <a:spLocks noChangeArrowheads="1"/>
          </p:cNvSpPr>
          <p:nvPr/>
        </p:nvSpPr>
        <p:spPr bwMode="auto">
          <a:xfrm>
            <a:off x="7586663" y="1625297"/>
            <a:ext cx="3886200" cy="995144"/>
          </a:xfrm>
          <a:prstGeom prst="rect">
            <a:avLst/>
          </a:prstGeom>
          <a:noFill/>
          <a:ln w="9525">
            <a:noFill/>
            <a:miter lim="800000"/>
            <a:headEnd/>
            <a:tailEnd/>
          </a:ln>
        </p:spPr>
        <p:txBody>
          <a:bodyPr wrap="square" lIns="127000" tIns="127000" rIns="127000" bIns="127000">
            <a:spAutoFit/>
          </a:bodyPr>
          <a:lstStyle/>
          <a:p>
            <a:r>
              <a:rPr lang="en-CA" sz="2400" dirty="0">
                <a:solidFill>
                  <a:srgbClr val="AAE0FA"/>
                </a:solidFill>
              </a:rPr>
              <a:t>Solar eclipse of August 21, 2017 by DSCOVR - EPIC</a:t>
            </a:r>
          </a:p>
        </p:txBody>
      </p:sp>
    </p:spTree>
    <p:extLst>
      <p:ext uri="{BB962C8B-B14F-4D97-AF65-F5344CB8AC3E}">
        <p14:creationId xmlns:p14="http://schemas.microsoft.com/office/powerpoint/2010/main" val="3742397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696B7-5BF8-4948-ACB2-595BC25AF7BF}"/>
              </a:ext>
            </a:extLst>
          </p:cNvPr>
          <p:cNvSpPr>
            <a:spLocks noGrp="1"/>
          </p:cNvSpPr>
          <p:nvPr>
            <p:ph type="title"/>
          </p:nvPr>
        </p:nvSpPr>
        <p:spPr/>
        <p:txBody>
          <a:bodyPr/>
          <a:lstStyle/>
          <a:p>
            <a:r>
              <a:rPr lang="en-US" dirty="0"/>
              <a:t>As seen from Earth:</a:t>
            </a:r>
          </a:p>
        </p:txBody>
      </p:sp>
      <p:pic>
        <p:nvPicPr>
          <p:cNvPr id="3" name="Picture 2">
            <a:extLst>
              <a:ext uri="{FF2B5EF4-FFF2-40B4-BE49-F238E27FC236}">
                <a16:creationId xmlns:a16="http://schemas.microsoft.com/office/drawing/2014/main" id="{EB7D1A80-D0E6-DC4D-B0F1-3D7BC602E2E2}"/>
              </a:ext>
            </a:extLst>
          </p:cNvPr>
          <p:cNvPicPr>
            <a:picLocks noChangeAspect="1"/>
          </p:cNvPicPr>
          <p:nvPr/>
        </p:nvPicPr>
        <p:blipFill rotWithShape="1">
          <a:blip r:embed="rId3"/>
          <a:srcRect l="38467" t="30121" r="36145" b="36936"/>
          <a:stretch/>
        </p:blipFill>
        <p:spPr>
          <a:xfrm>
            <a:off x="5851336" y="3388889"/>
            <a:ext cx="3986623" cy="3103982"/>
          </a:xfrm>
          <a:prstGeom prst="rect">
            <a:avLst/>
          </a:prstGeom>
        </p:spPr>
      </p:pic>
      <p:pic>
        <p:nvPicPr>
          <p:cNvPr id="4" name="Picture 3">
            <a:extLst>
              <a:ext uri="{FF2B5EF4-FFF2-40B4-BE49-F238E27FC236}">
                <a16:creationId xmlns:a16="http://schemas.microsoft.com/office/drawing/2014/main" id="{6FBD0E1F-E0C4-C348-AA84-6FA5A0641F40}"/>
              </a:ext>
            </a:extLst>
          </p:cNvPr>
          <p:cNvPicPr>
            <a:picLocks noChangeAspect="1"/>
          </p:cNvPicPr>
          <p:nvPr/>
        </p:nvPicPr>
        <p:blipFill rotWithShape="1">
          <a:blip r:embed="rId4"/>
          <a:srcRect l="36676" t="26128" r="38947" b="37025"/>
          <a:stretch/>
        </p:blipFill>
        <p:spPr>
          <a:xfrm>
            <a:off x="2515179" y="2889058"/>
            <a:ext cx="3686630" cy="3343610"/>
          </a:xfrm>
          <a:prstGeom prst="rect">
            <a:avLst/>
          </a:prstGeom>
        </p:spPr>
      </p:pic>
      <p:pic>
        <p:nvPicPr>
          <p:cNvPr id="5" name="Picture 4">
            <a:extLst>
              <a:ext uri="{FF2B5EF4-FFF2-40B4-BE49-F238E27FC236}">
                <a16:creationId xmlns:a16="http://schemas.microsoft.com/office/drawing/2014/main" id="{54DDF35C-678F-B848-9D5C-46701CA8D4DF}"/>
              </a:ext>
            </a:extLst>
          </p:cNvPr>
          <p:cNvPicPr>
            <a:picLocks noChangeAspect="1"/>
          </p:cNvPicPr>
          <p:nvPr/>
        </p:nvPicPr>
        <p:blipFill rotWithShape="1">
          <a:blip r:embed="rId5"/>
          <a:srcRect l="42106" t="40281" r="43351" b="40856"/>
          <a:stretch/>
        </p:blipFill>
        <p:spPr>
          <a:xfrm>
            <a:off x="6748498" y="1587700"/>
            <a:ext cx="2192301" cy="1894974"/>
          </a:xfrm>
          <a:prstGeom prst="rect">
            <a:avLst/>
          </a:prstGeom>
        </p:spPr>
      </p:pic>
      <p:pic>
        <p:nvPicPr>
          <p:cNvPr id="6" name="Picture 5">
            <a:extLst>
              <a:ext uri="{FF2B5EF4-FFF2-40B4-BE49-F238E27FC236}">
                <a16:creationId xmlns:a16="http://schemas.microsoft.com/office/drawing/2014/main" id="{F584507B-E16D-5F4C-93B5-C1927DD80053}"/>
              </a:ext>
            </a:extLst>
          </p:cNvPr>
          <p:cNvPicPr>
            <a:picLocks noChangeAspect="1"/>
          </p:cNvPicPr>
          <p:nvPr/>
        </p:nvPicPr>
        <p:blipFill rotWithShape="1">
          <a:blip r:embed="rId6"/>
          <a:srcRect l="43990" t="32664" r="42104" b="51148"/>
          <a:stretch/>
        </p:blipFill>
        <p:spPr>
          <a:xfrm>
            <a:off x="3556000" y="1587700"/>
            <a:ext cx="1973944" cy="1668052"/>
          </a:xfrm>
          <a:prstGeom prst="rect">
            <a:avLst/>
          </a:prstGeom>
        </p:spPr>
      </p:pic>
      <p:sp>
        <p:nvSpPr>
          <p:cNvPr id="7" name="ZoneTexte 14">
            <a:extLst>
              <a:ext uri="{FF2B5EF4-FFF2-40B4-BE49-F238E27FC236}">
                <a16:creationId xmlns:a16="http://schemas.microsoft.com/office/drawing/2014/main" id="{0B929D99-8614-4A48-9EF8-D3B2AACBF536}"/>
              </a:ext>
            </a:extLst>
          </p:cNvPr>
          <p:cNvSpPr txBox="1"/>
          <p:nvPr/>
        </p:nvSpPr>
        <p:spPr>
          <a:xfrm>
            <a:off x="9204975" y="6386076"/>
            <a:ext cx="3719705" cy="471924"/>
          </a:xfrm>
          <a:prstGeom prst="rect">
            <a:avLst/>
          </a:prstGeom>
          <a:noFill/>
        </p:spPr>
        <p:txBody>
          <a:bodyPr wrap="square" lIns="127000" tIns="127000" rIns="127000" bIns="127000">
            <a:spAutoFit/>
          </a:bodyPr>
          <a:lstStyle/>
          <a:p>
            <a:r>
              <a:rPr lang="fr-CA" sz="1400" dirty="0">
                <a:solidFill>
                  <a:schemeClr val="bg1">
                    <a:lumMod val="65000"/>
                  </a:schemeClr>
                </a:solidFill>
              </a:rPr>
              <a:t>© </a:t>
            </a:r>
            <a:r>
              <a:rPr lang="fr-CA" sz="1400" dirty="0" err="1">
                <a:solidFill>
                  <a:schemeClr val="bg1">
                    <a:lumMod val="65000"/>
                  </a:schemeClr>
                </a:solidFill>
              </a:rPr>
              <a:t>Andreu</a:t>
            </a:r>
            <a:r>
              <a:rPr lang="fr-CA" sz="1400" dirty="0">
                <a:solidFill>
                  <a:schemeClr val="bg1">
                    <a:lumMod val="65000"/>
                  </a:schemeClr>
                </a:solidFill>
              </a:rPr>
              <a:t> </a:t>
            </a:r>
            <a:r>
              <a:rPr lang="fr-CA" sz="1400" dirty="0" err="1">
                <a:solidFill>
                  <a:schemeClr val="bg1">
                    <a:lumMod val="65000"/>
                  </a:schemeClr>
                </a:solidFill>
              </a:rPr>
              <a:t>Cardo</a:t>
            </a:r>
            <a:r>
              <a:rPr lang="fr-CA" sz="1400" dirty="0">
                <a:solidFill>
                  <a:schemeClr val="bg1">
                    <a:lumMod val="65000"/>
                  </a:schemeClr>
                </a:solidFill>
              </a:rPr>
              <a:t> Martinez</a:t>
            </a:r>
          </a:p>
        </p:txBody>
      </p:sp>
    </p:spTree>
    <p:extLst>
      <p:ext uri="{BB962C8B-B14F-4D97-AF65-F5344CB8AC3E}">
        <p14:creationId xmlns:p14="http://schemas.microsoft.com/office/powerpoint/2010/main" val="489571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ED23E-DC90-2942-B7B1-548640316CE3}"/>
              </a:ext>
            </a:extLst>
          </p:cNvPr>
          <p:cNvSpPr>
            <a:spLocks noGrp="1"/>
          </p:cNvSpPr>
          <p:nvPr>
            <p:ph type="title"/>
          </p:nvPr>
        </p:nvSpPr>
        <p:spPr/>
        <p:txBody>
          <a:bodyPr/>
          <a:lstStyle/>
          <a:p>
            <a:r>
              <a:rPr lang="en-US"/>
              <a:t>Topics</a:t>
            </a:r>
          </a:p>
        </p:txBody>
      </p:sp>
      <p:sp>
        <p:nvSpPr>
          <p:cNvPr id="3" name="Content Placeholder 2">
            <a:extLst>
              <a:ext uri="{FF2B5EF4-FFF2-40B4-BE49-F238E27FC236}">
                <a16:creationId xmlns:a16="http://schemas.microsoft.com/office/drawing/2014/main" id="{4748FCE5-F88C-3B42-914C-EB1781EADE38}"/>
              </a:ext>
            </a:extLst>
          </p:cNvPr>
          <p:cNvSpPr>
            <a:spLocks noGrp="1"/>
          </p:cNvSpPr>
          <p:nvPr>
            <p:ph idx="1"/>
          </p:nvPr>
        </p:nvSpPr>
        <p:spPr/>
        <p:txBody>
          <a:bodyPr/>
          <a:lstStyle/>
          <a:p>
            <a:pPr>
              <a:lnSpc>
                <a:spcPct val="150000"/>
              </a:lnSpc>
            </a:pPr>
            <a:r>
              <a:rPr lang="en-US"/>
              <a:t>The Earth, Moon, and Sun system</a:t>
            </a:r>
          </a:p>
          <a:p>
            <a:pPr>
              <a:lnSpc>
                <a:spcPct val="150000"/>
              </a:lnSpc>
            </a:pPr>
            <a:r>
              <a:rPr lang="en-US"/>
              <a:t>Phases of the Moon</a:t>
            </a:r>
          </a:p>
          <a:p>
            <a:pPr>
              <a:lnSpc>
                <a:spcPct val="150000"/>
              </a:lnSpc>
            </a:pPr>
            <a:r>
              <a:rPr lang="en-US"/>
              <a:t>Solar Eclipses</a:t>
            </a:r>
          </a:p>
          <a:p>
            <a:pPr>
              <a:lnSpc>
                <a:spcPct val="150000"/>
              </a:lnSpc>
            </a:pPr>
            <a:r>
              <a:rPr lang="en-US"/>
              <a:t>Eclipse demo</a:t>
            </a:r>
          </a:p>
          <a:p>
            <a:pPr>
              <a:lnSpc>
                <a:spcPct val="150000"/>
              </a:lnSpc>
            </a:pPr>
            <a:r>
              <a:rPr lang="en-US">
                <a:solidFill>
                  <a:schemeClr val="accent1"/>
                </a:solidFill>
              </a:rPr>
              <a:t>June 10, 2021 Annular Eclipse</a:t>
            </a:r>
          </a:p>
        </p:txBody>
      </p:sp>
    </p:spTree>
    <p:extLst>
      <p:ext uri="{BB962C8B-B14F-4D97-AF65-F5344CB8AC3E}">
        <p14:creationId xmlns:p14="http://schemas.microsoft.com/office/powerpoint/2010/main" val="138657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6DB47-20D3-624B-BFFE-087B9AD4AF5C}"/>
              </a:ext>
            </a:extLst>
          </p:cNvPr>
          <p:cNvSpPr>
            <a:spLocks noGrp="1"/>
          </p:cNvSpPr>
          <p:nvPr>
            <p:ph type="title"/>
          </p:nvPr>
        </p:nvSpPr>
        <p:spPr/>
        <p:txBody>
          <a:bodyPr/>
          <a:lstStyle/>
          <a:p>
            <a:r>
              <a:rPr lang="en-US" dirty="0"/>
              <a:t>Three types of solar eclipses</a:t>
            </a:r>
          </a:p>
        </p:txBody>
      </p:sp>
      <p:pic>
        <p:nvPicPr>
          <p:cNvPr id="6" name="Picture 5" descr="A close up of a light&#10;&#10;Description automatically generated with low confidence">
            <a:extLst>
              <a:ext uri="{FF2B5EF4-FFF2-40B4-BE49-F238E27FC236}">
                <a16:creationId xmlns:a16="http://schemas.microsoft.com/office/drawing/2014/main" id="{2D308FAA-2551-C24E-89C5-220DB833343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408766" y="1918654"/>
            <a:ext cx="2900250" cy="2345980"/>
          </a:xfrm>
          <a:prstGeom prst="rect">
            <a:avLst/>
          </a:prstGeom>
        </p:spPr>
      </p:pic>
      <p:pic>
        <p:nvPicPr>
          <p:cNvPr id="7" name="Picture 6">
            <a:extLst>
              <a:ext uri="{FF2B5EF4-FFF2-40B4-BE49-F238E27FC236}">
                <a16:creationId xmlns:a16="http://schemas.microsoft.com/office/drawing/2014/main" id="{6EF491C5-ECBE-B24F-A022-943D9B4306C5}"/>
              </a:ext>
            </a:extLst>
          </p:cNvPr>
          <p:cNvPicPr>
            <a:picLocks noChangeAspect="1"/>
          </p:cNvPicPr>
          <p:nvPr/>
        </p:nvPicPr>
        <p:blipFill rotWithShape="1">
          <a:blip r:embed="rId5"/>
          <a:srcRect l="38467" t="30121" r="36145" b="36936"/>
          <a:stretch/>
        </p:blipFill>
        <p:spPr>
          <a:xfrm>
            <a:off x="221080" y="1321390"/>
            <a:ext cx="4642749" cy="3614842"/>
          </a:xfrm>
          <a:prstGeom prst="rect">
            <a:avLst/>
          </a:prstGeom>
        </p:spPr>
      </p:pic>
      <p:sp>
        <p:nvSpPr>
          <p:cNvPr id="9" name="ZoneTexte 14">
            <a:extLst>
              <a:ext uri="{FF2B5EF4-FFF2-40B4-BE49-F238E27FC236}">
                <a16:creationId xmlns:a16="http://schemas.microsoft.com/office/drawing/2014/main" id="{A5B02ECB-437F-0D43-A757-36CDB13C552B}"/>
              </a:ext>
            </a:extLst>
          </p:cNvPr>
          <p:cNvSpPr txBox="1"/>
          <p:nvPr/>
        </p:nvSpPr>
        <p:spPr>
          <a:xfrm>
            <a:off x="6229350" y="6272298"/>
            <a:ext cx="5472113" cy="425758"/>
          </a:xfrm>
          <a:prstGeom prst="rect">
            <a:avLst/>
          </a:prstGeom>
          <a:noFill/>
        </p:spPr>
        <p:txBody>
          <a:bodyPr wrap="square" lIns="127000" tIns="127000" rIns="127000" bIns="127000">
            <a:spAutoFit/>
          </a:bodyPr>
          <a:lstStyle/>
          <a:p>
            <a:r>
              <a:rPr lang="fr-CA" sz="1100" dirty="0" err="1">
                <a:solidFill>
                  <a:schemeClr val="bg1">
                    <a:lumMod val="65000"/>
                  </a:schemeClr>
                </a:solidFill>
              </a:rPr>
              <a:t>Credits</a:t>
            </a:r>
            <a:r>
              <a:rPr lang="fr-CA" sz="1100" dirty="0">
                <a:solidFill>
                  <a:schemeClr val="bg1">
                    <a:lumMod val="65000"/>
                  </a:schemeClr>
                </a:solidFill>
              </a:rPr>
              <a:t>:  </a:t>
            </a:r>
            <a:r>
              <a:rPr lang="fr-CA" sz="1100" dirty="0" err="1">
                <a:solidFill>
                  <a:schemeClr val="bg1">
                    <a:lumMod val="65000"/>
                  </a:schemeClr>
                </a:solidFill>
              </a:rPr>
              <a:t>Andreu</a:t>
            </a:r>
            <a:r>
              <a:rPr lang="fr-CA" sz="1100" dirty="0">
                <a:solidFill>
                  <a:schemeClr val="bg1">
                    <a:lumMod val="65000"/>
                  </a:schemeClr>
                </a:solidFill>
              </a:rPr>
              <a:t> </a:t>
            </a:r>
            <a:r>
              <a:rPr lang="fr-CA" sz="1100" dirty="0" err="1">
                <a:solidFill>
                  <a:schemeClr val="bg1">
                    <a:lumMod val="65000"/>
                  </a:schemeClr>
                </a:solidFill>
              </a:rPr>
              <a:t>Cardo</a:t>
            </a:r>
            <a:r>
              <a:rPr lang="fr-CA" sz="1100" dirty="0">
                <a:solidFill>
                  <a:schemeClr val="bg1">
                    <a:lumMod val="65000"/>
                  </a:schemeClr>
                </a:solidFill>
              </a:rPr>
              <a:t> Martine, Sébastien Gauthier and Canadian </a:t>
            </a:r>
            <a:r>
              <a:rPr lang="fr-CA" sz="1100" dirty="0" err="1">
                <a:solidFill>
                  <a:schemeClr val="bg1">
                    <a:lumMod val="65000"/>
                  </a:schemeClr>
                </a:solidFill>
              </a:rPr>
              <a:t>Space</a:t>
            </a:r>
            <a:r>
              <a:rPr lang="fr-CA" sz="1100" dirty="0">
                <a:solidFill>
                  <a:schemeClr val="bg1">
                    <a:lumMod val="65000"/>
                  </a:schemeClr>
                </a:solidFill>
              </a:rPr>
              <a:t> Agency</a:t>
            </a:r>
          </a:p>
        </p:txBody>
      </p:sp>
      <p:pic>
        <p:nvPicPr>
          <p:cNvPr id="5" name="Picture 4" descr="Shape, circle&#10;&#10;Description automatically generated">
            <a:extLst>
              <a:ext uri="{FF2B5EF4-FFF2-40B4-BE49-F238E27FC236}">
                <a16:creationId xmlns:a16="http://schemas.microsoft.com/office/drawing/2014/main" id="{69B60C2B-6C7A-AF4A-BADF-8CDF8C574BEF}"/>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11723"/>
          <a:stretch/>
        </p:blipFill>
        <p:spPr>
          <a:xfrm>
            <a:off x="5147299" y="2202472"/>
            <a:ext cx="2087496" cy="1991009"/>
          </a:xfrm>
          <a:prstGeom prst="rect">
            <a:avLst/>
          </a:prstGeom>
        </p:spPr>
      </p:pic>
      <p:sp>
        <p:nvSpPr>
          <p:cNvPr id="12" name="ZoneTexte 14">
            <a:extLst>
              <a:ext uri="{FF2B5EF4-FFF2-40B4-BE49-F238E27FC236}">
                <a16:creationId xmlns:a16="http://schemas.microsoft.com/office/drawing/2014/main" id="{C107ED32-BC4F-4D4A-B1CA-7E2367805B49}"/>
              </a:ext>
            </a:extLst>
          </p:cNvPr>
          <p:cNvSpPr txBox="1">
            <a:spLocks noChangeArrowheads="1"/>
          </p:cNvSpPr>
          <p:nvPr/>
        </p:nvSpPr>
        <p:spPr bwMode="auto">
          <a:xfrm>
            <a:off x="490536" y="4702508"/>
            <a:ext cx="3226113" cy="1241365"/>
          </a:xfrm>
          <a:prstGeom prst="rect">
            <a:avLst/>
          </a:prstGeom>
          <a:noFill/>
          <a:ln w="9525">
            <a:noFill/>
            <a:miter lim="800000"/>
            <a:headEnd/>
            <a:tailEnd/>
          </a:ln>
        </p:spPr>
        <p:txBody>
          <a:bodyPr wrap="square" lIns="127000" tIns="127000" rIns="127000" bIns="127000">
            <a:spAutoFit/>
          </a:bodyPr>
          <a:lstStyle/>
          <a:p>
            <a:r>
              <a:rPr lang="en-CA" sz="2400" dirty="0">
                <a:solidFill>
                  <a:srgbClr val="FFC000"/>
                </a:solidFill>
              </a:rPr>
              <a:t>Total eclipse</a:t>
            </a:r>
          </a:p>
          <a:p>
            <a:r>
              <a:rPr lang="en-CA" sz="2000" dirty="0">
                <a:solidFill>
                  <a:srgbClr val="AAE0FA"/>
                </a:solidFill>
              </a:rPr>
              <a:t>- when the Moon blocks the Sun completely</a:t>
            </a:r>
          </a:p>
        </p:txBody>
      </p:sp>
      <p:sp>
        <p:nvSpPr>
          <p:cNvPr id="13" name="ZoneTexte 14">
            <a:extLst>
              <a:ext uri="{FF2B5EF4-FFF2-40B4-BE49-F238E27FC236}">
                <a16:creationId xmlns:a16="http://schemas.microsoft.com/office/drawing/2014/main" id="{E80C0E33-B11F-1447-A70D-86355D1B2C79}"/>
              </a:ext>
            </a:extLst>
          </p:cNvPr>
          <p:cNvSpPr txBox="1">
            <a:spLocks noChangeArrowheads="1"/>
          </p:cNvSpPr>
          <p:nvPr/>
        </p:nvSpPr>
        <p:spPr bwMode="auto">
          <a:xfrm>
            <a:off x="4564856" y="4728592"/>
            <a:ext cx="3328988" cy="1456809"/>
          </a:xfrm>
          <a:prstGeom prst="rect">
            <a:avLst/>
          </a:prstGeom>
          <a:noFill/>
          <a:ln w="9525">
            <a:noFill/>
            <a:miter lim="800000"/>
            <a:headEnd/>
            <a:tailEnd/>
          </a:ln>
        </p:spPr>
        <p:txBody>
          <a:bodyPr wrap="square" lIns="127000" tIns="127000" rIns="127000" bIns="127000">
            <a:spAutoFit/>
          </a:bodyPr>
          <a:lstStyle/>
          <a:p>
            <a:r>
              <a:rPr lang="en-CA" sz="2400" dirty="0">
                <a:solidFill>
                  <a:srgbClr val="FFC000"/>
                </a:solidFill>
              </a:rPr>
              <a:t>Annular eclipse</a:t>
            </a:r>
          </a:p>
          <a:p>
            <a:r>
              <a:rPr lang="en-CA" dirty="0">
                <a:solidFill>
                  <a:srgbClr val="AAE0FA"/>
                </a:solidFill>
              </a:rPr>
              <a:t>- when the Moon is in front of the Sun but appears smaller than the Sun</a:t>
            </a:r>
          </a:p>
        </p:txBody>
      </p:sp>
      <p:sp>
        <p:nvSpPr>
          <p:cNvPr id="14" name="ZoneTexte 14">
            <a:extLst>
              <a:ext uri="{FF2B5EF4-FFF2-40B4-BE49-F238E27FC236}">
                <a16:creationId xmlns:a16="http://schemas.microsoft.com/office/drawing/2014/main" id="{A1BE7669-5331-B547-A11E-9741A5E56228}"/>
              </a:ext>
            </a:extLst>
          </p:cNvPr>
          <p:cNvSpPr txBox="1">
            <a:spLocks noChangeArrowheads="1"/>
          </p:cNvSpPr>
          <p:nvPr/>
        </p:nvSpPr>
        <p:spPr bwMode="auto">
          <a:xfrm>
            <a:off x="8475349" y="4728592"/>
            <a:ext cx="2878451" cy="1456809"/>
          </a:xfrm>
          <a:prstGeom prst="rect">
            <a:avLst/>
          </a:prstGeom>
          <a:noFill/>
          <a:ln w="9525">
            <a:noFill/>
            <a:miter lim="800000"/>
            <a:headEnd/>
            <a:tailEnd/>
          </a:ln>
        </p:spPr>
        <p:txBody>
          <a:bodyPr wrap="square" lIns="127000" tIns="127000" rIns="127000" bIns="127000">
            <a:spAutoFit/>
          </a:bodyPr>
          <a:lstStyle/>
          <a:p>
            <a:r>
              <a:rPr lang="en-CA" sz="2400" dirty="0">
                <a:solidFill>
                  <a:srgbClr val="FFC000"/>
                </a:solidFill>
              </a:rPr>
              <a:t>Partial eclipse</a:t>
            </a:r>
          </a:p>
          <a:p>
            <a:r>
              <a:rPr lang="en-CA" dirty="0">
                <a:solidFill>
                  <a:srgbClr val="AAE0FA"/>
                </a:solidFill>
              </a:rPr>
              <a:t>- when the Moon is not completely in front of the Sun</a:t>
            </a:r>
          </a:p>
        </p:txBody>
      </p:sp>
    </p:spTree>
    <p:extLst>
      <p:ext uri="{BB962C8B-B14F-4D97-AF65-F5344CB8AC3E}">
        <p14:creationId xmlns:p14="http://schemas.microsoft.com/office/powerpoint/2010/main" val="2497970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06E94-9C9E-8248-AE3C-53421DAC3541}"/>
              </a:ext>
            </a:extLst>
          </p:cNvPr>
          <p:cNvSpPr>
            <a:spLocks noGrp="1"/>
          </p:cNvSpPr>
          <p:nvPr>
            <p:ph type="title"/>
          </p:nvPr>
        </p:nvSpPr>
        <p:spPr/>
        <p:txBody>
          <a:bodyPr/>
          <a:lstStyle/>
          <a:p>
            <a:r>
              <a:rPr lang="en-US"/>
              <a:t>What do you think?</a:t>
            </a:r>
          </a:p>
        </p:txBody>
      </p:sp>
      <p:sp>
        <p:nvSpPr>
          <p:cNvPr id="5" name="Content Placeholder 4">
            <a:extLst>
              <a:ext uri="{FF2B5EF4-FFF2-40B4-BE49-F238E27FC236}">
                <a16:creationId xmlns:a16="http://schemas.microsoft.com/office/drawing/2014/main" id="{4FB54EA4-764D-FE4F-A0BB-D01BD2C8D2C3}"/>
              </a:ext>
            </a:extLst>
          </p:cNvPr>
          <p:cNvSpPr>
            <a:spLocks noGrp="1"/>
          </p:cNvSpPr>
          <p:nvPr>
            <p:ph idx="1"/>
          </p:nvPr>
        </p:nvSpPr>
        <p:spPr/>
        <p:txBody>
          <a:bodyPr/>
          <a:lstStyle/>
          <a:p>
            <a:pPr marL="0" indent="0">
              <a:buNone/>
            </a:pPr>
            <a:r>
              <a:rPr lang="en-US" sz="2400" dirty="0"/>
              <a:t>We know that there are 3 types of solar eclipse: </a:t>
            </a:r>
            <a:r>
              <a:rPr lang="en-US" sz="2400" dirty="0">
                <a:solidFill>
                  <a:schemeClr val="accent6"/>
                </a:solidFill>
              </a:rPr>
              <a:t>partial</a:t>
            </a:r>
            <a:r>
              <a:rPr lang="en-US" sz="2400" dirty="0"/>
              <a:t>, </a:t>
            </a:r>
            <a:r>
              <a:rPr lang="en-US" sz="2400" dirty="0">
                <a:solidFill>
                  <a:schemeClr val="accent6"/>
                </a:solidFill>
              </a:rPr>
              <a:t>annular</a:t>
            </a:r>
            <a:r>
              <a:rPr lang="en-US" sz="2400" dirty="0"/>
              <a:t>, and </a:t>
            </a:r>
            <a:r>
              <a:rPr lang="en-US" sz="2400" dirty="0">
                <a:solidFill>
                  <a:schemeClr val="accent6"/>
                </a:solidFill>
              </a:rPr>
              <a:t>total</a:t>
            </a:r>
            <a:r>
              <a:rPr lang="en-US" sz="2400" dirty="0"/>
              <a:t>.</a:t>
            </a:r>
          </a:p>
          <a:p>
            <a:pPr marL="0" indent="0">
              <a:buNone/>
            </a:pPr>
            <a:endParaRPr lang="en-US" sz="2400" dirty="0"/>
          </a:p>
          <a:p>
            <a:pPr marL="0" indent="0">
              <a:buNone/>
            </a:pPr>
            <a:r>
              <a:rPr lang="en-US" sz="2400" dirty="0"/>
              <a:t>Using words and diagrams, explain the difference between each type.</a:t>
            </a:r>
          </a:p>
          <a:p>
            <a:pPr marL="0" indent="0">
              <a:buNone/>
            </a:pPr>
            <a:endParaRPr lang="en-US" sz="2400" dirty="0"/>
          </a:p>
          <a:p>
            <a:pPr marL="0" indent="0">
              <a:buNone/>
            </a:pPr>
            <a:r>
              <a:rPr lang="en-US" sz="2400" dirty="0"/>
              <a:t>Consider:</a:t>
            </a:r>
          </a:p>
          <a:p>
            <a:r>
              <a:rPr lang="en-US" sz="2400" dirty="0"/>
              <a:t>What must be true for all types of solar eclipse? How are they the same?</a:t>
            </a:r>
          </a:p>
          <a:p>
            <a:r>
              <a:rPr lang="en-US" sz="2400" dirty="0"/>
              <a:t>What could be different between the three types of solar eclipse, given what you know about the Earth, Moon, and Sun system?</a:t>
            </a:r>
          </a:p>
          <a:p>
            <a:pPr marL="0" indent="0">
              <a:buNone/>
            </a:pPr>
            <a:endParaRPr lang="en-US" dirty="0"/>
          </a:p>
        </p:txBody>
      </p:sp>
    </p:spTree>
    <p:extLst>
      <p:ext uri="{BB962C8B-B14F-4D97-AF65-F5344CB8AC3E}">
        <p14:creationId xmlns:p14="http://schemas.microsoft.com/office/powerpoint/2010/main" val="37105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Espace réservé du tableau 15" descr="1107PPT-04 - Éclipses solaires totales 05 - Cosmagora.png">
            <a:extLst>
              <a:ext uri="{FF2B5EF4-FFF2-40B4-BE49-F238E27FC236}">
                <a16:creationId xmlns:a16="http://schemas.microsoft.com/office/drawing/2014/main" id="{C8FCCDC4-FE1F-3246-9E79-7A87934DE362}"/>
              </a:ext>
            </a:extLst>
          </p:cNvPr>
          <p:cNvPicPr>
            <a:picLocks noChangeAspect="1"/>
          </p:cNvPicPr>
          <p:nvPr/>
        </p:nvPicPr>
        <p:blipFill>
          <a:blip r:embed="rId3"/>
          <a:srcRect b="7354"/>
          <a:stretch>
            <a:fillRect/>
          </a:stretch>
        </p:blipFill>
        <p:spPr>
          <a:xfrm>
            <a:off x="2437529" y="101600"/>
            <a:ext cx="9724355" cy="6756400"/>
          </a:xfrm>
          <a:prstGeom prst="rect">
            <a:avLst/>
          </a:prstGeom>
          <a:solidFill>
            <a:schemeClr val="tx1">
              <a:lumMod val="75000"/>
              <a:lumOff val="25000"/>
            </a:schemeClr>
          </a:solidFill>
          <a:ln w="6350">
            <a:noFill/>
          </a:ln>
        </p:spPr>
      </p:pic>
      <p:sp>
        <p:nvSpPr>
          <p:cNvPr id="2" name="TextBox 1">
            <a:extLst>
              <a:ext uri="{FF2B5EF4-FFF2-40B4-BE49-F238E27FC236}">
                <a16:creationId xmlns:a16="http://schemas.microsoft.com/office/drawing/2014/main" id="{6791D538-19EA-9B4D-8F08-7BBB6FB34D93}"/>
              </a:ext>
            </a:extLst>
          </p:cNvPr>
          <p:cNvSpPr txBox="1"/>
          <p:nvPr/>
        </p:nvSpPr>
        <p:spPr>
          <a:xfrm>
            <a:off x="10292318" y="1127051"/>
            <a:ext cx="1084520" cy="372139"/>
          </a:xfrm>
          <a:prstGeom prst="rect">
            <a:avLst/>
          </a:prstGeom>
          <a:noFill/>
        </p:spPr>
        <p:txBody>
          <a:bodyPr wrap="square" rtlCol="0">
            <a:spAutoFit/>
          </a:bodyPr>
          <a:lstStyle/>
          <a:p>
            <a:r>
              <a:rPr lang="en-CA" dirty="0">
                <a:solidFill>
                  <a:schemeClr val="bg1"/>
                </a:solidFill>
              </a:rPr>
              <a:t>Umbra</a:t>
            </a:r>
          </a:p>
        </p:txBody>
      </p:sp>
      <p:sp>
        <p:nvSpPr>
          <p:cNvPr id="4" name="TextBox 3">
            <a:extLst>
              <a:ext uri="{FF2B5EF4-FFF2-40B4-BE49-F238E27FC236}">
                <a16:creationId xmlns:a16="http://schemas.microsoft.com/office/drawing/2014/main" id="{E1B21D82-7518-AF47-B682-A3BE81B5CB11}"/>
              </a:ext>
            </a:extLst>
          </p:cNvPr>
          <p:cNvSpPr txBox="1"/>
          <p:nvPr/>
        </p:nvSpPr>
        <p:spPr>
          <a:xfrm>
            <a:off x="10178904" y="4029738"/>
            <a:ext cx="1368054" cy="369332"/>
          </a:xfrm>
          <a:prstGeom prst="rect">
            <a:avLst/>
          </a:prstGeom>
          <a:noFill/>
        </p:spPr>
        <p:txBody>
          <a:bodyPr wrap="square" rtlCol="0">
            <a:spAutoFit/>
          </a:bodyPr>
          <a:lstStyle/>
          <a:p>
            <a:r>
              <a:rPr lang="en-CA" dirty="0">
                <a:solidFill>
                  <a:schemeClr val="bg1"/>
                </a:solidFill>
              </a:rPr>
              <a:t>Penumbra</a:t>
            </a:r>
          </a:p>
        </p:txBody>
      </p:sp>
      <p:cxnSp>
        <p:nvCxnSpPr>
          <p:cNvPr id="6" name="Straight Arrow Connector 5">
            <a:extLst>
              <a:ext uri="{FF2B5EF4-FFF2-40B4-BE49-F238E27FC236}">
                <a16:creationId xmlns:a16="http://schemas.microsoft.com/office/drawing/2014/main" id="{1E90990E-2A29-F944-AE3A-04021651D420}"/>
              </a:ext>
            </a:extLst>
          </p:cNvPr>
          <p:cNvCxnSpPr/>
          <p:nvPr/>
        </p:nvCxnSpPr>
        <p:spPr>
          <a:xfrm flipH="1">
            <a:off x="10579395" y="1499190"/>
            <a:ext cx="255182" cy="83997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169496C-DFEA-104A-A63C-72C2CBFA1452}"/>
              </a:ext>
            </a:extLst>
          </p:cNvPr>
          <p:cNvCxnSpPr>
            <a:cxnSpLocks/>
            <a:stCxn id="4" idx="0"/>
          </p:cNvCxnSpPr>
          <p:nvPr/>
        </p:nvCxnSpPr>
        <p:spPr>
          <a:xfrm flipH="1" flipV="1">
            <a:off x="10579395" y="2752059"/>
            <a:ext cx="283536" cy="12776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4">
            <a:extLst>
              <a:ext uri="{FF2B5EF4-FFF2-40B4-BE49-F238E27FC236}">
                <a16:creationId xmlns:a16="http://schemas.microsoft.com/office/drawing/2014/main" id="{F145CFAE-7ADD-F146-887B-A27E96172733}"/>
              </a:ext>
            </a:extLst>
          </p:cNvPr>
          <p:cNvSpPr txBox="1">
            <a:spLocks/>
          </p:cNvSpPr>
          <p:nvPr/>
        </p:nvSpPr>
        <p:spPr>
          <a:xfrm>
            <a:off x="9840686" y="6470093"/>
            <a:ext cx="2351314"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bg1">
                    <a:lumMod val="65000"/>
                  </a:schemeClr>
                </a:solidFill>
              </a:rPr>
              <a:t>Illustration not to scale</a:t>
            </a:r>
          </a:p>
        </p:txBody>
      </p:sp>
    </p:spTree>
    <p:extLst>
      <p:ext uri="{BB962C8B-B14F-4D97-AF65-F5344CB8AC3E}">
        <p14:creationId xmlns:p14="http://schemas.microsoft.com/office/powerpoint/2010/main" val="1414764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192884B0-FFD0-5540-B1B0-360B9A9B9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016" y="0"/>
            <a:ext cx="9144000" cy="6858000"/>
          </a:xfrm>
          <a:prstGeom prst="rect">
            <a:avLst/>
          </a:prstGeom>
        </p:spPr>
      </p:pic>
      <p:sp>
        <p:nvSpPr>
          <p:cNvPr id="3" name="Content Placeholder 4">
            <a:extLst>
              <a:ext uri="{FF2B5EF4-FFF2-40B4-BE49-F238E27FC236}">
                <a16:creationId xmlns:a16="http://schemas.microsoft.com/office/drawing/2014/main" id="{DCADEAFB-B673-6E4E-99A7-650FE94C7270}"/>
              </a:ext>
            </a:extLst>
          </p:cNvPr>
          <p:cNvSpPr txBox="1">
            <a:spLocks/>
          </p:cNvSpPr>
          <p:nvPr/>
        </p:nvSpPr>
        <p:spPr>
          <a:xfrm>
            <a:off x="9840686" y="6470093"/>
            <a:ext cx="2351314"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bg1">
                    <a:lumMod val="65000"/>
                  </a:schemeClr>
                </a:solidFill>
              </a:rPr>
              <a:t>Illustration not to scale</a:t>
            </a:r>
          </a:p>
        </p:txBody>
      </p:sp>
    </p:spTree>
    <p:extLst>
      <p:ext uri="{BB962C8B-B14F-4D97-AF65-F5344CB8AC3E}">
        <p14:creationId xmlns:p14="http://schemas.microsoft.com/office/powerpoint/2010/main" val="3838253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DAA774-3045-FD40-862A-45E3819BFDDE}"/>
              </a:ext>
            </a:extLst>
          </p:cNvPr>
          <p:cNvSpPr txBox="1">
            <a:spLocks/>
          </p:cNvSpPr>
          <p:nvPr/>
        </p:nvSpPr>
        <p:spPr>
          <a:xfrm>
            <a:off x="1524000" y="2675560"/>
            <a:ext cx="9144000" cy="1145454"/>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a:lstStyle>
          <a:p>
            <a:r>
              <a:rPr lang="en-US" dirty="0">
                <a:solidFill>
                  <a:schemeClr val="accent3"/>
                </a:solidFill>
              </a:rPr>
              <a:t>Eclipse Activity demonstration</a:t>
            </a:r>
          </a:p>
        </p:txBody>
      </p:sp>
    </p:spTree>
    <p:extLst>
      <p:ext uri="{BB962C8B-B14F-4D97-AF65-F5344CB8AC3E}">
        <p14:creationId xmlns:p14="http://schemas.microsoft.com/office/powerpoint/2010/main" val="1299132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7EBF-91D5-0748-8D49-686970A77061}"/>
              </a:ext>
            </a:extLst>
          </p:cNvPr>
          <p:cNvSpPr>
            <a:spLocks noGrp="1"/>
          </p:cNvSpPr>
          <p:nvPr>
            <p:ph type="title"/>
          </p:nvPr>
        </p:nvSpPr>
        <p:spPr>
          <a:xfrm>
            <a:off x="838200" y="97652"/>
            <a:ext cx="10515600" cy="1325563"/>
          </a:xfrm>
        </p:spPr>
        <p:txBody>
          <a:bodyPr/>
          <a:lstStyle/>
          <a:p>
            <a:pPr algn="ctr"/>
            <a:r>
              <a:rPr lang="en-US"/>
              <a:t>Method</a:t>
            </a:r>
          </a:p>
        </p:txBody>
      </p:sp>
      <p:sp>
        <p:nvSpPr>
          <p:cNvPr id="3" name="Text Placeholder 3">
            <a:extLst>
              <a:ext uri="{FF2B5EF4-FFF2-40B4-BE49-F238E27FC236}">
                <a16:creationId xmlns:a16="http://schemas.microsoft.com/office/drawing/2014/main" id="{4FF1FEC2-9385-C240-99E1-855271A145E7}"/>
              </a:ext>
            </a:extLst>
          </p:cNvPr>
          <p:cNvSpPr txBox="1">
            <a:spLocks/>
          </p:cNvSpPr>
          <p:nvPr/>
        </p:nvSpPr>
        <p:spPr>
          <a:xfrm>
            <a:off x="689811" y="1360408"/>
            <a:ext cx="10075725" cy="1881541"/>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400" b="0" dirty="0">
                <a:solidFill>
                  <a:prstClr val="white"/>
                </a:solidFill>
                <a:latin typeface="Avenir Light" panose="020B0402020203020204" pitchFamily="34" charset="77"/>
              </a:rPr>
              <a:t>Hold the ruler in the sunlight and align the Earth and the Moon to create eclipses, either solar or lunar.</a:t>
            </a:r>
          </a:p>
          <a:p>
            <a:pPr lvl="1">
              <a:buNone/>
            </a:pPr>
            <a:endParaRPr lang="en-CA" sz="2400" b="0" dirty="0">
              <a:solidFill>
                <a:prstClr val="white"/>
              </a:solidFill>
              <a:latin typeface="Avenir Light" panose="020B0402020203020204" pitchFamily="34" charset="77"/>
            </a:endParaRPr>
          </a:p>
          <a:p>
            <a:pPr lvl="1"/>
            <a:r>
              <a:rPr lang="en-CA" sz="2400" b="0" dirty="0">
                <a:solidFill>
                  <a:prstClr val="white"/>
                </a:solidFill>
                <a:latin typeface="Avenir Light" panose="020B0402020203020204" pitchFamily="34" charset="77"/>
              </a:rPr>
              <a:t>Careful not to create shadows with your hands! </a:t>
            </a:r>
          </a:p>
        </p:txBody>
      </p:sp>
      <p:sp>
        <p:nvSpPr>
          <p:cNvPr id="4" name="ZoneTexte 14">
            <a:extLst>
              <a:ext uri="{FF2B5EF4-FFF2-40B4-BE49-F238E27FC236}">
                <a16:creationId xmlns:a16="http://schemas.microsoft.com/office/drawing/2014/main" id="{64C941FB-33B1-C14F-A5A2-AF5E7DE4F3CC}"/>
              </a:ext>
            </a:extLst>
          </p:cNvPr>
          <p:cNvSpPr txBox="1"/>
          <p:nvPr/>
        </p:nvSpPr>
        <p:spPr>
          <a:xfrm>
            <a:off x="7494110" y="3771580"/>
            <a:ext cx="4072129" cy="2472472"/>
          </a:xfrm>
          <a:prstGeom prst="rect">
            <a:avLst/>
          </a:prstGeom>
          <a:noFill/>
        </p:spPr>
        <p:txBody>
          <a:bodyPr wrap="square" lIns="127000" tIns="127000" rIns="127000" bIns="127000" rtlCol="0">
            <a:spAutoFit/>
          </a:bodyPr>
          <a:lstStyle/>
          <a:p>
            <a:r>
              <a:rPr lang="en-CA" sz="2400" dirty="0">
                <a:solidFill>
                  <a:srgbClr val="FFFFFF"/>
                </a:solidFill>
                <a:latin typeface="Avenir Light" panose="020B0402020203020204" pitchFamily="34" charset="77"/>
              </a:rPr>
              <a:t>Since the alignment can be difficult, we can use the shadows of both balls on the ground. They should be right on top of one another to create an eclipse. </a:t>
            </a:r>
          </a:p>
        </p:txBody>
      </p:sp>
      <p:pic>
        <p:nvPicPr>
          <p:cNvPr id="5" name="Table Placeholder 1">
            <a:extLst>
              <a:ext uri="{FF2B5EF4-FFF2-40B4-BE49-F238E27FC236}">
                <a16:creationId xmlns:a16="http://schemas.microsoft.com/office/drawing/2014/main" id="{53DC0CDB-576E-7648-BBD8-E5B48584EA6E}"/>
              </a:ext>
            </a:extLst>
          </p:cNvPr>
          <p:cNvPicPr>
            <a:picLocks noChangeAspect="1"/>
          </p:cNvPicPr>
          <p:nvPr/>
        </p:nvPicPr>
        <p:blipFill rotWithShape="1">
          <a:blip r:embed="rId3">
            <a:extLst>
              <a:ext uri="{28A0092B-C50C-407E-A947-70E740481C1C}">
                <a14:useLocalDpi xmlns:a14="http://schemas.microsoft.com/office/drawing/2010/main" val="0"/>
              </a:ext>
            </a:extLst>
          </a:blip>
          <a:srcRect t="19180" b="7018"/>
          <a:stretch/>
        </p:blipFill>
        <p:spPr>
          <a:xfrm>
            <a:off x="2661825" y="3673806"/>
            <a:ext cx="4643466" cy="2570246"/>
          </a:xfrm>
          <a:prstGeom prst="rect">
            <a:avLst/>
          </a:prstGeom>
          <a:solidFill>
            <a:schemeClr val="tx1">
              <a:lumMod val="75000"/>
              <a:lumOff val="25000"/>
            </a:schemeClr>
          </a:solidFill>
          <a:ln w="6350">
            <a:solidFill>
              <a:schemeClr val="bg1"/>
            </a:solidFill>
          </a:ln>
        </p:spPr>
      </p:pic>
    </p:spTree>
    <p:extLst>
      <p:ext uri="{BB962C8B-B14F-4D97-AF65-F5344CB8AC3E}">
        <p14:creationId xmlns:p14="http://schemas.microsoft.com/office/powerpoint/2010/main" val="314318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6BC1-4ACE-B74A-92EB-C2AC694B302C}"/>
              </a:ext>
            </a:extLst>
          </p:cNvPr>
          <p:cNvSpPr>
            <a:spLocks noGrp="1"/>
          </p:cNvSpPr>
          <p:nvPr>
            <p:ph type="title"/>
          </p:nvPr>
        </p:nvSpPr>
        <p:spPr/>
        <p:txBody>
          <a:bodyPr/>
          <a:lstStyle/>
          <a:p>
            <a:r>
              <a:rPr lang="en-US" dirty="0"/>
              <a:t>Observations – SOLAR Eclipse</a:t>
            </a:r>
          </a:p>
        </p:txBody>
      </p:sp>
      <p:pic>
        <p:nvPicPr>
          <p:cNvPr id="3" name="Picture 2" descr="C:\Fichiers\DU\2014\webinars\éclipses- FR - Octobre\images\activité - modèle\activité2.JPG">
            <a:extLst>
              <a:ext uri="{FF2B5EF4-FFF2-40B4-BE49-F238E27FC236}">
                <a16:creationId xmlns:a16="http://schemas.microsoft.com/office/drawing/2014/main" id="{5E9CD649-DA56-7340-92BC-642E935C2279}"/>
              </a:ext>
            </a:extLst>
          </p:cNvPr>
          <p:cNvPicPr>
            <a:picLocks noChangeAspect="1" noChangeArrowheads="1"/>
          </p:cNvPicPr>
          <p:nvPr/>
        </p:nvPicPr>
        <p:blipFill>
          <a:blip r:embed="rId3"/>
          <a:srcRect l="45517" t="33783" r="1875" b="8333"/>
          <a:stretch>
            <a:fillRect/>
          </a:stretch>
        </p:blipFill>
        <p:spPr bwMode="auto">
          <a:xfrm>
            <a:off x="4777857" y="1789177"/>
            <a:ext cx="4810453" cy="3969642"/>
          </a:xfrm>
          <a:prstGeom prst="rect">
            <a:avLst/>
          </a:prstGeom>
          <a:noFill/>
          <a:ln>
            <a:solidFill>
              <a:schemeClr val="bg1"/>
            </a:solidFill>
          </a:ln>
        </p:spPr>
      </p:pic>
      <p:cxnSp>
        <p:nvCxnSpPr>
          <p:cNvPr id="4" name="Connecteur droit avec flèche 16">
            <a:extLst>
              <a:ext uri="{FF2B5EF4-FFF2-40B4-BE49-F238E27FC236}">
                <a16:creationId xmlns:a16="http://schemas.microsoft.com/office/drawing/2014/main" id="{AC406744-CEEA-564D-BAA2-CF53F4A684B2}"/>
              </a:ext>
            </a:extLst>
          </p:cNvPr>
          <p:cNvCxnSpPr/>
          <p:nvPr/>
        </p:nvCxnSpPr>
        <p:spPr>
          <a:xfrm flipV="1">
            <a:off x="4163822" y="2979246"/>
            <a:ext cx="3234155" cy="1240056"/>
          </a:xfrm>
          <a:prstGeom prst="straightConnector1">
            <a:avLst/>
          </a:prstGeom>
          <a:ln w="57150">
            <a:solidFill>
              <a:srgbClr val="30BEFC"/>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5" name="Text Placeholder 3">
            <a:extLst>
              <a:ext uri="{FF2B5EF4-FFF2-40B4-BE49-F238E27FC236}">
                <a16:creationId xmlns:a16="http://schemas.microsoft.com/office/drawing/2014/main" id="{1ED36F6B-27F9-DF45-8CD7-2CB0463C3B04}"/>
              </a:ext>
            </a:extLst>
          </p:cNvPr>
          <p:cNvSpPr txBox="1">
            <a:spLocks/>
          </p:cNvSpPr>
          <p:nvPr/>
        </p:nvSpPr>
        <p:spPr>
          <a:xfrm>
            <a:off x="1758759" y="4164322"/>
            <a:ext cx="2817184" cy="564257"/>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None/>
            </a:pPr>
            <a:r>
              <a:rPr lang="en-CA" sz="2000" b="0">
                <a:solidFill>
                  <a:prstClr val="white"/>
                </a:solidFill>
              </a:rPr>
              <a:t>Shadow of the Moon</a:t>
            </a:r>
            <a:endParaRPr lang="en-CA" sz="2000" b="0">
              <a:solidFill>
                <a:prstClr val="white"/>
              </a:solidFill>
              <a:latin typeface="Arial"/>
            </a:endParaRPr>
          </a:p>
        </p:txBody>
      </p:sp>
    </p:spTree>
    <p:extLst>
      <p:ext uri="{BB962C8B-B14F-4D97-AF65-F5344CB8AC3E}">
        <p14:creationId xmlns:p14="http://schemas.microsoft.com/office/powerpoint/2010/main" val="2424046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04EC-4231-E14E-9BC2-4346294D9D9A}"/>
              </a:ext>
            </a:extLst>
          </p:cNvPr>
          <p:cNvSpPr>
            <a:spLocks noGrp="1"/>
          </p:cNvSpPr>
          <p:nvPr>
            <p:ph type="title"/>
          </p:nvPr>
        </p:nvSpPr>
        <p:spPr/>
        <p:txBody>
          <a:bodyPr/>
          <a:lstStyle/>
          <a:p>
            <a:r>
              <a:rPr lang="en-US" dirty="0"/>
              <a:t>observations: Lunar eclipse</a:t>
            </a:r>
          </a:p>
        </p:txBody>
      </p:sp>
      <p:pic>
        <p:nvPicPr>
          <p:cNvPr id="3" name="Picture 2" descr="C:\Fichiers\DU\2014\webinars\éclipses- FR - Octobre\images\activité - modèle\activité_lune_éclairée.JPG">
            <a:extLst>
              <a:ext uri="{FF2B5EF4-FFF2-40B4-BE49-F238E27FC236}">
                <a16:creationId xmlns:a16="http://schemas.microsoft.com/office/drawing/2014/main" id="{12550CEF-653D-B84A-84D5-80B6B4AC7638}"/>
              </a:ext>
            </a:extLst>
          </p:cNvPr>
          <p:cNvPicPr>
            <a:picLocks noChangeAspect="1" noChangeArrowheads="1"/>
          </p:cNvPicPr>
          <p:nvPr/>
        </p:nvPicPr>
        <p:blipFill>
          <a:blip r:embed="rId3"/>
          <a:srcRect l="52586" t="54306" b="8332"/>
          <a:stretch>
            <a:fillRect/>
          </a:stretch>
        </p:blipFill>
        <p:spPr bwMode="auto">
          <a:xfrm>
            <a:off x="323959" y="2779776"/>
            <a:ext cx="5365087" cy="3170729"/>
          </a:xfrm>
          <a:prstGeom prst="rect">
            <a:avLst/>
          </a:prstGeom>
          <a:noFill/>
          <a:ln>
            <a:solidFill>
              <a:schemeClr val="bg1"/>
            </a:solidFill>
          </a:ln>
        </p:spPr>
      </p:pic>
      <p:pic>
        <p:nvPicPr>
          <p:cNvPr id="4" name="Picture 3" descr="C:\Fichiers\DU\2014\webinars\éclipses- FR - Octobre\images\activité - modèle\activité_lune_eclipsée.JPG">
            <a:extLst>
              <a:ext uri="{FF2B5EF4-FFF2-40B4-BE49-F238E27FC236}">
                <a16:creationId xmlns:a16="http://schemas.microsoft.com/office/drawing/2014/main" id="{DFBC416D-D3C4-C249-85E7-F30DA137AB37}"/>
              </a:ext>
            </a:extLst>
          </p:cNvPr>
          <p:cNvPicPr>
            <a:picLocks noChangeAspect="1" noChangeArrowheads="1"/>
          </p:cNvPicPr>
          <p:nvPr/>
        </p:nvPicPr>
        <p:blipFill>
          <a:blip r:embed="rId4"/>
          <a:srcRect l="53621" t="65517"/>
          <a:stretch>
            <a:fillRect/>
          </a:stretch>
        </p:blipFill>
        <p:spPr bwMode="auto">
          <a:xfrm>
            <a:off x="6095999" y="2779776"/>
            <a:ext cx="5741753" cy="3201721"/>
          </a:xfrm>
          <a:prstGeom prst="rect">
            <a:avLst/>
          </a:prstGeom>
          <a:noFill/>
          <a:ln>
            <a:solidFill>
              <a:schemeClr val="bg1"/>
            </a:solidFill>
          </a:ln>
        </p:spPr>
      </p:pic>
      <p:sp>
        <p:nvSpPr>
          <p:cNvPr id="5" name="Text Placeholder 3">
            <a:extLst>
              <a:ext uri="{FF2B5EF4-FFF2-40B4-BE49-F238E27FC236}">
                <a16:creationId xmlns:a16="http://schemas.microsoft.com/office/drawing/2014/main" id="{9408D1D2-DDA3-6C40-AAB9-700691055B26}"/>
              </a:ext>
            </a:extLst>
          </p:cNvPr>
          <p:cNvSpPr txBox="1">
            <a:spLocks/>
          </p:cNvSpPr>
          <p:nvPr/>
        </p:nvSpPr>
        <p:spPr>
          <a:xfrm>
            <a:off x="2764206" y="2038872"/>
            <a:ext cx="2566879" cy="625812"/>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None/>
            </a:pPr>
            <a:r>
              <a:rPr lang="en-CA" sz="2400" b="0" dirty="0">
                <a:solidFill>
                  <a:prstClr val="white"/>
                </a:solidFill>
              </a:rPr>
              <a:t>Lit Moon	</a:t>
            </a:r>
            <a:endParaRPr lang="en-CA" sz="2400" b="0" dirty="0">
              <a:solidFill>
                <a:prstClr val="white"/>
              </a:solidFill>
              <a:latin typeface="Arial"/>
            </a:endParaRPr>
          </a:p>
        </p:txBody>
      </p:sp>
      <p:sp>
        <p:nvSpPr>
          <p:cNvPr id="6" name="Text Placeholder 3">
            <a:extLst>
              <a:ext uri="{FF2B5EF4-FFF2-40B4-BE49-F238E27FC236}">
                <a16:creationId xmlns:a16="http://schemas.microsoft.com/office/drawing/2014/main" id="{54B4644F-A9EC-764C-A54A-AFE19299FB8B}"/>
              </a:ext>
            </a:extLst>
          </p:cNvPr>
          <p:cNvSpPr txBox="1">
            <a:spLocks/>
          </p:cNvSpPr>
          <p:nvPr/>
        </p:nvSpPr>
        <p:spPr>
          <a:xfrm>
            <a:off x="7012749" y="2038872"/>
            <a:ext cx="2638096" cy="625812"/>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None/>
            </a:pPr>
            <a:r>
              <a:rPr lang="en-CA" sz="2400" b="0">
                <a:solidFill>
                  <a:prstClr val="white"/>
                </a:solidFill>
              </a:rPr>
              <a:t>Eclipsed Moon</a:t>
            </a:r>
            <a:endParaRPr lang="en-CA" sz="2400" b="0">
              <a:solidFill>
                <a:prstClr val="white"/>
              </a:solidFill>
              <a:latin typeface="Arial"/>
            </a:endParaRPr>
          </a:p>
        </p:txBody>
      </p:sp>
    </p:spTree>
    <p:extLst>
      <p:ext uri="{BB962C8B-B14F-4D97-AF65-F5344CB8AC3E}">
        <p14:creationId xmlns:p14="http://schemas.microsoft.com/office/powerpoint/2010/main" val="1817671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EE3989-CB54-844B-B02A-95A0B23779BF}"/>
              </a:ext>
            </a:extLst>
          </p:cNvPr>
          <p:cNvSpPr txBox="1">
            <a:spLocks/>
          </p:cNvSpPr>
          <p:nvPr/>
        </p:nvSpPr>
        <p:spPr>
          <a:xfrm>
            <a:off x="997253" y="2229752"/>
            <a:ext cx="5868768" cy="3272691"/>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8737" lvl="1" indent="0">
              <a:buNone/>
            </a:pPr>
            <a:r>
              <a:rPr lang="en-CA" sz="2000" b="0" dirty="0">
                <a:solidFill>
                  <a:prstClr val="white"/>
                </a:solidFill>
                <a:latin typeface="Avenir Light" panose="020B0402020203020204" pitchFamily="34" charset="77"/>
              </a:rPr>
              <a:t>This demo activity is from the Astronomical Society of the Pacific: </a:t>
            </a:r>
            <a:r>
              <a:rPr lang="en-CA" sz="2000" b="0" dirty="0">
                <a:solidFill>
                  <a:prstClr val="white"/>
                </a:solidFill>
                <a:latin typeface="Avenir Light" panose="020B0402020203020204" pitchFamily="34" charset="77"/>
                <a:hlinkClick r:id="rId3"/>
              </a:rPr>
              <a:t>https://myasp.astrosociety.org/product/KT110/yardstick-eclipse-activity-set-of-5</a:t>
            </a:r>
            <a:endParaRPr lang="en-CA" sz="2000" b="0" dirty="0">
              <a:solidFill>
                <a:prstClr val="white"/>
              </a:solidFill>
              <a:latin typeface="Avenir Light" panose="020B0402020203020204" pitchFamily="34" charset="77"/>
            </a:endParaRPr>
          </a:p>
          <a:p>
            <a:pPr marL="58737" lvl="1" indent="0">
              <a:buNone/>
            </a:pPr>
            <a:endParaRPr lang="en-CA" sz="2000" b="0" dirty="0">
              <a:solidFill>
                <a:prstClr val="white"/>
              </a:solidFill>
              <a:latin typeface="Avenir Light" panose="020B0402020203020204" pitchFamily="34" charset="77"/>
            </a:endParaRPr>
          </a:p>
          <a:p>
            <a:pPr marL="58737" lvl="1" indent="0">
              <a:buNone/>
            </a:pPr>
            <a:r>
              <a:rPr lang="en-CA" sz="2000" b="0" dirty="0">
                <a:solidFill>
                  <a:prstClr val="white"/>
                </a:solidFill>
                <a:latin typeface="Avenir Light" panose="020B0402020203020204" pitchFamily="34" charset="77"/>
              </a:rPr>
              <a:t>You can see a video they created here: </a:t>
            </a:r>
            <a:r>
              <a:rPr lang="en-CA" sz="2000" b="0" dirty="0">
                <a:solidFill>
                  <a:prstClr val="white"/>
                </a:solidFill>
                <a:latin typeface="Avenir Light" panose="020B0402020203020204" pitchFamily="34" charset="77"/>
                <a:hlinkClick r:id="rId4"/>
              </a:rPr>
              <a:t>https://youtu.be/FVYLHCezJug</a:t>
            </a:r>
            <a:endParaRPr lang="en-CA" sz="2000" b="0" dirty="0">
              <a:solidFill>
                <a:prstClr val="white"/>
              </a:solidFill>
              <a:latin typeface="Avenir Light" panose="020B0402020203020204" pitchFamily="34" charset="77"/>
            </a:endParaRPr>
          </a:p>
          <a:p>
            <a:pPr marL="58737" lvl="1" indent="0">
              <a:buNone/>
            </a:pPr>
            <a:endParaRPr lang="en-CA" sz="2000" b="0" dirty="0">
              <a:solidFill>
                <a:prstClr val="white"/>
              </a:solidFill>
              <a:latin typeface="Avenir Light" panose="020B0402020203020204" pitchFamily="34" charset="77"/>
            </a:endParaRPr>
          </a:p>
          <a:p>
            <a:pPr marL="58737" lvl="1" indent="0">
              <a:buNone/>
            </a:pPr>
            <a:endParaRPr lang="en-CA" sz="2000" b="0" dirty="0">
              <a:solidFill>
                <a:prstClr val="white"/>
              </a:solidFill>
              <a:latin typeface="Avenir Light" panose="020B0402020203020204" pitchFamily="34" charset="77"/>
            </a:endParaRPr>
          </a:p>
        </p:txBody>
      </p:sp>
      <p:sp>
        <p:nvSpPr>
          <p:cNvPr id="6" name="Title 1">
            <a:extLst>
              <a:ext uri="{FF2B5EF4-FFF2-40B4-BE49-F238E27FC236}">
                <a16:creationId xmlns:a16="http://schemas.microsoft.com/office/drawing/2014/main" id="{91B5AB88-313F-ED41-82F3-D451401A5010}"/>
              </a:ext>
            </a:extLst>
          </p:cNvPr>
          <p:cNvSpPr txBox="1">
            <a:spLocks/>
          </p:cNvSpPr>
          <p:nvPr/>
        </p:nvSpPr>
        <p:spPr>
          <a:xfrm>
            <a:off x="1523999" y="316948"/>
            <a:ext cx="9144000" cy="1145454"/>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a:lstStyle>
          <a:p>
            <a:r>
              <a:rPr lang="en-US" dirty="0">
                <a:solidFill>
                  <a:schemeClr val="accent3"/>
                </a:solidFill>
              </a:rPr>
              <a:t>Eclipse demo activity</a:t>
            </a:r>
          </a:p>
        </p:txBody>
      </p:sp>
      <p:pic>
        <p:nvPicPr>
          <p:cNvPr id="1026" name="Picture 2">
            <a:extLst>
              <a:ext uri="{FF2B5EF4-FFF2-40B4-BE49-F238E27FC236}">
                <a16:creationId xmlns:a16="http://schemas.microsoft.com/office/drawing/2014/main" id="{C7C0A42E-E4A5-E14B-99B0-DC735A62A7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96" b="8096"/>
          <a:stretch/>
        </p:blipFill>
        <p:spPr bwMode="auto">
          <a:xfrm>
            <a:off x="7273758" y="1836126"/>
            <a:ext cx="4318000" cy="3666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258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EE3989-CB54-844B-B02A-95A0B23779BF}"/>
              </a:ext>
            </a:extLst>
          </p:cNvPr>
          <p:cNvSpPr txBox="1">
            <a:spLocks/>
          </p:cNvSpPr>
          <p:nvPr/>
        </p:nvSpPr>
        <p:spPr>
          <a:xfrm>
            <a:off x="1029337" y="1836126"/>
            <a:ext cx="8960116" cy="2718693"/>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CA" sz="2000" b="0" dirty="0">
                <a:solidFill>
                  <a:prstClr val="white"/>
                </a:solidFill>
                <a:latin typeface="Avenir Light" panose="020B0402020203020204" pitchFamily="34" charset="77"/>
              </a:rPr>
              <a:t>Styrofoam ball -  2.5 cm   (Earth)</a:t>
            </a:r>
          </a:p>
          <a:p>
            <a:pPr lvl="1"/>
            <a:r>
              <a:rPr lang="en-CA" sz="2000" b="0" dirty="0">
                <a:solidFill>
                  <a:prstClr val="white"/>
                </a:solidFill>
                <a:latin typeface="Avenir Light" panose="020B0402020203020204" pitchFamily="34" charset="77"/>
              </a:rPr>
              <a:t>Styrofoam ball  about 0.7 cm  (Moon)</a:t>
            </a:r>
          </a:p>
          <a:p>
            <a:pPr lvl="1"/>
            <a:r>
              <a:rPr lang="en-CA" sz="2000" b="0" dirty="0">
                <a:solidFill>
                  <a:prstClr val="white"/>
                </a:solidFill>
                <a:latin typeface="Avenir Light" panose="020B0402020203020204" pitchFamily="34" charset="77"/>
              </a:rPr>
              <a:t>2 paper clips</a:t>
            </a:r>
          </a:p>
          <a:p>
            <a:pPr lvl="1"/>
            <a:r>
              <a:rPr lang="en-CA" sz="2000" b="0" dirty="0">
                <a:solidFill>
                  <a:prstClr val="white"/>
                </a:solidFill>
                <a:latin typeface="Avenir Light" panose="020B0402020203020204" pitchFamily="34" charset="77"/>
              </a:rPr>
              <a:t>1m ruler or stick</a:t>
            </a:r>
          </a:p>
          <a:p>
            <a:pPr lvl="1"/>
            <a:endParaRPr lang="en-CA" sz="2000" b="0" dirty="0">
              <a:solidFill>
                <a:prstClr val="white"/>
              </a:solidFill>
              <a:latin typeface="Avenir Light" panose="020B0402020203020204" pitchFamily="34" charset="77"/>
            </a:endParaRPr>
          </a:p>
          <a:p>
            <a:pPr lvl="1">
              <a:buNone/>
            </a:pPr>
            <a:r>
              <a:rPr lang="en-CA" sz="2000" b="0" dirty="0">
                <a:solidFill>
                  <a:prstClr val="white"/>
                </a:solidFill>
                <a:latin typeface="Avenir Light" panose="020B0402020203020204" pitchFamily="34" charset="77"/>
              </a:rPr>
              <a:t>On the ruler, put the balls 75cm apart. This now represents the Earth-Moon system to scale. </a:t>
            </a:r>
          </a:p>
        </p:txBody>
      </p:sp>
      <p:pic>
        <p:nvPicPr>
          <p:cNvPr id="5" name="Table Placeholder 1">
            <a:extLst>
              <a:ext uri="{FF2B5EF4-FFF2-40B4-BE49-F238E27FC236}">
                <a16:creationId xmlns:a16="http://schemas.microsoft.com/office/drawing/2014/main" id="{A3B3D414-EC4E-D84D-ACDC-D49AB9275243}"/>
              </a:ext>
            </a:extLst>
          </p:cNvPr>
          <p:cNvPicPr>
            <a:picLocks noChangeAspect="1"/>
          </p:cNvPicPr>
          <p:nvPr/>
        </p:nvPicPr>
        <p:blipFill rotWithShape="1">
          <a:blip r:embed="rId3">
            <a:extLst>
              <a:ext uri="{28A0092B-C50C-407E-A947-70E740481C1C}">
                <a14:useLocalDpi xmlns:a14="http://schemas.microsoft.com/office/drawing/2010/main" val="0"/>
              </a:ext>
            </a:extLst>
          </a:blip>
          <a:srcRect t="39962" b="41792"/>
          <a:stretch/>
        </p:blipFill>
        <p:spPr>
          <a:xfrm>
            <a:off x="1029337" y="4554819"/>
            <a:ext cx="10133324" cy="1386667"/>
          </a:xfrm>
          <a:prstGeom prst="rect">
            <a:avLst/>
          </a:prstGeom>
          <a:solidFill>
            <a:schemeClr val="tx1">
              <a:lumMod val="75000"/>
              <a:lumOff val="25000"/>
            </a:schemeClr>
          </a:solidFill>
          <a:ln>
            <a:noFill/>
          </a:ln>
        </p:spPr>
      </p:pic>
      <p:sp>
        <p:nvSpPr>
          <p:cNvPr id="6" name="Title 1">
            <a:extLst>
              <a:ext uri="{FF2B5EF4-FFF2-40B4-BE49-F238E27FC236}">
                <a16:creationId xmlns:a16="http://schemas.microsoft.com/office/drawing/2014/main" id="{91B5AB88-313F-ED41-82F3-D451401A5010}"/>
              </a:ext>
            </a:extLst>
          </p:cNvPr>
          <p:cNvSpPr txBox="1">
            <a:spLocks/>
          </p:cNvSpPr>
          <p:nvPr/>
        </p:nvSpPr>
        <p:spPr>
          <a:xfrm>
            <a:off x="1523999" y="316948"/>
            <a:ext cx="9144000" cy="1145454"/>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a:lstStyle>
          <a:p>
            <a:r>
              <a:rPr lang="en-US" dirty="0">
                <a:solidFill>
                  <a:schemeClr val="accent3"/>
                </a:solidFill>
              </a:rPr>
              <a:t>To create more activity kits</a:t>
            </a:r>
          </a:p>
        </p:txBody>
      </p:sp>
    </p:spTree>
    <p:extLst>
      <p:ext uri="{BB962C8B-B14F-4D97-AF65-F5344CB8AC3E}">
        <p14:creationId xmlns:p14="http://schemas.microsoft.com/office/powerpoint/2010/main" val="1518676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B668-0AFA-9B49-BC03-5DA49D2CDB91}"/>
              </a:ext>
            </a:extLst>
          </p:cNvPr>
          <p:cNvSpPr>
            <a:spLocks noGrp="1"/>
          </p:cNvSpPr>
          <p:nvPr>
            <p:ph type="ctrTitle"/>
          </p:nvPr>
        </p:nvSpPr>
        <p:spPr>
          <a:xfrm>
            <a:off x="2625634" y="2777895"/>
            <a:ext cx="6940731" cy="1598161"/>
          </a:xfrm>
        </p:spPr>
        <p:txBody>
          <a:bodyPr>
            <a:normAutofit fontScale="90000"/>
          </a:bodyPr>
          <a:lstStyle/>
          <a:p>
            <a:r>
              <a:rPr lang="en-US" dirty="0"/>
              <a:t>The Earth, the Moon, and the Sun</a:t>
            </a:r>
          </a:p>
        </p:txBody>
      </p:sp>
    </p:spTree>
    <p:extLst>
      <p:ext uri="{BB962C8B-B14F-4D97-AF65-F5344CB8AC3E}">
        <p14:creationId xmlns:p14="http://schemas.microsoft.com/office/powerpoint/2010/main" val="2027201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D2555-67B1-884A-8C51-2CDE2185BE62}"/>
              </a:ext>
            </a:extLst>
          </p:cNvPr>
          <p:cNvSpPr>
            <a:spLocks noGrp="1"/>
          </p:cNvSpPr>
          <p:nvPr>
            <p:ph type="ctrTitle"/>
          </p:nvPr>
        </p:nvSpPr>
        <p:spPr>
          <a:xfrm>
            <a:off x="1524000" y="2856273"/>
            <a:ext cx="9144000" cy="1145454"/>
          </a:xfrm>
        </p:spPr>
        <p:txBody>
          <a:bodyPr>
            <a:normAutofit fontScale="90000"/>
          </a:bodyPr>
          <a:lstStyle/>
          <a:p>
            <a:r>
              <a:rPr lang="en-US"/>
              <a:t>June 10, 2021 annular eclipse</a:t>
            </a:r>
          </a:p>
        </p:txBody>
      </p:sp>
    </p:spTree>
    <p:extLst>
      <p:ext uri="{BB962C8B-B14F-4D97-AF65-F5344CB8AC3E}">
        <p14:creationId xmlns:p14="http://schemas.microsoft.com/office/powerpoint/2010/main" val="1047718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7F95986F-4185-4847-AC42-0825A2256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1" y="-5625"/>
            <a:ext cx="8892870" cy="6863625"/>
          </a:xfrm>
          <a:prstGeom prst="rect">
            <a:avLst/>
          </a:prstGeom>
        </p:spPr>
      </p:pic>
    </p:spTree>
    <p:extLst>
      <p:ext uri="{BB962C8B-B14F-4D97-AF65-F5344CB8AC3E}">
        <p14:creationId xmlns:p14="http://schemas.microsoft.com/office/powerpoint/2010/main" val="2985575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ECE7-E491-414E-8764-948B2EE9ED6D}"/>
              </a:ext>
            </a:extLst>
          </p:cNvPr>
          <p:cNvSpPr>
            <a:spLocks noGrp="1"/>
          </p:cNvSpPr>
          <p:nvPr>
            <p:ph type="title"/>
          </p:nvPr>
        </p:nvSpPr>
        <p:spPr/>
        <p:txBody>
          <a:bodyPr/>
          <a:lstStyle/>
          <a:p>
            <a:r>
              <a:rPr lang="en-CA" dirty="0"/>
              <a:t>The local times for the eclipse are: </a:t>
            </a:r>
          </a:p>
        </p:txBody>
      </p:sp>
      <p:sp>
        <p:nvSpPr>
          <p:cNvPr id="3" name="Content Placeholder 7">
            <a:extLst>
              <a:ext uri="{FF2B5EF4-FFF2-40B4-BE49-F238E27FC236}">
                <a16:creationId xmlns:a16="http://schemas.microsoft.com/office/drawing/2014/main" id="{0A523289-4D64-154F-843D-F20E5F60CBDF}"/>
              </a:ext>
            </a:extLst>
          </p:cNvPr>
          <p:cNvSpPr txBox="1">
            <a:spLocks/>
          </p:cNvSpPr>
          <p:nvPr/>
        </p:nvSpPr>
        <p:spPr>
          <a:xfrm>
            <a:off x="953113" y="4973185"/>
            <a:ext cx="10400687" cy="132556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Since the eclipse happens very early in the morning, the Sun will still be quite low in the eastern sky. Think of how you can see it from your location, and whether buildings or hills could block the view. </a:t>
            </a:r>
          </a:p>
          <a:p>
            <a:pPr marL="0" indent="0">
              <a:buNone/>
            </a:pPr>
            <a:endParaRPr lang="en-CA" sz="2400" dirty="0"/>
          </a:p>
          <a:p>
            <a:endParaRPr lang="en-CA" sz="2400" dirty="0"/>
          </a:p>
        </p:txBody>
      </p:sp>
      <p:pic>
        <p:nvPicPr>
          <p:cNvPr id="5" name="Picture 4">
            <a:extLst>
              <a:ext uri="{FF2B5EF4-FFF2-40B4-BE49-F238E27FC236}">
                <a16:creationId xmlns:a16="http://schemas.microsoft.com/office/drawing/2014/main" id="{AEFA671F-3E90-8E46-9D47-E372FBF5F4C9}"/>
              </a:ext>
            </a:extLst>
          </p:cNvPr>
          <p:cNvPicPr>
            <a:picLocks noChangeAspect="1"/>
          </p:cNvPicPr>
          <p:nvPr/>
        </p:nvPicPr>
        <p:blipFill>
          <a:blip r:embed="rId3"/>
          <a:stretch>
            <a:fillRect/>
          </a:stretch>
        </p:blipFill>
        <p:spPr>
          <a:xfrm>
            <a:off x="953113" y="2270271"/>
            <a:ext cx="9735757" cy="2029353"/>
          </a:xfrm>
          <a:prstGeom prst="rect">
            <a:avLst/>
          </a:prstGeom>
        </p:spPr>
      </p:pic>
    </p:spTree>
    <p:extLst>
      <p:ext uri="{BB962C8B-B14F-4D97-AF65-F5344CB8AC3E}">
        <p14:creationId xmlns:p14="http://schemas.microsoft.com/office/powerpoint/2010/main" val="3330079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A743-0884-A841-9D80-5028176C9BE3}"/>
              </a:ext>
            </a:extLst>
          </p:cNvPr>
          <p:cNvSpPr>
            <a:spLocks noGrp="1"/>
          </p:cNvSpPr>
          <p:nvPr>
            <p:ph type="title"/>
          </p:nvPr>
        </p:nvSpPr>
        <p:spPr>
          <a:xfrm>
            <a:off x="353449" y="148239"/>
            <a:ext cx="10515600" cy="1325563"/>
          </a:xfrm>
        </p:spPr>
        <p:txBody>
          <a:bodyPr/>
          <a:lstStyle/>
          <a:p>
            <a:r>
              <a:rPr lang="en-US" dirty="0"/>
              <a:t>What will you see?</a:t>
            </a:r>
          </a:p>
        </p:txBody>
      </p:sp>
      <p:pic>
        <p:nvPicPr>
          <p:cNvPr id="5" name="Picture 4" descr="A picture containing shape&#10;&#10;Description automatically generated">
            <a:extLst>
              <a:ext uri="{FF2B5EF4-FFF2-40B4-BE49-F238E27FC236}">
                <a16:creationId xmlns:a16="http://schemas.microsoft.com/office/drawing/2014/main" id="{2332D30D-95C3-194A-934E-DD4262F1821F}"/>
              </a:ext>
            </a:extLst>
          </p:cNvPr>
          <p:cNvPicPr>
            <a:picLocks noChangeAspect="1"/>
          </p:cNvPicPr>
          <p:nvPr/>
        </p:nvPicPr>
        <p:blipFill rotWithShape="1">
          <a:blip r:embed="rId3">
            <a:extLst>
              <a:ext uri="{28A0092B-C50C-407E-A947-70E740481C1C}">
                <a14:useLocalDpi xmlns:a14="http://schemas.microsoft.com/office/drawing/2010/main" val="0"/>
              </a:ext>
            </a:extLst>
          </a:blip>
          <a:srcRect l="26994" r="5523"/>
          <a:stretch/>
        </p:blipFill>
        <p:spPr>
          <a:xfrm>
            <a:off x="10078418" y="4332521"/>
            <a:ext cx="2099734" cy="2336800"/>
          </a:xfrm>
          <a:prstGeom prst="rect">
            <a:avLst/>
          </a:prstGeom>
        </p:spPr>
      </p:pic>
      <p:pic>
        <p:nvPicPr>
          <p:cNvPr id="7" name="Picture 6" descr="A picture containing light&#10;&#10;Description automatically generated">
            <a:extLst>
              <a:ext uri="{FF2B5EF4-FFF2-40B4-BE49-F238E27FC236}">
                <a16:creationId xmlns:a16="http://schemas.microsoft.com/office/drawing/2014/main" id="{33F796A5-AD93-574D-A58D-C50EBD091F61}"/>
              </a:ext>
            </a:extLst>
          </p:cNvPr>
          <p:cNvPicPr>
            <a:picLocks noChangeAspect="1"/>
          </p:cNvPicPr>
          <p:nvPr/>
        </p:nvPicPr>
        <p:blipFill rotWithShape="1">
          <a:blip r:embed="rId4">
            <a:extLst>
              <a:ext uri="{28A0092B-C50C-407E-A947-70E740481C1C}">
                <a14:useLocalDpi xmlns:a14="http://schemas.microsoft.com/office/drawing/2010/main" val="0"/>
              </a:ext>
            </a:extLst>
          </a:blip>
          <a:srcRect l="24106" t="18273" r="25380" b="15824"/>
          <a:stretch/>
        </p:blipFill>
        <p:spPr>
          <a:xfrm>
            <a:off x="1322951" y="3247819"/>
            <a:ext cx="1571746" cy="154004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2A1559AA-B2D6-4E4C-BF64-4F833F14B960}"/>
              </a:ext>
            </a:extLst>
          </p:cNvPr>
          <p:cNvPicPr>
            <a:picLocks noChangeAspect="1"/>
          </p:cNvPicPr>
          <p:nvPr/>
        </p:nvPicPr>
        <p:blipFill rotWithShape="1">
          <a:blip r:embed="rId5">
            <a:extLst>
              <a:ext uri="{28A0092B-C50C-407E-A947-70E740481C1C}">
                <a14:useLocalDpi xmlns:a14="http://schemas.microsoft.com/office/drawing/2010/main" val="0"/>
              </a:ext>
            </a:extLst>
          </a:blip>
          <a:srcRect l="27051" t="19261" r="35268" b="14835"/>
          <a:stretch/>
        </p:blipFill>
        <p:spPr>
          <a:xfrm>
            <a:off x="2724130" y="2243629"/>
            <a:ext cx="1172471" cy="1540045"/>
          </a:xfrm>
          <a:prstGeom prst="rect">
            <a:avLst/>
          </a:prstGeom>
        </p:spPr>
      </p:pic>
      <p:pic>
        <p:nvPicPr>
          <p:cNvPr id="11" name="Picture 10" descr="Shape&#10;&#10;Description automatically generated">
            <a:extLst>
              <a:ext uri="{FF2B5EF4-FFF2-40B4-BE49-F238E27FC236}">
                <a16:creationId xmlns:a16="http://schemas.microsoft.com/office/drawing/2014/main" id="{1A5BD07C-315B-7444-972B-F5F5534EF816}"/>
              </a:ext>
            </a:extLst>
          </p:cNvPr>
          <p:cNvPicPr>
            <a:picLocks noChangeAspect="1"/>
          </p:cNvPicPr>
          <p:nvPr/>
        </p:nvPicPr>
        <p:blipFill rotWithShape="1">
          <a:blip r:embed="rId6">
            <a:extLst>
              <a:ext uri="{28A0092B-C50C-407E-A947-70E740481C1C}">
                <a14:useLocalDpi xmlns:a14="http://schemas.microsoft.com/office/drawing/2010/main" val="0"/>
              </a:ext>
            </a:extLst>
          </a:blip>
          <a:srcRect l="26812" t="17356" r="27408" b="16740"/>
          <a:stretch/>
        </p:blipFill>
        <p:spPr>
          <a:xfrm>
            <a:off x="3682366" y="1445659"/>
            <a:ext cx="1424436" cy="1540044"/>
          </a:xfrm>
          <a:prstGeom prst="rect">
            <a:avLst/>
          </a:prstGeom>
        </p:spPr>
      </p:pic>
      <p:pic>
        <p:nvPicPr>
          <p:cNvPr id="15" name="Picture 14" descr="Shape&#10;&#10;Description automatically generated">
            <a:extLst>
              <a:ext uri="{FF2B5EF4-FFF2-40B4-BE49-F238E27FC236}">
                <a16:creationId xmlns:a16="http://schemas.microsoft.com/office/drawing/2014/main" id="{3B541B3C-041E-C449-95F6-A7E2143CED5D}"/>
              </a:ext>
            </a:extLst>
          </p:cNvPr>
          <p:cNvPicPr>
            <a:picLocks noChangeAspect="1"/>
          </p:cNvPicPr>
          <p:nvPr/>
        </p:nvPicPr>
        <p:blipFill rotWithShape="1">
          <a:blip r:embed="rId7">
            <a:extLst>
              <a:ext uri="{28A0092B-C50C-407E-A947-70E740481C1C}">
                <a14:useLocalDpi xmlns:a14="http://schemas.microsoft.com/office/drawing/2010/main" val="0"/>
              </a:ext>
            </a:extLst>
          </a:blip>
          <a:srcRect l="26924" t="19261" r="27297" b="14835"/>
          <a:stretch/>
        </p:blipFill>
        <p:spPr>
          <a:xfrm>
            <a:off x="6870267" y="1473229"/>
            <a:ext cx="1425134" cy="1540800"/>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CCD7241C-7BE1-EA45-B654-367175ED8858}"/>
              </a:ext>
            </a:extLst>
          </p:cNvPr>
          <p:cNvPicPr>
            <a:picLocks noChangeAspect="1"/>
          </p:cNvPicPr>
          <p:nvPr/>
        </p:nvPicPr>
        <p:blipFill rotWithShape="1">
          <a:blip r:embed="rId5">
            <a:extLst>
              <a:ext uri="{28A0092B-C50C-407E-A947-70E740481C1C}">
                <a14:useLocalDpi xmlns:a14="http://schemas.microsoft.com/office/drawing/2010/main" val="0"/>
              </a:ext>
            </a:extLst>
          </a:blip>
          <a:srcRect l="25880" t="16291" r="36438" b="17805"/>
          <a:stretch/>
        </p:blipFill>
        <p:spPr>
          <a:xfrm rot="10800000">
            <a:off x="8362888" y="2215681"/>
            <a:ext cx="1172471" cy="1540043"/>
          </a:xfrm>
          <a:prstGeom prst="rect">
            <a:avLst/>
          </a:prstGeom>
        </p:spPr>
      </p:pic>
      <p:pic>
        <p:nvPicPr>
          <p:cNvPr id="17" name="Picture 16" descr="A picture containing light&#10;&#10;Description automatically generated">
            <a:extLst>
              <a:ext uri="{FF2B5EF4-FFF2-40B4-BE49-F238E27FC236}">
                <a16:creationId xmlns:a16="http://schemas.microsoft.com/office/drawing/2014/main" id="{145C35D6-E933-C64F-8608-F058F669FEF2}"/>
              </a:ext>
            </a:extLst>
          </p:cNvPr>
          <p:cNvPicPr>
            <a:picLocks noChangeAspect="1"/>
          </p:cNvPicPr>
          <p:nvPr/>
        </p:nvPicPr>
        <p:blipFill rotWithShape="1">
          <a:blip r:embed="rId4">
            <a:extLst>
              <a:ext uri="{28A0092B-C50C-407E-A947-70E740481C1C}">
                <a14:useLocalDpi xmlns:a14="http://schemas.microsoft.com/office/drawing/2010/main" val="0"/>
              </a:ext>
            </a:extLst>
          </a:blip>
          <a:srcRect l="25581" t="18273" r="27505" b="15824"/>
          <a:stretch/>
        </p:blipFill>
        <p:spPr>
          <a:xfrm rot="10800000">
            <a:off x="9409359" y="3247819"/>
            <a:ext cx="1459690" cy="1540044"/>
          </a:xfrm>
          <a:prstGeom prst="rect">
            <a:avLst/>
          </a:prstGeom>
        </p:spPr>
      </p:pic>
      <p:pic>
        <p:nvPicPr>
          <p:cNvPr id="13" name="Picture 12" descr="Shape&#10;&#10;Description automatically generated">
            <a:extLst>
              <a:ext uri="{FF2B5EF4-FFF2-40B4-BE49-F238E27FC236}">
                <a16:creationId xmlns:a16="http://schemas.microsoft.com/office/drawing/2014/main" id="{BC7069FF-D723-6944-9474-609A91CF4DCD}"/>
              </a:ext>
            </a:extLst>
          </p:cNvPr>
          <p:cNvPicPr>
            <a:picLocks noChangeAspect="1"/>
          </p:cNvPicPr>
          <p:nvPr/>
        </p:nvPicPr>
        <p:blipFill rotWithShape="1">
          <a:blip r:embed="rId8">
            <a:extLst>
              <a:ext uri="{28A0092B-C50C-407E-A947-70E740481C1C}">
                <a14:useLocalDpi xmlns:a14="http://schemas.microsoft.com/office/drawing/2010/main" val="0"/>
              </a:ext>
            </a:extLst>
          </a:blip>
          <a:srcRect l="27762" t="19261" r="27373" b="18956"/>
          <a:stretch/>
        </p:blipFill>
        <p:spPr>
          <a:xfrm>
            <a:off x="5297780" y="1168852"/>
            <a:ext cx="1395980" cy="1443765"/>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B167B59F-B3B1-BC43-A0D7-5E0A9D45ADEF}"/>
              </a:ext>
            </a:extLst>
          </p:cNvPr>
          <p:cNvPicPr>
            <a:picLocks noChangeAspect="1"/>
          </p:cNvPicPr>
          <p:nvPr/>
        </p:nvPicPr>
        <p:blipFill rotWithShape="1">
          <a:blip r:embed="rId3">
            <a:extLst>
              <a:ext uri="{28A0092B-C50C-407E-A947-70E740481C1C}">
                <a14:useLocalDpi xmlns:a14="http://schemas.microsoft.com/office/drawing/2010/main" val="0"/>
              </a:ext>
            </a:extLst>
          </a:blip>
          <a:srcRect l="27401" t="19327" r="26819" b="14769"/>
          <a:stretch/>
        </p:blipFill>
        <p:spPr>
          <a:xfrm>
            <a:off x="621152" y="4730898"/>
            <a:ext cx="1424436" cy="1540045"/>
          </a:xfrm>
          <a:prstGeom prst="rect">
            <a:avLst/>
          </a:prstGeom>
        </p:spPr>
      </p:pic>
      <p:sp>
        <p:nvSpPr>
          <p:cNvPr id="19" name="TextBox 18">
            <a:extLst>
              <a:ext uri="{FF2B5EF4-FFF2-40B4-BE49-F238E27FC236}">
                <a16:creationId xmlns:a16="http://schemas.microsoft.com/office/drawing/2014/main" id="{22112441-3A16-3742-B419-01627F0F24AC}"/>
              </a:ext>
            </a:extLst>
          </p:cNvPr>
          <p:cNvSpPr txBox="1"/>
          <p:nvPr/>
        </p:nvSpPr>
        <p:spPr>
          <a:xfrm>
            <a:off x="2108824" y="5607387"/>
            <a:ext cx="2037289" cy="369332"/>
          </a:xfrm>
          <a:prstGeom prst="rect">
            <a:avLst/>
          </a:prstGeom>
          <a:noFill/>
        </p:spPr>
        <p:txBody>
          <a:bodyPr wrap="none" rtlCol="0">
            <a:spAutoFit/>
          </a:bodyPr>
          <a:lstStyle/>
          <a:p>
            <a:r>
              <a:rPr lang="en-US">
                <a:solidFill>
                  <a:schemeClr val="bg1"/>
                </a:solidFill>
              </a:rPr>
              <a:t>Before the eclipse</a:t>
            </a:r>
          </a:p>
        </p:txBody>
      </p:sp>
      <p:sp>
        <p:nvSpPr>
          <p:cNvPr id="20" name="TextBox 19">
            <a:extLst>
              <a:ext uri="{FF2B5EF4-FFF2-40B4-BE49-F238E27FC236}">
                <a16:creationId xmlns:a16="http://schemas.microsoft.com/office/drawing/2014/main" id="{59E507C5-B10E-BF46-ACB1-AC72B9E5B48A}"/>
              </a:ext>
            </a:extLst>
          </p:cNvPr>
          <p:cNvSpPr txBox="1"/>
          <p:nvPr/>
        </p:nvSpPr>
        <p:spPr>
          <a:xfrm>
            <a:off x="8045889" y="5601374"/>
            <a:ext cx="1865126" cy="369332"/>
          </a:xfrm>
          <a:prstGeom prst="rect">
            <a:avLst/>
          </a:prstGeom>
          <a:noFill/>
        </p:spPr>
        <p:txBody>
          <a:bodyPr wrap="none" rtlCol="0">
            <a:spAutoFit/>
          </a:bodyPr>
          <a:lstStyle/>
          <a:p>
            <a:r>
              <a:rPr lang="en-US">
                <a:solidFill>
                  <a:schemeClr val="bg1"/>
                </a:solidFill>
              </a:rPr>
              <a:t>After the eclipse</a:t>
            </a:r>
          </a:p>
        </p:txBody>
      </p:sp>
      <p:sp>
        <p:nvSpPr>
          <p:cNvPr id="21" name="TextBox 20">
            <a:extLst>
              <a:ext uri="{FF2B5EF4-FFF2-40B4-BE49-F238E27FC236}">
                <a16:creationId xmlns:a16="http://schemas.microsoft.com/office/drawing/2014/main" id="{EC69E596-F9AF-AA4F-9752-D6B72AF15CCE}"/>
              </a:ext>
            </a:extLst>
          </p:cNvPr>
          <p:cNvSpPr txBox="1"/>
          <p:nvPr/>
        </p:nvSpPr>
        <p:spPr>
          <a:xfrm>
            <a:off x="2645506" y="4510864"/>
            <a:ext cx="1662891" cy="369332"/>
          </a:xfrm>
          <a:prstGeom prst="rect">
            <a:avLst/>
          </a:prstGeom>
          <a:noFill/>
        </p:spPr>
        <p:txBody>
          <a:bodyPr wrap="none" rtlCol="0">
            <a:spAutoFit/>
          </a:bodyPr>
          <a:lstStyle/>
          <a:p>
            <a:r>
              <a:rPr lang="en-US">
                <a:solidFill>
                  <a:schemeClr val="bg1"/>
                </a:solidFill>
              </a:rPr>
              <a:t>Eclipse begins</a:t>
            </a:r>
          </a:p>
        </p:txBody>
      </p:sp>
      <p:sp>
        <p:nvSpPr>
          <p:cNvPr id="22" name="TextBox 21">
            <a:extLst>
              <a:ext uri="{FF2B5EF4-FFF2-40B4-BE49-F238E27FC236}">
                <a16:creationId xmlns:a16="http://schemas.microsoft.com/office/drawing/2014/main" id="{23391107-1932-E549-A384-B0BCC18B4944}"/>
              </a:ext>
            </a:extLst>
          </p:cNvPr>
          <p:cNvSpPr txBox="1"/>
          <p:nvPr/>
        </p:nvSpPr>
        <p:spPr>
          <a:xfrm>
            <a:off x="7883605" y="4510864"/>
            <a:ext cx="1465722" cy="369332"/>
          </a:xfrm>
          <a:prstGeom prst="rect">
            <a:avLst/>
          </a:prstGeom>
          <a:noFill/>
        </p:spPr>
        <p:txBody>
          <a:bodyPr wrap="none" rtlCol="0">
            <a:spAutoFit/>
          </a:bodyPr>
          <a:lstStyle/>
          <a:p>
            <a:r>
              <a:rPr lang="en-US">
                <a:solidFill>
                  <a:schemeClr val="bg1"/>
                </a:solidFill>
              </a:rPr>
              <a:t>Eclipse ends</a:t>
            </a:r>
          </a:p>
        </p:txBody>
      </p:sp>
      <p:sp>
        <p:nvSpPr>
          <p:cNvPr id="23" name="TextBox 22">
            <a:extLst>
              <a:ext uri="{FF2B5EF4-FFF2-40B4-BE49-F238E27FC236}">
                <a16:creationId xmlns:a16="http://schemas.microsoft.com/office/drawing/2014/main" id="{E608110E-F142-7242-A0FC-53338609168C}"/>
              </a:ext>
            </a:extLst>
          </p:cNvPr>
          <p:cNvSpPr txBox="1"/>
          <p:nvPr/>
        </p:nvSpPr>
        <p:spPr>
          <a:xfrm>
            <a:off x="3941168" y="3029268"/>
            <a:ext cx="2097799" cy="646331"/>
          </a:xfrm>
          <a:prstGeom prst="rect">
            <a:avLst/>
          </a:prstGeom>
          <a:noFill/>
        </p:spPr>
        <p:txBody>
          <a:bodyPr wrap="square" rtlCol="0">
            <a:spAutoFit/>
          </a:bodyPr>
          <a:lstStyle/>
          <a:p>
            <a:pPr algn="ctr"/>
            <a:r>
              <a:rPr lang="en-US" dirty="0">
                <a:solidFill>
                  <a:schemeClr val="bg1"/>
                </a:solidFill>
              </a:rPr>
              <a:t>Annular eclipse begins</a:t>
            </a:r>
          </a:p>
        </p:txBody>
      </p:sp>
      <p:sp>
        <p:nvSpPr>
          <p:cNvPr id="24" name="TextBox 23">
            <a:extLst>
              <a:ext uri="{FF2B5EF4-FFF2-40B4-BE49-F238E27FC236}">
                <a16:creationId xmlns:a16="http://schemas.microsoft.com/office/drawing/2014/main" id="{261E6065-F800-1C42-98EC-42D57073AC94}"/>
              </a:ext>
            </a:extLst>
          </p:cNvPr>
          <p:cNvSpPr txBox="1"/>
          <p:nvPr/>
        </p:nvSpPr>
        <p:spPr>
          <a:xfrm>
            <a:off x="6295562" y="3026372"/>
            <a:ext cx="1759072" cy="646331"/>
          </a:xfrm>
          <a:prstGeom prst="rect">
            <a:avLst/>
          </a:prstGeom>
          <a:noFill/>
        </p:spPr>
        <p:txBody>
          <a:bodyPr wrap="none" rtlCol="0">
            <a:spAutoFit/>
          </a:bodyPr>
          <a:lstStyle/>
          <a:p>
            <a:pPr algn="ctr"/>
            <a:r>
              <a:rPr lang="en-US" dirty="0">
                <a:solidFill>
                  <a:schemeClr val="bg1"/>
                </a:solidFill>
              </a:rPr>
              <a:t>Annular eclipse</a:t>
            </a:r>
          </a:p>
          <a:p>
            <a:pPr algn="ctr"/>
            <a:r>
              <a:rPr lang="en-US" dirty="0">
                <a:solidFill>
                  <a:schemeClr val="bg1"/>
                </a:solidFill>
              </a:rPr>
              <a:t>ends</a:t>
            </a:r>
          </a:p>
        </p:txBody>
      </p:sp>
      <p:sp>
        <p:nvSpPr>
          <p:cNvPr id="25" name="TextBox 24">
            <a:extLst>
              <a:ext uri="{FF2B5EF4-FFF2-40B4-BE49-F238E27FC236}">
                <a16:creationId xmlns:a16="http://schemas.microsoft.com/office/drawing/2014/main" id="{319E043B-E443-B046-B232-C45F5B7C7A19}"/>
              </a:ext>
            </a:extLst>
          </p:cNvPr>
          <p:cNvSpPr txBox="1"/>
          <p:nvPr/>
        </p:nvSpPr>
        <p:spPr>
          <a:xfrm>
            <a:off x="5007230" y="827820"/>
            <a:ext cx="3355658" cy="369332"/>
          </a:xfrm>
          <a:prstGeom prst="rect">
            <a:avLst/>
          </a:prstGeom>
          <a:noFill/>
        </p:spPr>
        <p:txBody>
          <a:bodyPr wrap="square" rtlCol="0">
            <a:spAutoFit/>
          </a:bodyPr>
          <a:lstStyle/>
          <a:p>
            <a:r>
              <a:rPr lang="en-US" dirty="0">
                <a:solidFill>
                  <a:schemeClr val="bg1"/>
                </a:solidFill>
              </a:rPr>
              <a:t>Eclipse maximum (annular) </a:t>
            </a:r>
          </a:p>
        </p:txBody>
      </p:sp>
    </p:spTree>
    <p:extLst>
      <p:ext uri="{BB962C8B-B14F-4D97-AF65-F5344CB8AC3E}">
        <p14:creationId xmlns:p14="http://schemas.microsoft.com/office/powerpoint/2010/main" val="16188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meAndDateScreenCapture.mp4" descr="TimeAndDateScreenCapture.mp4">
            <a:hlinkClick r:id="" action="ppaction://media"/>
            <a:extLst>
              <a:ext uri="{FF2B5EF4-FFF2-40B4-BE49-F238E27FC236}">
                <a16:creationId xmlns:a16="http://schemas.microsoft.com/office/drawing/2014/main" id="{A9F0D877-823E-434E-ABD2-E3140D8F5A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300"/>
            <a:ext cx="12192000" cy="6629400"/>
          </a:xfrm>
          <a:prstGeom prst="rect">
            <a:avLst/>
          </a:prstGeom>
        </p:spPr>
      </p:pic>
    </p:spTree>
    <p:extLst>
      <p:ext uri="{BB962C8B-B14F-4D97-AF65-F5344CB8AC3E}">
        <p14:creationId xmlns:p14="http://schemas.microsoft.com/office/powerpoint/2010/main" val="25137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02D8-B06B-2C46-92FE-142752B057CA}"/>
              </a:ext>
            </a:extLst>
          </p:cNvPr>
          <p:cNvSpPr>
            <a:spLocks noGrp="1"/>
          </p:cNvSpPr>
          <p:nvPr>
            <p:ph type="title"/>
          </p:nvPr>
        </p:nvSpPr>
        <p:spPr>
          <a:xfrm>
            <a:off x="838200" y="109097"/>
            <a:ext cx="10515600" cy="1325563"/>
          </a:xfrm>
        </p:spPr>
        <p:txBody>
          <a:bodyPr/>
          <a:lstStyle/>
          <a:p>
            <a:pPr algn="ctr"/>
            <a:r>
              <a:rPr lang="en-US" dirty="0"/>
              <a:t>Never look at the Sun directly without proper eye protection!</a:t>
            </a:r>
          </a:p>
        </p:txBody>
      </p:sp>
      <p:pic>
        <p:nvPicPr>
          <p:cNvPr id="4" name="Picture 3" descr="Graphical user interface, text, application&#10;&#10;Description automatically generated">
            <a:extLst>
              <a:ext uri="{FF2B5EF4-FFF2-40B4-BE49-F238E27FC236}">
                <a16:creationId xmlns:a16="http://schemas.microsoft.com/office/drawing/2014/main" id="{4F722AF8-BF98-4340-814B-5CDE97EED4F6}"/>
              </a:ext>
            </a:extLst>
          </p:cNvPr>
          <p:cNvPicPr>
            <a:picLocks noChangeAspect="1"/>
          </p:cNvPicPr>
          <p:nvPr/>
        </p:nvPicPr>
        <p:blipFill rotWithShape="1">
          <a:blip r:embed="rId3">
            <a:extLst>
              <a:ext uri="{28A0092B-C50C-407E-A947-70E740481C1C}">
                <a14:useLocalDpi xmlns:a14="http://schemas.microsoft.com/office/drawing/2010/main" val="0"/>
              </a:ext>
            </a:extLst>
          </a:blip>
          <a:srcRect l="1229" t="1789" r="1988" b="7148"/>
          <a:stretch/>
        </p:blipFill>
        <p:spPr>
          <a:xfrm>
            <a:off x="2150974" y="1434660"/>
            <a:ext cx="8103708" cy="4907911"/>
          </a:xfrm>
          <a:prstGeom prst="rect">
            <a:avLst/>
          </a:prstGeom>
        </p:spPr>
      </p:pic>
    </p:spTree>
    <p:extLst>
      <p:ext uri="{BB962C8B-B14F-4D97-AF65-F5344CB8AC3E}">
        <p14:creationId xmlns:p14="http://schemas.microsoft.com/office/powerpoint/2010/main" val="464584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ECE7-E491-414E-8764-948B2EE9ED6D}"/>
              </a:ext>
            </a:extLst>
          </p:cNvPr>
          <p:cNvSpPr>
            <a:spLocks noGrp="1"/>
          </p:cNvSpPr>
          <p:nvPr>
            <p:ph type="title"/>
          </p:nvPr>
        </p:nvSpPr>
        <p:spPr/>
        <p:txBody>
          <a:bodyPr/>
          <a:lstStyle/>
          <a:p>
            <a:r>
              <a:rPr lang="en-CA" dirty="0"/>
              <a:t>What Solar eclipses mean to us</a:t>
            </a:r>
          </a:p>
        </p:txBody>
      </p:sp>
    </p:spTree>
    <p:extLst>
      <p:ext uri="{BB962C8B-B14F-4D97-AF65-F5344CB8AC3E}">
        <p14:creationId xmlns:p14="http://schemas.microsoft.com/office/powerpoint/2010/main" val="3573887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838200" y="500062"/>
            <a:ext cx="10515600" cy="1325563"/>
          </a:xfrm>
        </p:spPr>
        <p:txBody>
          <a:bodyPr/>
          <a:lstStyle/>
          <a:p>
            <a:pPr algn="ctr"/>
            <a:r>
              <a:rPr lang="en-CA" dirty="0"/>
              <a:t>Upcoming eclipses</a:t>
            </a:r>
          </a:p>
        </p:txBody>
      </p:sp>
      <p:sp>
        <p:nvSpPr>
          <p:cNvPr id="4" name="Content Placeholder 7">
            <a:extLst>
              <a:ext uri="{FF2B5EF4-FFF2-40B4-BE49-F238E27FC236}">
                <a16:creationId xmlns:a16="http://schemas.microsoft.com/office/drawing/2014/main" id="{4C756C83-F96F-EE40-AB19-A6216837EED0}"/>
              </a:ext>
            </a:extLst>
          </p:cNvPr>
          <p:cNvSpPr txBox="1">
            <a:spLocks/>
          </p:cNvSpPr>
          <p:nvPr/>
        </p:nvSpPr>
        <p:spPr>
          <a:xfrm>
            <a:off x="528639" y="1938155"/>
            <a:ext cx="10954478" cy="400544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Depending on your region, there may be a solar eclipse happening again soon.  Check out a complete list here of upcoming solar and lunar eclipses: </a:t>
            </a:r>
            <a:r>
              <a:rPr lang="en-US" sz="2000" dirty="0">
                <a:solidFill>
                  <a:schemeClr val="accent4">
                    <a:lumMod val="75000"/>
                  </a:schemeClr>
                </a:solidFill>
                <a:hlinkClick r:id="rId3">
                  <a:extLst>
                    <a:ext uri="{A12FA001-AC4F-418D-AE19-62706E023703}">
                      <ahyp:hlinkClr xmlns:ahyp="http://schemas.microsoft.com/office/drawing/2018/hyperlinkcolor" val="tx"/>
                    </a:ext>
                  </a:extLst>
                </a:hlinkClick>
              </a:rPr>
              <a:t>https://www.timeanddate.com/eclipse/list.html?region=north-america</a:t>
            </a:r>
            <a:endParaRPr lang="en-US" sz="2000" dirty="0">
              <a:solidFill>
                <a:schemeClr val="accent4">
                  <a:lumMod val="75000"/>
                </a:schemeClr>
              </a:solidFill>
            </a:endParaRPr>
          </a:p>
          <a:p>
            <a:pPr marL="0" indent="0">
              <a:buNone/>
            </a:pPr>
            <a:endParaRPr lang="en-US" sz="2000" dirty="0">
              <a:solidFill>
                <a:schemeClr val="bg1"/>
              </a:solidFill>
            </a:endParaRPr>
          </a:p>
          <a:p>
            <a:pPr marL="0" indent="0">
              <a:buNone/>
            </a:pPr>
            <a:r>
              <a:rPr lang="en-US" sz="2000" dirty="0">
                <a:solidFill>
                  <a:schemeClr val="bg1"/>
                </a:solidFill>
              </a:rPr>
              <a:t>Some upcoming solar eclipses of note for North America include:</a:t>
            </a:r>
          </a:p>
          <a:p>
            <a:pPr marL="0" indent="0">
              <a:buNone/>
            </a:pPr>
            <a:r>
              <a:rPr lang="en-US" sz="2000" dirty="0"/>
              <a:t> -  June 10, 2021 (annular solar eclipse) </a:t>
            </a:r>
          </a:p>
          <a:p>
            <a:pPr marL="0" indent="0">
              <a:buNone/>
            </a:pPr>
            <a:r>
              <a:rPr lang="en-US" sz="2000" dirty="0"/>
              <a:t> -  October 14, 2023 (annular solar eclipse but partial in Canada)</a:t>
            </a:r>
          </a:p>
          <a:p>
            <a:pPr marL="0" indent="0">
              <a:buNone/>
            </a:pPr>
            <a:r>
              <a:rPr lang="en-US" sz="2000" dirty="0"/>
              <a:t> -  April 8, 2024 (total solar eclipse) </a:t>
            </a:r>
          </a:p>
          <a:p>
            <a:pPr marL="0" indent="0">
              <a:buNone/>
            </a:pPr>
            <a:r>
              <a:rPr lang="en-US" sz="2000" dirty="0"/>
              <a:t> - March 29, 2025 (partial solar eclipse)</a:t>
            </a:r>
          </a:p>
          <a:p>
            <a:pPr marL="0" indent="0">
              <a:buNone/>
            </a:pPr>
            <a:r>
              <a:rPr lang="en-US" sz="2000" dirty="0"/>
              <a:t> - August 12, 2026 (total solar eclipse but partial in Canada)</a:t>
            </a:r>
          </a:p>
          <a:p>
            <a:pPr marL="0" indent="0">
              <a:buNone/>
            </a:pPr>
            <a:endParaRPr lang="en-CA" sz="3200" dirty="0">
              <a:solidFill>
                <a:schemeClr val="bg1"/>
              </a:solidFill>
            </a:endParaRPr>
          </a:p>
          <a:p>
            <a:endParaRPr lang="en-CA" sz="3200" dirty="0">
              <a:solidFill>
                <a:schemeClr val="bg1"/>
              </a:solidFill>
            </a:endParaRPr>
          </a:p>
        </p:txBody>
      </p:sp>
    </p:spTree>
    <p:extLst>
      <p:ext uri="{BB962C8B-B14F-4D97-AF65-F5344CB8AC3E}">
        <p14:creationId xmlns:p14="http://schemas.microsoft.com/office/powerpoint/2010/main" val="998366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838200" y="500062"/>
            <a:ext cx="10515600" cy="1325563"/>
          </a:xfrm>
        </p:spPr>
        <p:txBody>
          <a:bodyPr/>
          <a:lstStyle/>
          <a:p>
            <a:pPr algn="ctr"/>
            <a:r>
              <a:rPr lang="en-CA" dirty="0"/>
              <a:t>discover the universe</a:t>
            </a:r>
          </a:p>
        </p:txBody>
      </p:sp>
      <p:sp>
        <p:nvSpPr>
          <p:cNvPr id="4" name="Content Placeholder 7">
            <a:extLst>
              <a:ext uri="{FF2B5EF4-FFF2-40B4-BE49-F238E27FC236}">
                <a16:creationId xmlns:a16="http://schemas.microsoft.com/office/drawing/2014/main" id="{4C756C83-F96F-EE40-AB19-A6216837EED0}"/>
              </a:ext>
            </a:extLst>
          </p:cNvPr>
          <p:cNvSpPr txBox="1">
            <a:spLocks/>
          </p:cNvSpPr>
          <p:nvPr/>
        </p:nvSpPr>
        <p:spPr>
          <a:xfrm>
            <a:off x="1383526" y="2101712"/>
            <a:ext cx="8937267" cy="149084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dirty="0">
                <a:solidFill>
                  <a:schemeClr val="bg1"/>
                </a:solidFill>
              </a:rPr>
              <a:t>Our goal is to help teachers and educators by providing free and online </a:t>
            </a:r>
            <a:r>
              <a:rPr lang="en-CA" dirty="0">
                <a:solidFill>
                  <a:srgbClr val="FFC000"/>
                </a:solidFill>
              </a:rPr>
              <a:t>educational resources </a:t>
            </a:r>
            <a:r>
              <a:rPr lang="en-CA" dirty="0">
                <a:solidFill>
                  <a:schemeClr val="bg1"/>
                </a:solidFill>
              </a:rPr>
              <a:t>and </a:t>
            </a:r>
            <a:r>
              <a:rPr lang="en-CA" dirty="0">
                <a:solidFill>
                  <a:srgbClr val="FFC000"/>
                </a:solidFill>
              </a:rPr>
              <a:t>training</a:t>
            </a:r>
            <a:r>
              <a:rPr lang="en-CA" dirty="0">
                <a:solidFill>
                  <a:schemeClr val="bg1"/>
                </a:solidFill>
              </a:rPr>
              <a:t> in astronomy. </a:t>
            </a:r>
            <a:endParaRPr lang="en-CA" sz="3200" dirty="0">
              <a:solidFill>
                <a:schemeClr val="bg1"/>
              </a:solidFill>
            </a:endParaRPr>
          </a:p>
        </p:txBody>
      </p:sp>
      <p:sp>
        <p:nvSpPr>
          <p:cNvPr id="5" name="Content Placeholder 7">
            <a:extLst>
              <a:ext uri="{FF2B5EF4-FFF2-40B4-BE49-F238E27FC236}">
                <a16:creationId xmlns:a16="http://schemas.microsoft.com/office/drawing/2014/main" id="{1165A351-B9B7-2C48-9C97-DA6CAAEBD6D0}"/>
              </a:ext>
            </a:extLst>
          </p:cNvPr>
          <p:cNvSpPr txBox="1">
            <a:spLocks/>
          </p:cNvSpPr>
          <p:nvPr/>
        </p:nvSpPr>
        <p:spPr>
          <a:xfrm>
            <a:off x="1280159" y="4239572"/>
            <a:ext cx="3221005" cy="524256"/>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solidFill>
                  <a:schemeClr val="bg1">
                    <a:lumMod val="75000"/>
                  </a:schemeClr>
                </a:solidFill>
              </a:rPr>
              <a:t>Offered by: </a:t>
            </a:r>
          </a:p>
          <a:p>
            <a:endParaRPr lang="en-CA" dirty="0">
              <a:solidFill>
                <a:schemeClr val="bg1">
                  <a:lumMod val="75000"/>
                </a:schemeClr>
              </a:solidFill>
            </a:endParaRPr>
          </a:p>
        </p:txBody>
      </p:sp>
      <p:pic>
        <p:nvPicPr>
          <p:cNvPr id="6" name="Picture 5">
            <a:extLst>
              <a:ext uri="{FF2B5EF4-FFF2-40B4-BE49-F238E27FC236}">
                <a16:creationId xmlns:a16="http://schemas.microsoft.com/office/drawing/2014/main" id="{4E11AA53-E23C-1B43-B77A-E19662B798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2160" y="4763828"/>
            <a:ext cx="2011680" cy="1016638"/>
          </a:xfrm>
          <a:prstGeom prst="rect">
            <a:avLst/>
          </a:prstGeom>
        </p:spPr>
      </p:pic>
      <p:pic>
        <p:nvPicPr>
          <p:cNvPr id="9" name="Picture 8">
            <a:extLst>
              <a:ext uri="{FF2B5EF4-FFF2-40B4-BE49-F238E27FC236}">
                <a16:creationId xmlns:a16="http://schemas.microsoft.com/office/drawing/2014/main" id="{CD51FCB4-DC08-A04D-A872-56380BD749C3}"/>
              </a:ext>
            </a:extLst>
          </p:cNvPr>
          <p:cNvPicPr>
            <a:picLocks noChangeAspect="1"/>
          </p:cNvPicPr>
          <p:nvPr/>
        </p:nvPicPr>
        <p:blipFill>
          <a:blip r:embed="rId3"/>
          <a:stretch>
            <a:fillRect/>
          </a:stretch>
        </p:blipFill>
        <p:spPr>
          <a:xfrm>
            <a:off x="1281966" y="4902390"/>
            <a:ext cx="3894696" cy="878076"/>
          </a:xfrm>
          <a:prstGeom prst="rect">
            <a:avLst/>
          </a:prstGeom>
          <a:ln>
            <a:noFill/>
          </a:ln>
        </p:spPr>
      </p:pic>
      <p:pic>
        <p:nvPicPr>
          <p:cNvPr id="2" name="Picture 1">
            <a:extLst>
              <a:ext uri="{FF2B5EF4-FFF2-40B4-BE49-F238E27FC236}">
                <a16:creationId xmlns:a16="http://schemas.microsoft.com/office/drawing/2014/main" id="{0ED747E4-DA14-014D-84B4-581B67C0FEDA}"/>
              </a:ext>
            </a:extLst>
          </p:cNvPr>
          <p:cNvPicPr>
            <a:picLocks noChangeAspect="1"/>
          </p:cNvPicPr>
          <p:nvPr/>
        </p:nvPicPr>
        <p:blipFill>
          <a:blip r:embed="rId4"/>
          <a:stretch>
            <a:fillRect/>
          </a:stretch>
        </p:blipFill>
        <p:spPr>
          <a:xfrm>
            <a:off x="8690786" y="4829345"/>
            <a:ext cx="1987120" cy="885604"/>
          </a:xfrm>
          <a:prstGeom prst="rect">
            <a:avLst/>
          </a:prstGeom>
        </p:spPr>
      </p:pic>
    </p:spTree>
    <p:extLst>
      <p:ext uri="{BB962C8B-B14F-4D97-AF65-F5344CB8AC3E}">
        <p14:creationId xmlns:p14="http://schemas.microsoft.com/office/powerpoint/2010/main" val="30441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98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6A45C8-76C9-5440-8EBD-225A8CAF8694}"/>
              </a:ext>
            </a:extLst>
          </p:cNvPr>
          <p:cNvSpPr>
            <a:spLocks noGrp="1"/>
          </p:cNvSpPr>
          <p:nvPr>
            <p:ph type="title"/>
          </p:nvPr>
        </p:nvSpPr>
        <p:spPr/>
        <p:txBody>
          <a:bodyPr/>
          <a:lstStyle/>
          <a:p>
            <a:r>
              <a:rPr lang="en-US"/>
              <a:t>What do you think?</a:t>
            </a:r>
          </a:p>
        </p:txBody>
      </p:sp>
      <p:sp>
        <p:nvSpPr>
          <p:cNvPr id="5" name="Content Placeholder 4">
            <a:extLst>
              <a:ext uri="{FF2B5EF4-FFF2-40B4-BE49-F238E27FC236}">
                <a16:creationId xmlns:a16="http://schemas.microsoft.com/office/drawing/2014/main" id="{D2EB642A-B491-B249-8F6A-F2885127E035}"/>
              </a:ext>
            </a:extLst>
          </p:cNvPr>
          <p:cNvSpPr>
            <a:spLocks noGrp="1"/>
          </p:cNvSpPr>
          <p:nvPr>
            <p:ph idx="1"/>
          </p:nvPr>
        </p:nvSpPr>
        <p:spPr/>
        <p:txBody>
          <a:bodyPr/>
          <a:lstStyle/>
          <a:p>
            <a:pPr marL="0" indent="0">
              <a:buNone/>
            </a:pPr>
            <a:r>
              <a:rPr lang="en-US" dirty="0"/>
              <a:t>How would you describe the Earth, the Moon, and the Sun on their own? What about together as a </a:t>
            </a:r>
            <a:r>
              <a:rPr lang="en-US" b="1" dirty="0"/>
              <a:t>system</a:t>
            </a:r>
            <a:r>
              <a:rPr lang="en-US" dirty="0"/>
              <a:t>?</a:t>
            </a:r>
          </a:p>
          <a:p>
            <a:pPr marL="0" indent="0">
              <a:buNone/>
            </a:pPr>
            <a:endParaRPr lang="en-US" dirty="0"/>
          </a:p>
          <a:p>
            <a:pPr marL="0" indent="0">
              <a:buNone/>
            </a:pPr>
            <a:r>
              <a:rPr lang="en-US" dirty="0"/>
              <a:t>Consider:</a:t>
            </a:r>
          </a:p>
          <a:p>
            <a:r>
              <a:rPr lang="en-US" dirty="0"/>
              <a:t>How do you interact with each every day or night?</a:t>
            </a:r>
          </a:p>
          <a:p>
            <a:r>
              <a:rPr lang="en-US" dirty="0"/>
              <a:t>When or why do you notice these interactions?</a:t>
            </a:r>
          </a:p>
          <a:p>
            <a:r>
              <a:rPr lang="en-US" dirty="0"/>
              <a:t>Does the interaction of any TWO have noticeable effects?</a:t>
            </a:r>
          </a:p>
          <a:p>
            <a:r>
              <a:rPr lang="en-US" dirty="0"/>
              <a:t>Does the interaction of ALL THREE have any noticeable effects?</a:t>
            </a:r>
          </a:p>
        </p:txBody>
      </p:sp>
    </p:spTree>
    <p:extLst>
      <p:ext uri="{BB962C8B-B14F-4D97-AF65-F5344CB8AC3E}">
        <p14:creationId xmlns:p14="http://schemas.microsoft.com/office/powerpoint/2010/main" val="36991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tableau 8" descr="The Earth is surrounded by the moon as it orbits. In te baclground, the Sun can be seen.">
            <a:extLst>
              <a:ext uri="{FF2B5EF4-FFF2-40B4-BE49-F238E27FC236}">
                <a16:creationId xmlns:a16="http://schemas.microsoft.com/office/drawing/2014/main" id="{0A439AB2-6562-2D48-8403-23EF2D77A55A}"/>
              </a:ext>
            </a:extLst>
          </p:cNvPr>
          <p:cNvPicPr>
            <a:picLocks noChangeAspect="1"/>
          </p:cNvPicPr>
          <p:nvPr/>
        </p:nvPicPr>
        <p:blipFill rotWithShape="1">
          <a:blip r:embed="rId3"/>
          <a:srcRect t="16764" b="14190"/>
          <a:stretch/>
        </p:blipFill>
        <p:spPr>
          <a:xfrm>
            <a:off x="196058" y="1"/>
            <a:ext cx="11897977" cy="6160958"/>
          </a:xfrm>
          <a:prstGeom prst="rect">
            <a:avLst/>
          </a:prstGeom>
          <a:solidFill>
            <a:schemeClr val="tx1">
              <a:lumMod val="75000"/>
              <a:lumOff val="25000"/>
            </a:schemeClr>
          </a:solidFill>
          <a:ln>
            <a:noFill/>
          </a:ln>
        </p:spPr>
      </p:pic>
      <p:sp>
        <p:nvSpPr>
          <p:cNvPr id="2" name="Title 1">
            <a:extLst>
              <a:ext uri="{FF2B5EF4-FFF2-40B4-BE49-F238E27FC236}">
                <a16:creationId xmlns:a16="http://schemas.microsoft.com/office/drawing/2014/main" id="{F7209DC0-A222-F04E-A645-1E769740727E}"/>
              </a:ext>
            </a:extLst>
          </p:cNvPr>
          <p:cNvSpPr>
            <a:spLocks noGrp="1"/>
          </p:cNvSpPr>
          <p:nvPr>
            <p:ph type="ctrTitle"/>
          </p:nvPr>
        </p:nvSpPr>
        <p:spPr>
          <a:xfrm>
            <a:off x="393192" y="0"/>
            <a:ext cx="9144000" cy="1145454"/>
          </a:xfrm>
        </p:spPr>
        <p:txBody>
          <a:bodyPr/>
          <a:lstStyle/>
          <a:p>
            <a:pPr algn="l"/>
            <a:r>
              <a:rPr lang="en-US" dirty="0"/>
              <a:t>The Earth and the Moon</a:t>
            </a:r>
          </a:p>
        </p:txBody>
      </p:sp>
      <p:sp>
        <p:nvSpPr>
          <p:cNvPr id="3" name="Oval 2">
            <a:extLst>
              <a:ext uri="{FF2B5EF4-FFF2-40B4-BE49-F238E27FC236}">
                <a16:creationId xmlns:a16="http://schemas.microsoft.com/office/drawing/2014/main" id="{B63282A4-2CFF-2440-A313-6BE1A9BA27C1}"/>
              </a:ext>
            </a:extLst>
          </p:cNvPr>
          <p:cNvSpPr/>
          <p:nvPr/>
        </p:nvSpPr>
        <p:spPr>
          <a:xfrm>
            <a:off x="1170432" y="1145454"/>
            <a:ext cx="7589520" cy="439581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EA8CB1E8-7CE8-2141-908F-5D0BEDC6B252}"/>
              </a:ext>
            </a:extLst>
          </p:cNvPr>
          <p:cNvSpPr txBox="1">
            <a:spLocks/>
          </p:cNvSpPr>
          <p:nvPr/>
        </p:nvSpPr>
        <p:spPr>
          <a:xfrm>
            <a:off x="9840686" y="6470093"/>
            <a:ext cx="2351314"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bg1">
                    <a:lumMod val="65000"/>
                  </a:schemeClr>
                </a:solidFill>
              </a:rPr>
              <a:t>Illustration not to scale</a:t>
            </a:r>
          </a:p>
        </p:txBody>
      </p:sp>
    </p:spTree>
    <p:extLst>
      <p:ext uri="{BB962C8B-B14F-4D97-AF65-F5344CB8AC3E}">
        <p14:creationId xmlns:p14="http://schemas.microsoft.com/office/powerpoint/2010/main" val="2974860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tableau 8" descr="The Earth is surrounded by the moon as it orbits. In te baclground, the Sun can be seen.">
            <a:extLst>
              <a:ext uri="{FF2B5EF4-FFF2-40B4-BE49-F238E27FC236}">
                <a16:creationId xmlns:a16="http://schemas.microsoft.com/office/drawing/2014/main" id="{B5F97839-7C0F-B042-9289-E484ADCADABA}"/>
              </a:ext>
            </a:extLst>
          </p:cNvPr>
          <p:cNvPicPr>
            <a:picLocks noChangeAspect="1"/>
          </p:cNvPicPr>
          <p:nvPr/>
        </p:nvPicPr>
        <p:blipFill rotWithShape="1">
          <a:blip r:embed="rId3"/>
          <a:srcRect t="16764" b="14190"/>
          <a:stretch/>
        </p:blipFill>
        <p:spPr>
          <a:xfrm>
            <a:off x="179880" y="29980"/>
            <a:ext cx="11897978" cy="6160958"/>
          </a:xfrm>
          <a:prstGeom prst="rect">
            <a:avLst/>
          </a:prstGeom>
          <a:solidFill>
            <a:schemeClr val="tx1">
              <a:lumMod val="75000"/>
              <a:lumOff val="25000"/>
            </a:schemeClr>
          </a:solidFill>
          <a:ln>
            <a:noFill/>
          </a:ln>
        </p:spPr>
      </p:pic>
      <p:sp>
        <p:nvSpPr>
          <p:cNvPr id="4" name="Title 3">
            <a:extLst>
              <a:ext uri="{FF2B5EF4-FFF2-40B4-BE49-F238E27FC236}">
                <a16:creationId xmlns:a16="http://schemas.microsoft.com/office/drawing/2014/main" id="{92BC835E-0CF6-1840-8EB2-B38DE4477EB8}"/>
              </a:ext>
            </a:extLst>
          </p:cNvPr>
          <p:cNvSpPr>
            <a:spLocks noGrp="1"/>
          </p:cNvSpPr>
          <p:nvPr>
            <p:ph type="title"/>
          </p:nvPr>
        </p:nvSpPr>
        <p:spPr>
          <a:xfrm>
            <a:off x="500743" y="48350"/>
            <a:ext cx="10515600" cy="1325563"/>
          </a:xfrm>
        </p:spPr>
        <p:txBody>
          <a:bodyPr>
            <a:normAutofit/>
          </a:bodyPr>
          <a:lstStyle/>
          <a:p>
            <a:r>
              <a:rPr lang="en-US" sz="4800" dirty="0"/>
              <a:t>The Earth and the Sun</a:t>
            </a:r>
          </a:p>
        </p:txBody>
      </p:sp>
      <p:sp>
        <p:nvSpPr>
          <p:cNvPr id="2" name="Oval 1">
            <a:extLst>
              <a:ext uri="{FF2B5EF4-FFF2-40B4-BE49-F238E27FC236}">
                <a16:creationId xmlns:a16="http://schemas.microsoft.com/office/drawing/2014/main" id="{D6264F2D-40F1-9D42-9BE1-3AAF65F934CF}"/>
              </a:ext>
            </a:extLst>
          </p:cNvPr>
          <p:cNvSpPr/>
          <p:nvPr/>
        </p:nvSpPr>
        <p:spPr>
          <a:xfrm>
            <a:off x="4425696" y="2176272"/>
            <a:ext cx="1426464" cy="14264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82CD78D-40C2-8A46-B9E5-5B1213C5B1E7}"/>
              </a:ext>
            </a:extLst>
          </p:cNvPr>
          <p:cNvSpPr/>
          <p:nvPr/>
        </p:nvSpPr>
        <p:spPr>
          <a:xfrm>
            <a:off x="9937321" y="29980"/>
            <a:ext cx="1185672" cy="10673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a:extLst>
              <a:ext uri="{FF2B5EF4-FFF2-40B4-BE49-F238E27FC236}">
                <a16:creationId xmlns:a16="http://schemas.microsoft.com/office/drawing/2014/main" id="{38FDBF69-954A-704B-BD4E-A4195AC4033E}"/>
              </a:ext>
            </a:extLst>
          </p:cNvPr>
          <p:cNvSpPr txBox="1">
            <a:spLocks/>
          </p:cNvSpPr>
          <p:nvPr/>
        </p:nvSpPr>
        <p:spPr>
          <a:xfrm>
            <a:off x="9840686" y="6470093"/>
            <a:ext cx="2351314"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bg1">
                    <a:lumMod val="65000"/>
                  </a:schemeClr>
                </a:solidFill>
              </a:rPr>
              <a:t>Illustration not to scale</a:t>
            </a:r>
          </a:p>
        </p:txBody>
      </p:sp>
    </p:spTree>
    <p:extLst>
      <p:ext uri="{BB962C8B-B14F-4D97-AF65-F5344CB8AC3E}">
        <p14:creationId xmlns:p14="http://schemas.microsoft.com/office/powerpoint/2010/main" val="1520706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 descr="1107PPT-03+04 - Noeuds - 3 - lumière + éclipses - Cosmagora.png">
            <a:extLst>
              <a:ext uri="{FF2B5EF4-FFF2-40B4-BE49-F238E27FC236}">
                <a16:creationId xmlns:a16="http://schemas.microsoft.com/office/drawing/2014/main" id="{DD467187-7BB1-9D4C-A77B-660EBCE6FB25}"/>
              </a:ext>
            </a:extLst>
          </p:cNvPr>
          <p:cNvPicPr>
            <a:picLocks noChangeAspect="1"/>
          </p:cNvPicPr>
          <p:nvPr/>
        </p:nvPicPr>
        <p:blipFill>
          <a:blip r:embed="rId3"/>
          <a:srcRect/>
          <a:stretch>
            <a:fillRect/>
          </a:stretch>
        </p:blipFill>
        <p:spPr bwMode="auto">
          <a:xfrm>
            <a:off x="2153144" y="0"/>
            <a:ext cx="8519853" cy="6390628"/>
          </a:xfrm>
          <a:prstGeom prst="rect">
            <a:avLst/>
          </a:prstGeom>
          <a:noFill/>
          <a:ln w="9525">
            <a:noFill/>
            <a:miter lim="800000"/>
            <a:headEnd/>
            <a:tailEnd/>
          </a:ln>
        </p:spPr>
      </p:pic>
      <p:sp>
        <p:nvSpPr>
          <p:cNvPr id="2" name="Title 1">
            <a:extLst>
              <a:ext uri="{FF2B5EF4-FFF2-40B4-BE49-F238E27FC236}">
                <a16:creationId xmlns:a16="http://schemas.microsoft.com/office/drawing/2014/main" id="{57B0E93C-EB10-DF4C-B111-4099F17AA037}"/>
              </a:ext>
            </a:extLst>
          </p:cNvPr>
          <p:cNvSpPr>
            <a:spLocks noGrp="1"/>
          </p:cNvSpPr>
          <p:nvPr>
            <p:ph type="title"/>
          </p:nvPr>
        </p:nvSpPr>
        <p:spPr>
          <a:xfrm>
            <a:off x="500743" y="0"/>
            <a:ext cx="10515600" cy="1325563"/>
          </a:xfrm>
        </p:spPr>
        <p:txBody>
          <a:bodyPr>
            <a:normAutofit/>
          </a:bodyPr>
          <a:lstStyle/>
          <a:p>
            <a:r>
              <a:rPr lang="en-US" sz="4800" dirty="0"/>
              <a:t>The Earth, the Moon, and the Sun</a:t>
            </a:r>
          </a:p>
        </p:txBody>
      </p:sp>
      <p:sp>
        <p:nvSpPr>
          <p:cNvPr id="6" name="Content Placeholder 4">
            <a:extLst>
              <a:ext uri="{FF2B5EF4-FFF2-40B4-BE49-F238E27FC236}">
                <a16:creationId xmlns:a16="http://schemas.microsoft.com/office/drawing/2014/main" id="{637B7B6D-5090-0B4F-99A4-6E4B864D7599}"/>
              </a:ext>
            </a:extLst>
          </p:cNvPr>
          <p:cNvSpPr txBox="1">
            <a:spLocks/>
          </p:cNvSpPr>
          <p:nvPr/>
        </p:nvSpPr>
        <p:spPr>
          <a:xfrm>
            <a:off x="9840686" y="6470093"/>
            <a:ext cx="2351314"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bg1">
                    <a:lumMod val="65000"/>
                  </a:schemeClr>
                </a:solidFill>
              </a:rPr>
              <a:t>Illustration not to scale</a:t>
            </a:r>
          </a:p>
        </p:txBody>
      </p:sp>
    </p:spTree>
    <p:extLst>
      <p:ext uri="{BB962C8B-B14F-4D97-AF65-F5344CB8AC3E}">
        <p14:creationId xmlns:p14="http://schemas.microsoft.com/office/powerpoint/2010/main" val="98139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5B2D-D99A-4349-8178-FCFA6904A771}"/>
              </a:ext>
            </a:extLst>
          </p:cNvPr>
          <p:cNvSpPr>
            <a:spLocks noGrp="1"/>
          </p:cNvSpPr>
          <p:nvPr>
            <p:ph type="ctrTitle"/>
          </p:nvPr>
        </p:nvSpPr>
        <p:spPr>
          <a:xfrm>
            <a:off x="1688892" y="2540648"/>
            <a:ext cx="9144000" cy="1145454"/>
          </a:xfrm>
        </p:spPr>
        <p:txBody>
          <a:bodyPr/>
          <a:lstStyle/>
          <a:p>
            <a:r>
              <a:rPr lang="en-US" dirty="0"/>
              <a:t>Phases of the Moon</a:t>
            </a:r>
          </a:p>
        </p:txBody>
      </p:sp>
    </p:spTree>
    <p:extLst>
      <p:ext uri="{BB962C8B-B14F-4D97-AF65-F5344CB8AC3E}">
        <p14:creationId xmlns:p14="http://schemas.microsoft.com/office/powerpoint/2010/main" val="516486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4D89-855C-D64E-888B-0C27B90004A8}"/>
              </a:ext>
            </a:extLst>
          </p:cNvPr>
          <p:cNvSpPr>
            <a:spLocks noGrp="1"/>
          </p:cNvSpPr>
          <p:nvPr>
            <p:ph type="title"/>
          </p:nvPr>
        </p:nvSpPr>
        <p:spPr/>
        <p:txBody>
          <a:bodyPr/>
          <a:lstStyle/>
          <a:p>
            <a:r>
              <a:rPr lang="en-US"/>
              <a:t>What do you think?</a:t>
            </a:r>
          </a:p>
        </p:txBody>
      </p:sp>
      <p:sp>
        <p:nvSpPr>
          <p:cNvPr id="3" name="Content Placeholder 2">
            <a:extLst>
              <a:ext uri="{FF2B5EF4-FFF2-40B4-BE49-F238E27FC236}">
                <a16:creationId xmlns:a16="http://schemas.microsoft.com/office/drawing/2014/main" id="{9A75ECED-864B-D94D-8551-B43F8FB9AB66}"/>
              </a:ext>
            </a:extLst>
          </p:cNvPr>
          <p:cNvSpPr>
            <a:spLocks noGrp="1"/>
          </p:cNvSpPr>
          <p:nvPr>
            <p:ph idx="1"/>
          </p:nvPr>
        </p:nvSpPr>
        <p:spPr/>
        <p:txBody>
          <a:bodyPr/>
          <a:lstStyle/>
          <a:p>
            <a:pPr marL="0" indent="0">
              <a:buNone/>
            </a:pPr>
            <a:r>
              <a:rPr lang="en-US" dirty="0"/>
              <a:t>Knowing that the Moon, Earth, and Sun are in a system with complex outcomes, what might some of these outcomes be?</a:t>
            </a:r>
          </a:p>
          <a:p>
            <a:pPr marL="0" indent="0">
              <a:buNone/>
            </a:pPr>
            <a:endParaRPr lang="en-US" dirty="0"/>
          </a:p>
          <a:p>
            <a:pPr marL="0" indent="0">
              <a:buNone/>
            </a:pPr>
            <a:r>
              <a:rPr lang="en-US" dirty="0"/>
              <a:t>Considering the phases of the Moon, discuss:</a:t>
            </a:r>
          </a:p>
          <a:p>
            <a:pPr marL="0" indent="0">
              <a:buNone/>
            </a:pPr>
            <a:endParaRPr lang="en-US" dirty="0"/>
          </a:p>
          <a:p>
            <a:r>
              <a:rPr lang="en-US" dirty="0"/>
              <a:t>Are the phases of the Moon an interaction between the Sun, the Moon, and the Earth OR only an interaction between the Sun and the Moon?</a:t>
            </a:r>
          </a:p>
          <a:p>
            <a:r>
              <a:rPr lang="en-US" dirty="0"/>
              <a:t>Why or why not?</a:t>
            </a:r>
          </a:p>
        </p:txBody>
      </p:sp>
    </p:spTree>
    <p:extLst>
      <p:ext uri="{BB962C8B-B14F-4D97-AF65-F5344CB8AC3E}">
        <p14:creationId xmlns:p14="http://schemas.microsoft.com/office/powerpoint/2010/main" val="392462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U Title">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U Header">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U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U Black Header">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U Black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U Black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ocial  &amp; Contact">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2128</TotalTime>
  <Words>6519</Words>
  <Application>Microsoft Macintosh PowerPoint</Application>
  <PresentationFormat>Widescreen</PresentationFormat>
  <Paragraphs>413</Paragraphs>
  <Slides>39</Slides>
  <Notes>38</Notes>
  <HiddenSlides>2</HiddenSlides>
  <MMClips>1</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39</vt:i4>
      </vt:variant>
    </vt:vector>
  </HeadingPairs>
  <TitlesOfParts>
    <vt:vector size="52" baseType="lpstr">
      <vt:lpstr>Arial</vt:lpstr>
      <vt:lpstr>Avenir Light</vt:lpstr>
      <vt:lpstr>Avenir LT Std 35 Light</vt:lpstr>
      <vt:lpstr>Calibri</vt:lpstr>
      <vt:lpstr>Impact</vt:lpstr>
      <vt:lpstr>Wingdings</vt:lpstr>
      <vt:lpstr>DU Title</vt:lpstr>
      <vt:lpstr>DU Header</vt:lpstr>
      <vt:lpstr>DU Reg</vt:lpstr>
      <vt:lpstr>DU Black Header</vt:lpstr>
      <vt:lpstr>DU Black Reg</vt:lpstr>
      <vt:lpstr>1_DU Black Reg</vt:lpstr>
      <vt:lpstr>Social  &amp; Contact</vt:lpstr>
      <vt:lpstr>Annular Solar Eclipse</vt:lpstr>
      <vt:lpstr>Topics</vt:lpstr>
      <vt:lpstr>The Earth, the Moon, and the Sun</vt:lpstr>
      <vt:lpstr>What do you think?</vt:lpstr>
      <vt:lpstr>The Earth and the Moon</vt:lpstr>
      <vt:lpstr>The Earth and the Sun</vt:lpstr>
      <vt:lpstr>The Earth, the Moon, and the Sun</vt:lpstr>
      <vt:lpstr>Phases of the Moon</vt:lpstr>
      <vt:lpstr>What do you think?</vt:lpstr>
      <vt:lpstr>Phases of the Moon</vt:lpstr>
      <vt:lpstr>Are full Moon and new Moon eclipses?</vt:lpstr>
      <vt:lpstr>What do you think?</vt:lpstr>
      <vt:lpstr>Solar eclipses</vt:lpstr>
      <vt:lpstr>What do you think?</vt:lpstr>
      <vt:lpstr>Solar Eclipse</vt:lpstr>
      <vt:lpstr>PowerPoint Presentation</vt:lpstr>
      <vt:lpstr>Frequency of Solar Eclipses</vt:lpstr>
      <vt:lpstr>PowerPoint Presentation</vt:lpstr>
      <vt:lpstr>As seen from Earth:</vt:lpstr>
      <vt:lpstr>Three types of solar eclipses</vt:lpstr>
      <vt:lpstr>What do you think?</vt:lpstr>
      <vt:lpstr>PowerPoint Presentation</vt:lpstr>
      <vt:lpstr>PowerPoint Presentation</vt:lpstr>
      <vt:lpstr>PowerPoint Presentation</vt:lpstr>
      <vt:lpstr>Method</vt:lpstr>
      <vt:lpstr>Observations – SOLAR Eclipse</vt:lpstr>
      <vt:lpstr>observations: Lunar eclipse</vt:lpstr>
      <vt:lpstr>PowerPoint Presentation</vt:lpstr>
      <vt:lpstr>PowerPoint Presentation</vt:lpstr>
      <vt:lpstr>June 10, 2021 annular eclipse</vt:lpstr>
      <vt:lpstr>PowerPoint Presentation</vt:lpstr>
      <vt:lpstr>The local times for the eclipse are: </vt:lpstr>
      <vt:lpstr>What will you see?</vt:lpstr>
      <vt:lpstr>PowerPoint Presentation</vt:lpstr>
      <vt:lpstr>Never look at the Sun directly without proper eye protection!</vt:lpstr>
      <vt:lpstr>What Solar eclipses mean to us</vt:lpstr>
      <vt:lpstr>Upcoming eclipses</vt:lpstr>
      <vt:lpstr>discover the universe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CJ</dc:creator>
  <cp:keywords/>
  <dc:description/>
  <cp:lastModifiedBy>Julie Bolduc-Duval</cp:lastModifiedBy>
  <cp:revision>37</cp:revision>
  <cp:lastPrinted>2021-04-15T01:35:57Z</cp:lastPrinted>
  <dcterms:created xsi:type="dcterms:W3CDTF">2019-05-06T20:07:08Z</dcterms:created>
  <dcterms:modified xsi:type="dcterms:W3CDTF">2021-04-16T04:28:26Z</dcterms:modified>
  <cp:category/>
</cp:coreProperties>
</file>